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Hanken Grotesk"/>
      <p:regular r:id="rId21"/>
      <p:bold r:id="rId22"/>
      <p:italic r:id="rId23"/>
      <p:boldItalic r:id="rId24"/>
    </p:embeddedFont>
    <p:embeddedFont>
      <p:font typeface="Manrope"/>
      <p:regular r:id="rId25"/>
      <p:bold r:id="rId26"/>
    </p:embeddedFont>
    <p:embeddedFont>
      <p:font typeface="Manrope ExtraBold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gEn79pFQ/uDp9Hu3o9wXwbrMZo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A995AF1-9A06-4300-94A0-11B48685884C}">
  <a:tblStyle styleId="{2A995AF1-9A06-4300-94A0-11B48685884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DBDAD69E-AD36-4462-B38C-5CBD879DA9D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HankenGrotesk-bold.fntdata"/><Relationship Id="rId21" Type="http://schemas.openxmlformats.org/officeDocument/2006/relationships/font" Target="fonts/HankenGrotesk-regular.fntdata"/><Relationship Id="rId24" Type="http://schemas.openxmlformats.org/officeDocument/2006/relationships/font" Target="fonts/HankenGrotesk-boldItalic.fntdata"/><Relationship Id="rId23" Type="http://schemas.openxmlformats.org/officeDocument/2006/relationships/font" Target="fonts/HankenGrotesk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Manrope-bold.fntdata"/><Relationship Id="rId25" Type="http://schemas.openxmlformats.org/officeDocument/2006/relationships/font" Target="fonts/Manrope-regular.fntdata"/><Relationship Id="rId28" Type="http://customschemas.google.com/relationships/presentationmetadata" Target="metadata"/><Relationship Id="rId27" Type="http://schemas.openxmlformats.org/officeDocument/2006/relationships/font" Target="fonts/ManropeExtraBold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ce8f9e2b0d_0_28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g3ce8f9e2b0d_0_28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bceb029b2b_0_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g3bceb029b2b_0_0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bcf0bf66f7_0_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g3bcf0bf66f7_0_0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e8f9e2b0d_0_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3ce8f9e2b0d_0_0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ceb029b2b_0_46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3bceb029b2b_0_46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bceb029b2b_0_54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g3bceb029b2b_0_54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bceb029b2b_0_62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3bceb029b2b_0_62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bceb029b2b_0_7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3bceb029b2b_0_70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bceb029b2b_0_78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3bceb029b2b_0_78:notes"/>
          <p:cNvSpPr/>
          <p:nvPr>
            <p:ph idx="2" type="sldImg"/>
          </p:nvPr>
        </p:nvSpPr>
        <p:spPr>
          <a:xfrm>
            <a:off x="709713" y="1142614"/>
            <a:ext cx="5438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a white spot&#10;&#10;Description automatically generated with medium confidence" id="100" name="Google Shape;100;p30"/>
          <p:cNvPicPr preferRelativeResize="0"/>
          <p:nvPr/>
        </p:nvPicPr>
        <p:blipFill rotWithShape="1">
          <a:blip r:embed="rId2">
            <a:alphaModFix/>
          </a:blip>
          <a:srcRect b="27065" l="27071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0"/>
          <p:cNvSpPr txBox="1"/>
          <p:nvPr>
            <p:ph type="title"/>
          </p:nvPr>
        </p:nvSpPr>
        <p:spPr>
          <a:xfrm>
            <a:off x="62865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0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7" name="Google Shape;107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" name="Google Shape;10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3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3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 rot="5400000">
            <a:off x="1052975" y="-1081300"/>
            <a:ext cx="575100" cy="2711100"/>
          </a:xfrm>
          <a:prstGeom prst="round1Rect">
            <a:avLst>
              <a:gd fmla="val 50000" name="adj"/>
            </a:avLst>
          </a:prstGeom>
          <a:solidFill>
            <a:srgbClr val="0020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/>
          <p:nvPr/>
        </p:nvSpPr>
        <p:spPr>
          <a:xfrm>
            <a:off x="-15150" y="4883625"/>
            <a:ext cx="9174300" cy="2151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5" id="53" name="Google Shape;53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8249" y="75172"/>
            <a:ext cx="396220" cy="39815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" name="Google Shape;54;p18"/>
          <p:cNvSpPr txBox="1"/>
          <p:nvPr/>
        </p:nvSpPr>
        <p:spPr>
          <a:xfrm>
            <a:off x="681521" y="125487"/>
            <a:ext cx="1173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3675" lIns="23675" spcFirstLastPara="1" rIns="23675" wrap="square" tIns="23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3"/>
              <a:buFont typeface="Arial"/>
              <a:buNone/>
            </a:pPr>
            <a:r>
              <a:rPr b="1" i="0" lang="en" sz="55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СОЁЛ, СПОРТ, АЯЛАЛ ЖУУЛЧЛАЛ, ЗАЛУУЧУУДЫН ЯАМ</a:t>
            </a:r>
            <a:endParaRPr b="0" i="0" sz="75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B87"/>
            </a:gs>
            <a:gs pos="100000">
              <a:srgbClr val="070F2C"/>
            </a:gs>
          </a:gsLst>
          <a:lin ang="5400012" scaled="0"/>
        </a:gra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/>
        </p:nvSpPr>
        <p:spPr>
          <a:xfrm>
            <a:off x="2450850" y="3700100"/>
            <a:ext cx="424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Аялал жуулчлалын бодлого зохицуулалтын </a:t>
            </a:r>
            <a:endParaRPr b="1"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газрын дарга В.Батчимэг </a:t>
            </a:r>
            <a:endParaRPr b="1"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1388700" y="1951065"/>
            <a:ext cx="636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400" u="none" cap="none" strike="noStrike">
                <a:solidFill>
                  <a:srgbClr val="FBD800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АЯЛАЛ ЖУУЛЧЛАЛЫН САЛБАРЫГ ДЭМЖИХ ХӨНГӨЛӨЛТТЭЙ ЗЭЭЛ</a:t>
            </a:r>
            <a:endParaRPr b="0" i="0" sz="2400" u="none" cap="none" strike="noStrike">
              <a:solidFill>
                <a:srgbClr val="FBD8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cxnSp>
        <p:nvCxnSpPr>
          <p:cNvPr id="122" name="Google Shape;122;p1"/>
          <p:cNvCxnSpPr/>
          <p:nvPr/>
        </p:nvCxnSpPr>
        <p:spPr>
          <a:xfrm>
            <a:off x="387300" y="2412775"/>
            <a:ext cx="1406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1"/>
          <p:cNvCxnSpPr/>
          <p:nvPr/>
        </p:nvCxnSpPr>
        <p:spPr>
          <a:xfrm>
            <a:off x="7538075" y="2412775"/>
            <a:ext cx="1406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1"/>
          <p:cNvSpPr txBox="1"/>
          <p:nvPr/>
        </p:nvSpPr>
        <p:spPr>
          <a:xfrm>
            <a:off x="3072000" y="45375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2026.0</a:t>
            </a:r>
            <a:r>
              <a:rPr lang="en"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3.11</a:t>
            </a:r>
            <a:endParaRPr b="0" i="0" sz="11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5" name="Google Shape;125;p1" title="Screenshot 2025-08-14 at 23.40.25.png"/>
          <p:cNvPicPr preferRelativeResize="0"/>
          <p:nvPr/>
        </p:nvPicPr>
        <p:blipFill rotWithShape="1">
          <a:blip r:embed="rId3">
            <a:alphaModFix/>
          </a:blip>
          <a:srcRect b="12271" l="11817" r="8767" t="7413"/>
          <a:stretch/>
        </p:blipFill>
        <p:spPr>
          <a:xfrm>
            <a:off x="3862225" y="268800"/>
            <a:ext cx="511859" cy="51537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1"/>
          <p:cNvSpPr txBox="1"/>
          <p:nvPr/>
        </p:nvSpPr>
        <p:spPr>
          <a:xfrm>
            <a:off x="4377503" y="343547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СОЁЛ, СПОРТ, 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АЯЛАЛ ЖУУЛЧЛАЛ, 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ЗАЛУУЧУУДЫН ЯАМ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ce8f9e2b0d_0_28"/>
          <p:cNvSpPr/>
          <p:nvPr/>
        </p:nvSpPr>
        <p:spPr>
          <a:xfrm>
            <a:off x="12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92" name="Google Shape;292;g3ce8f9e2b0d_0_28"/>
          <p:cNvSpPr/>
          <p:nvPr/>
        </p:nvSpPr>
        <p:spPr>
          <a:xfrm>
            <a:off x="1468313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93" name="Google Shape;293;g3ce8f9e2b0d_0_28"/>
          <p:cNvSpPr txBox="1"/>
          <p:nvPr/>
        </p:nvSpPr>
        <p:spPr>
          <a:xfrm>
            <a:off x="3194527" y="40249"/>
            <a:ext cx="57948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23196E"/>
                </a:solidFill>
              </a:rPr>
              <a:t>АЯЛАЛ ЖУУЛЧЛАЛЫН САЛБАРЫГ ДЭМЖИХ ХӨНГӨЛӨЛТТЭЙ ЗЭЭЛ </a:t>
            </a:r>
            <a:endParaRPr b="1" i="0" sz="1100" u="none" cap="none" strike="noStrike">
              <a:solidFill>
                <a:srgbClr val="23196E"/>
              </a:solidFill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3196E"/>
                </a:solidFill>
              </a:rPr>
              <a:t>                                                                                                      </a:t>
            </a:r>
            <a:r>
              <a:rPr b="1" lang="en" sz="1500">
                <a:solidFill>
                  <a:srgbClr val="23196E"/>
                </a:solidFill>
              </a:rPr>
              <a:t>ХЯНАЛТ</a:t>
            </a:r>
            <a:endParaRPr b="1" sz="1500">
              <a:solidFill>
                <a:srgbClr val="23196E"/>
              </a:solidFill>
            </a:endParaRPr>
          </a:p>
        </p:txBody>
      </p:sp>
      <p:sp>
        <p:nvSpPr>
          <p:cNvPr id="294" name="Google Shape;294;g3ce8f9e2b0d_0_28"/>
          <p:cNvSpPr txBox="1"/>
          <p:nvPr/>
        </p:nvSpPr>
        <p:spPr>
          <a:xfrm>
            <a:off x="3487850" y="3143960"/>
            <a:ext cx="1937700" cy="400200"/>
          </a:xfrm>
          <a:prstGeom prst="rect">
            <a:avLst/>
          </a:prstGeom>
          <a:solidFill>
            <a:srgbClr val="FBD8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chemeClr val="dk1"/>
                </a:solidFill>
                <a:highlight>
                  <a:srgbClr val="FBD800"/>
                </a:highlight>
              </a:rPr>
              <a:t>ХЯНАЛТЫН ГЭРЭЭ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ce8f9e2b0d_0_28"/>
          <p:cNvSpPr txBox="1"/>
          <p:nvPr/>
        </p:nvSpPr>
        <p:spPr>
          <a:xfrm>
            <a:off x="360625" y="1280650"/>
            <a:ext cx="248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3ce8f9e2b0d_0_28"/>
          <p:cNvSpPr/>
          <p:nvPr/>
        </p:nvSpPr>
        <p:spPr>
          <a:xfrm>
            <a:off x="485950" y="944199"/>
            <a:ext cx="2567400" cy="531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500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сая төгрөгөөс дээш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7" name="Google Shape;297;g3ce8f9e2b0d_0_28"/>
          <p:cNvSpPr/>
          <p:nvPr/>
        </p:nvSpPr>
        <p:spPr>
          <a:xfrm>
            <a:off x="5701975" y="2882675"/>
            <a:ext cx="2672400" cy="926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022B87"/>
                </a:solidFill>
              </a:rPr>
              <a:t>ЗЭЭЛДЭГЧ</a:t>
            </a:r>
            <a:endParaRPr b="1" i="0" sz="1200" u="none" cap="none" strike="noStrike">
              <a:solidFill>
                <a:srgbClr val="022B87"/>
              </a:solidFill>
            </a:endParaRPr>
          </a:p>
        </p:txBody>
      </p:sp>
      <p:sp>
        <p:nvSpPr>
          <p:cNvPr id="298" name="Google Shape;298;g3ce8f9e2b0d_0_28"/>
          <p:cNvSpPr/>
          <p:nvPr/>
        </p:nvSpPr>
        <p:spPr>
          <a:xfrm>
            <a:off x="485950" y="1872537"/>
            <a:ext cx="2567400" cy="531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Банкны шийдвэр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99" name="Google Shape;299;g3ce8f9e2b0d_0_28"/>
          <p:cNvCxnSpPr>
            <a:stCxn id="300" idx="3"/>
            <a:endCxn id="294" idx="1"/>
          </p:cNvCxnSpPr>
          <p:nvPr/>
        </p:nvCxnSpPr>
        <p:spPr>
          <a:xfrm flipH="1" rot="10800000">
            <a:off x="3105950" y="3344060"/>
            <a:ext cx="381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1" name="Google Shape;301;g3ce8f9e2b0d_0_28"/>
          <p:cNvCxnSpPr>
            <a:stCxn id="297" idx="1"/>
            <a:endCxn id="294" idx="3"/>
          </p:cNvCxnSpPr>
          <p:nvPr/>
        </p:nvCxnSpPr>
        <p:spPr>
          <a:xfrm rot="10800000">
            <a:off x="5425675" y="3344075"/>
            <a:ext cx="2763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Google Shape;302;g3ce8f9e2b0d_0_28"/>
          <p:cNvSpPr txBox="1"/>
          <p:nvPr/>
        </p:nvSpPr>
        <p:spPr>
          <a:xfrm>
            <a:off x="4482327" y="1058202"/>
            <a:ext cx="3878400" cy="116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Хөнгөлөлттэй зээлийн хөтөлбөрт хяналт тавих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Зээлийг зориулалтын дагуу зарцуулахад хяналт тавих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Зээл олголт, зээлийн хүртээмжийг хянах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3" name="Google Shape;303;g3ce8f9e2b0d_0_28"/>
          <p:cNvSpPr/>
          <p:nvPr/>
        </p:nvSpPr>
        <p:spPr>
          <a:xfrm>
            <a:off x="43665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04" name="Google Shape;304;g3ce8f9e2b0d_0_28"/>
          <p:cNvSpPr/>
          <p:nvPr/>
        </p:nvSpPr>
        <p:spPr>
          <a:xfrm>
            <a:off x="29136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rgbClr val="00206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05" name="Google Shape;305;g3ce8f9e2b0d_0_28"/>
          <p:cNvSpPr txBox="1"/>
          <p:nvPr/>
        </p:nvSpPr>
        <p:spPr>
          <a:xfrm>
            <a:off x="3316642" y="4520216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chemeClr val="lt1"/>
                </a:solidFill>
              </a:rPr>
              <a:t>Хяналт</a:t>
            </a:r>
            <a:endParaRPr b="1" sz="950">
              <a:solidFill>
                <a:schemeClr val="lt1"/>
              </a:solidFill>
            </a:endParaRPr>
          </a:p>
        </p:txBody>
      </p:sp>
      <p:sp>
        <p:nvSpPr>
          <p:cNvPr id="306" name="Google Shape;306;g3ce8f9e2b0d_0_28"/>
          <p:cNvSpPr txBox="1"/>
          <p:nvPr/>
        </p:nvSpPr>
        <p:spPr>
          <a:xfrm>
            <a:off x="4811726" y="4529099"/>
            <a:ext cx="1440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rgbClr val="888888"/>
                </a:solidFill>
              </a:rPr>
              <a:t>Шаардлага</a:t>
            </a:r>
            <a:endParaRPr b="1" sz="950">
              <a:solidFill>
                <a:srgbClr val="888888"/>
              </a:solidFill>
            </a:endParaRPr>
          </a:p>
        </p:txBody>
      </p:sp>
      <p:sp>
        <p:nvSpPr>
          <p:cNvPr id="307" name="Google Shape;307;g3ce8f9e2b0d_0_28"/>
          <p:cNvSpPr txBox="1"/>
          <p:nvPr/>
        </p:nvSpPr>
        <p:spPr>
          <a:xfrm>
            <a:off x="402385" y="4529099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rgbClr val="888888"/>
                </a:solidFill>
              </a:rPr>
              <a:t>Төрөл</a:t>
            </a:r>
            <a:endParaRPr b="1" sz="980">
              <a:solidFill>
                <a:srgbClr val="888888"/>
              </a:solidFill>
            </a:endParaRPr>
          </a:p>
        </p:txBody>
      </p:sp>
      <p:sp>
        <p:nvSpPr>
          <p:cNvPr id="308" name="Google Shape;308;g3ce8f9e2b0d_0_28"/>
          <p:cNvSpPr txBox="1"/>
          <p:nvPr/>
        </p:nvSpPr>
        <p:spPr>
          <a:xfrm>
            <a:off x="1865734" y="4502449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rgbClr val="888888"/>
                </a:solidFill>
              </a:rPr>
              <a:t>Шалгуур</a:t>
            </a:r>
            <a:endParaRPr b="1" sz="980">
              <a:solidFill>
                <a:srgbClr val="888888"/>
              </a:solidFill>
            </a:endParaRPr>
          </a:p>
        </p:txBody>
      </p:sp>
      <p:cxnSp>
        <p:nvCxnSpPr>
          <p:cNvPr id="309" name="Google Shape;309;g3ce8f9e2b0d_0_28"/>
          <p:cNvCxnSpPr/>
          <p:nvPr/>
        </p:nvCxnSpPr>
        <p:spPr>
          <a:xfrm flipH="1" rot="10800000">
            <a:off x="3485699" y="575281"/>
            <a:ext cx="5658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0" name="Google Shape;310;g3ce8f9e2b0d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888" y="2682113"/>
            <a:ext cx="1327525" cy="13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bceb029b2b_0_0"/>
          <p:cNvSpPr/>
          <p:nvPr/>
        </p:nvSpPr>
        <p:spPr>
          <a:xfrm>
            <a:off x="12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6" name="Google Shape;316;g3bceb029b2b_0_0"/>
          <p:cNvSpPr/>
          <p:nvPr/>
        </p:nvSpPr>
        <p:spPr>
          <a:xfrm>
            <a:off x="1468313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7" name="Google Shape;317;g3bceb029b2b_0_0"/>
          <p:cNvSpPr txBox="1"/>
          <p:nvPr/>
        </p:nvSpPr>
        <p:spPr>
          <a:xfrm>
            <a:off x="3194527" y="120200"/>
            <a:ext cx="579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 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bceb029b2b_0_0"/>
          <p:cNvSpPr txBox="1"/>
          <p:nvPr/>
        </p:nvSpPr>
        <p:spPr>
          <a:xfrm>
            <a:off x="315025" y="2187750"/>
            <a:ext cx="1263600" cy="768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Зээл хүсэгчид тавих шаардлага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9" name="Google Shape;319;g3bceb029b2b_0_0"/>
          <p:cNvGraphicFramePr/>
          <p:nvPr/>
        </p:nvGraphicFramePr>
        <p:xfrm>
          <a:off x="3260586" y="9655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{DBDAD69E-AD36-4462-B38C-5CBD879DA9D9}</a:tableStyleId>
              </a:tblPr>
              <a:tblGrid>
                <a:gridCol w="4919900"/>
              </a:tblGrid>
              <a:tr h="10487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</a:rPr>
                        <a:t>Аялал жуулчлалын салбарын хүний нөөцийг дэмжих</a:t>
                      </a:r>
                      <a:endParaRPr b="1"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</a:rPr>
                        <a:t>Аялал жуулчлал, зочлох үйлчилгээний 2 ба түүнээс дээш тооны үндсэн ажилтан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13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</a:rPr>
                        <a:t>Ерөнхий шаардлага</a:t>
                      </a:r>
                      <a:endParaRPr b="1"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</a:rPr>
                        <a:t>Нэмэгдсэн өртгийн албан татвар суутган төлөгч;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</a:rPr>
                        <a:t>Хугацаа хэтэрсэн, чанаргүй зээлийн өр төлбөрийн үлдэгдэлгүй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3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</a:rPr>
                        <a:t>Банкаас зээлийн үйл ажиллагааны журам, зааврын хүрээнд тавигдах бусад шаардлага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69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</a:rPr>
                        <a:t>Зээлийн хөрөнгө оруулалтаар бий болсон хөдлөх болон үл хөдлөх хөрөнгийг даатгуулах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22B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0" name="Google Shape;320;g3bceb029b2b_0_0"/>
          <p:cNvSpPr/>
          <p:nvPr/>
        </p:nvSpPr>
        <p:spPr>
          <a:xfrm rot="5400000">
            <a:off x="1778676" y="2464048"/>
            <a:ext cx="308100" cy="215400"/>
          </a:xfrm>
          <a:prstGeom prst="triangle">
            <a:avLst>
              <a:gd fmla="val 50000" name="adj"/>
            </a:avLst>
          </a:prstGeom>
          <a:solidFill>
            <a:srgbClr val="23196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3bceb029b2b_0_0" title="resource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342" y="1286676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bceb029b2b_0_0" title="requiremen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9355" y="2146263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bceb029b2b_0_0" title="bank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9347" y="3005863"/>
            <a:ext cx="350675" cy="3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bceb029b2b_0_0" title="life-insurance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89350" y="3744750"/>
            <a:ext cx="350675" cy="350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g3bceb029b2b_0_0"/>
          <p:cNvCxnSpPr/>
          <p:nvPr/>
        </p:nvCxnSpPr>
        <p:spPr>
          <a:xfrm>
            <a:off x="3260575" y="1963450"/>
            <a:ext cx="490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3bceb029b2b_0_0"/>
          <p:cNvCxnSpPr/>
          <p:nvPr/>
        </p:nvCxnSpPr>
        <p:spPr>
          <a:xfrm>
            <a:off x="2989650" y="944150"/>
            <a:ext cx="21000" cy="357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g3bceb029b2b_0_0"/>
          <p:cNvCxnSpPr/>
          <p:nvPr/>
        </p:nvCxnSpPr>
        <p:spPr>
          <a:xfrm>
            <a:off x="3263824" y="2864300"/>
            <a:ext cx="490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g3bceb029b2b_0_0"/>
          <p:cNvCxnSpPr/>
          <p:nvPr/>
        </p:nvCxnSpPr>
        <p:spPr>
          <a:xfrm>
            <a:off x="3279074" y="3582891"/>
            <a:ext cx="4901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9" name="Google Shape;329;g3bceb029b2b_0_0"/>
          <p:cNvSpPr/>
          <p:nvPr/>
        </p:nvSpPr>
        <p:spPr>
          <a:xfrm>
            <a:off x="29136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30" name="Google Shape;330;g3bceb029b2b_0_0"/>
          <p:cNvSpPr txBox="1"/>
          <p:nvPr/>
        </p:nvSpPr>
        <p:spPr>
          <a:xfrm>
            <a:off x="3316642" y="4520216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rgbClr val="888888"/>
                </a:solidFill>
              </a:rPr>
              <a:t>Хяналт</a:t>
            </a:r>
            <a:endParaRPr b="1" sz="950">
              <a:solidFill>
                <a:srgbClr val="888888"/>
              </a:solidFill>
            </a:endParaRPr>
          </a:p>
        </p:txBody>
      </p:sp>
      <p:sp>
        <p:nvSpPr>
          <p:cNvPr id="331" name="Google Shape;331;g3bceb029b2b_0_0"/>
          <p:cNvSpPr txBox="1"/>
          <p:nvPr/>
        </p:nvSpPr>
        <p:spPr>
          <a:xfrm>
            <a:off x="402385" y="4529099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rgbClr val="888888"/>
                </a:solidFill>
              </a:rPr>
              <a:t>Төрөл</a:t>
            </a:r>
            <a:endParaRPr b="1" sz="980">
              <a:solidFill>
                <a:srgbClr val="888888"/>
              </a:solidFill>
            </a:endParaRPr>
          </a:p>
        </p:txBody>
      </p:sp>
      <p:sp>
        <p:nvSpPr>
          <p:cNvPr id="332" name="Google Shape;332;g3bceb029b2b_0_0"/>
          <p:cNvSpPr txBox="1"/>
          <p:nvPr/>
        </p:nvSpPr>
        <p:spPr>
          <a:xfrm>
            <a:off x="1865734" y="4520216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rgbClr val="888888"/>
                </a:solidFill>
              </a:rPr>
              <a:t>Шалгуур</a:t>
            </a:r>
            <a:endParaRPr b="1" sz="980">
              <a:solidFill>
                <a:srgbClr val="888888"/>
              </a:solidFill>
            </a:endParaRPr>
          </a:p>
        </p:txBody>
      </p:sp>
      <p:sp>
        <p:nvSpPr>
          <p:cNvPr id="333" name="Google Shape;333;g3bceb029b2b_0_0"/>
          <p:cNvSpPr/>
          <p:nvPr/>
        </p:nvSpPr>
        <p:spPr>
          <a:xfrm>
            <a:off x="43665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rgbClr val="00206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34" name="Google Shape;334;g3bceb029b2b_0_0"/>
          <p:cNvSpPr txBox="1"/>
          <p:nvPr/>
        </p:nvSpPr>
        <p:spPr>
          <a:xfrm>
            <a:off x="4811726" y="4511332"/>
            <a:ext cx="1440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chemeClr val="lt1"/>
                </a:solidFill>
              </a:rPr>
              <a:t>Шаардлага</a:t>
            </a:r>
            <a:endParaRPr b="1" sz="950">
              <a:solidFill>
                <a:schemeClr val="lt1"/>
              </a:solidFill>
            </a:endParaRPr>
          </a:p>
        </p:txBody>
      </p:sp>
      <p:cxnSp>
        <p:nvCxnSpPr>
          <p:cNvPr id="335" name="Google Shape;335;g3bceb029b2b_0_0"/>
          <p:cNvCxnSpPr/>
          <p:nvPr/>
        </p:nvCxnSpPr>
        <p:spPr>
          <a:xfrm flipH="1" rot="10800000">
            <a:off x="3485699" y="575281"/>
            <a:ext cx="5658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bcf0bf66f7_0_0"/>
          <p:cNvSpPr txBox="1"/>
          <p:nvPr/>
        </p:nvSpPr>
        <p:spPr>
          <a:xfrm>
            <a:off x="3194527" y="120200"/>
            <a:ext cx="579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 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g3bcf0bf66f7_0_0"/>
          <p:cNvCxnSpPr/>
          <p:nvPr/>
        </p:nvCxnSpPr>
        <p:spPr>
          <a:xfrm>
            <a:off x="4482205" y="966350"/>
            <a:ext cx="5400" cy="29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g3bcf0bf66f7_0_0"/>
          <p:cNvSpPr txBox="1"/>
          <p:nvPr/>
        </p:nvSpPr>
        <p:spPr>
          <a:xfrm>
            <a:off x="4820380" y="1271525"/>
            <a:ext cx="18087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 b="1" i="0" sz="20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Харилцагчид очих зээлийн хүү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bcf0bf66f7_0_0"/>
          <p:cNvSpPr txBox="1"/>
          <p:nvPr/>
        </p:nvSpPr>
        <p:spPr>
          <a:xfrm>
            <a:off x="4838041" y="871325"/>
            <a:ext cx="87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2026 он</a:t>
            </a:r>
            <a:endParaRPr b="1" i="0" sz="14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3bcf0bf66f7_0_0"/>
          <p:cNvCxnSpPr/>
          <p:nvPr/>
        </p:nvCxnSpPr>
        <p:spPr>
          <a:xfrm flipH="1" rot="10800000">
            <a:off x="1868202" y="1265938"/>
            <a:ext cx="53001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5" name="Google Shape;345;g3bcf0bf66f7_0_0"/>
          <p:cNvSpPr txBox="1"/>
          <p:nvPr/>
        </p:nvSpPr>
        <p:spPr>
          <a:xfrm>
            <a:off x="3255162" y="871325"/>
            <a:ext cx="87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он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bcf0bf66f7_0_0"/>
          <p:cNvSpPr txBox="1"/>
          <p:nvPr/>
        </p:nvSpPr>
        <p:spPr>
          <a:xfrm>
            <a:off x="2289570" y="1271525"/>
            <a:ext cx="18087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11%</a:t>
            </a:r>
            <a:endParaRPr b="1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Харилцагчид очих зээлийн хүү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bcf0bf66f7_0_0"/>
          <p:cNvSpPr txBox="1"/>
          <p:nvPr/>
        </p:nvSpPr>
        <p:spPr>
          <a:xfrm>
            <a:off x="4838056" y="2328325"/>
            <a:ext cx="2380800" cy="15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022B87"/>
                </a:solidFill>
              </a:rPr>
              <a:t>Аялал жуулчлалын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 ба түүнээс дээш тооны ажилтан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bcf0bf66f7_0_0"/>
          <p:cNvSpPr txBox="1"/>
          <p:nvPr/>
        </p:nvSpPr>
        <p:spPr>
          <a:xfrm>
            <a:off x="2262502" y="2328325"/>
            <a:ext cx="18357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-ээс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Дээш жил ажилласан,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тооны ажилтан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g3bcf0bf66f7_0_0" title="ma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265" y="2707683"/>
            <a:ext cx="525275" cy="5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bcf0bf66f7_0_0" title="loan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2277" y="1484276"/>
            <a:ext cx="525251" cy="52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bcf0bf66f7_0_0" title="location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2277" y="3931108"/>
            <a:ext cx="525251" cy="525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bcf0bf66f7_0_0"/>
          <p:cNvSpPr txBox="1"/>
          <p:nvPr/>
        </p:nvSpPr>
        <p:spPr>
          <a:xfrm>
            <a:off x="4871626" y="3789025"/>
            <a:ext cx="23472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ӨМЧЛӨХ, ЭЗЭМШИХ, АШИГЛАХ </a:t>
            </a:r>
            <a:endParaRPr b="1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газартай байх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bcf0bf66f7_0_0"/>
          <p:cNvSpPr txBox="1"/>
          <p:nvPr/>
        </p:nvSpPr>
        <p:spPr>
          <a:xfrm>
            <a:off x="2220047" y="3789023"/>
            <a:ext cx="18087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ӨМЧЛӨХ, ЭЗЭМШИХ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газартай байх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g3bcf0bf66f7_0_0"/>
          <p:cNvCxnSpPr/>
          <p:nvPr/>
        </p:nvCxnSpPr>
        <p:spPr>
          <a:xfrm flipH="1" rot="10800000">
            <a:off x="1868193" y="2228356"/>
            <a:ext cx="53001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5" name="Google Shape;355;g3bcf0bf66f7_0_0"/>
          <p:cNvCxnSpPr/>
          <p:nvPr/>
        </p:nvCxnSpPr>
        <p:spPr>
          <a:xfrm flipH="1" rot="10800000">
            <a:off x="1868202" y="3579475"/>
            <a:ext cx="53001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6" name="Google Shape;356;g3bcf0bf66f7_0_0"/>
          <p:cNvSpPr txBox="1"/>
          <p:nvPr/>
        </p:nvSpPr>
        <p:spPr>
          <a:xfrm>
            <a:off x="416902" y="2389250"/>
            <a:ext cx="1257600" cy="1004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Зээлийн хугацаа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 b="1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сар хүртэл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bcf0bf66f7_0_0"/>
          <p:cNvSpPr txBox="1"/>
          <p:nvPr/>
        </p:nvSpPr>
        <p:spPr>
          <a:xfrm>
            <a:off x="7421752" y="2389258"/>
            <a:ext cx="1257600" cy="1004700"/>
          </a:xfrm>
          <a:prstGeom prst="rect">
            <a:avLst/>
          </a:prstGeom>
          <a:noFill/>
          <a:ln cap="flat" cmpd="sng" w="9525">
            <a:solidFill>
              <a:srgbClr val="022B87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Зээлийн хугацаа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72</a:t>
            </a:r>
            <a:endParaRPr b="1" i="0" sz="20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22B87"/>
                </a:solidFill>
                <a:latin typeface="Arial"/>
                <a:ea typeface="Arial"/>
                <a:cs typeface="Arial"/>
                <a:sym typeface="Arial"/>
              </a:rPr>
              <a:t>сар хүртэл</a:t>
            </a:r>
            <a:endParaRPr b="0" i="0" sz="1200" u="none" cap="none" strike="noStrike">
              <a:solidFill>
                <a:srgbClr val="022B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8" name="Google Shape;358;g3bcf0bf66f7_0_0"/>
          <p:cNvCxnSpPr/>
          <p:nvPr/>
        </p:nvCxnSpPr>
        <p:spPr>
          <a:xfrm flipH="1" rot="10800000">
            <a:off x="3485699" y="575281"/>
            <a:ext cx="5658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B87"/>
            </a:gs>
            <a:gs pos="100000">
              <a:srgbClr val="070F2C"/>
            </a:gs>
          </a:gsLst>
          <a:lin ang="5400012" scaled="0"/>
        </a:gra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/>
          <p:nvPr/>
        </p:nvSpPr>
        <p:spPr>
          <a:xfrm>
            <a:off x="1388700" y="1874125"/>
            <a:ext cx="6366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rgbClr val="FBD800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АНХААРАЛ ХАНДУУЛСАНД БАЯРЛАЛАА</a:t>
            </a:r>
            <a:endParaRPr b="0" i="0" sz="2900" u="none" cap="none" strike="noStrike">
              <a:solidFill>
                <a:srgbClr val="FBD800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cxnSp>
        <p:nvCxnSpPr>
          <p:cNvPr id="364" name="Google Shape;364;p15"/>
          <p:cNvCxnSpPr/>
          <p:nvPr/>
        </p:nvCxnSpPr>
        <p:spPr>
          <a:xfrm>
            <a:off x="387300" y="2412775"/>
            <a:ext cx="1406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15"/>
          <p:cNvCxnSpPr/>
          <p:nvPr/>
        </p:nvCxnSpPr>
        <p:spPr>
          <a:xfrm>
            <a:off x="7538075" y="2412775"/>
            <a:ext cx="1406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6" name="Google Shape;366;p15" title="Screenshot 2025-08-14 at 23.40.25.png"/>
          <p:cNvPicPr preferRelativeResize="0"/>
          <p:nvPr/>
        </p:nvPicPr>
        <p:blipFill rotWithShape="1">
          <a:blip r:embed="rId3">
            <a:alphaModFix/>
          </a:blip>
          <a:srcRect b="12271" l="11817" r="8767" t="7413"/>
          <a:stretch/>
        </p:blipFill>
        <p:spPr>
          <a:xfrm>
            <a:off x="3862225" y="268800"/>
            <a:ext cx="511859" cy="51537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7" name="Google Shape;367;p15"/>
          <p:cNvSpPr txBox="1"/>
          <p:nvPr/>
        </p:nvSpPr>
        <p:spPr>
          <a:xfrm>
            <a:off x="4377503" y="343547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СОЁЛ, СПОРТ, 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АЯЛАЛ ЖУУЛЧЛАЛ, 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ЗАЛУУЧУУДЫН ЯАМ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/>
          <p:nvPr/>
        </p:nvSpPr>
        <p:spPr>
          <a:xfrm>
            <a:off x="3194527" y="120200"/>
            <a:ext cx="579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23196E"/>
                </a:solidFill>
              </a:rPr>
              <a:t>АЯЛАЛ ЖУУЛЧЛАЛЫН САЛБАРЫГ ДЭМЖИХ ХӨНГӨЛӨЛТТЭЙ ЗЭЭЛ </a:t>
            </a:r>
            <a:endParaRPr b="1" i="0" sz="1100" u="none" cap="none" strike="noStrike">
              <a:solidFill>
                <a:srgbClr val="23196E"/>
              </a:solidFill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2022800" y="3293750"/>
            <a:ext cx="47349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2060"/>
                </a:solidFill>
              </a:rPr>
              <a:t>АРИЛЖААНЫ БАНКУУД</a:t>
            </a:r>
            <a:endParaRPr b="1" sz="1700">
              <a:solidFill>
                <a:srgbClr val="002060"/>
              </a:solidFill>
            </a:endParaRPr>
          </a:p>
        </p:txBody>
      </p:sp>
      <p:pic>
        <p:nvPicPr>
          <p:cNvPr id="133" name="Google Shape;1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00" y="1029525"/>
            <a:ext cx="1977500" cy="19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900" y="1433200"/>
            <a:ext cx="1327525" cy="13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776" y="1433200"/>
            <a:ext cx="1060376" cy="10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e8f9e2b0d_0_0"/>
          <p:cNvSpPr/>
          <p:nvPr/>
        </p:nvSpPr>
        <p:spPr>
          <a:xfrm rot="-5400000">
            <a:off x="6341575" y="1336413"/>
            <a:ext cx="790500" cy="4814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ce8f9e2b0d_0_0"/>
          <p:cNvSpPr/>
          <p:nvPr/>
        </p:nvSpPr>
        <p:spPr>
          <a:xfrm rot="-5400000">
            <a:off x="6341575" y="164551"/>
            <a:ext cx="790500" cy="4814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ce8f9e2b0d_0_0"/>
          <p:cNvSpPr/>
          <p:nvPr/>
        </p:nvSpPr>
        <p:spPr>
          <a:xfrm rot="-5400000">
            <a:off x="6341575" y="-917775"/>
            <a:ext cx="790500" cy="4814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ce8f9e2b0d_0_0"/>
          <p:cNvSpPr/>
          <p:nvPr/>
        </p:nvSpPr>
        <p:spPr>
          <a:xfrm rot="5400000">
            <a:off x="1442375" y="1881037"/>
            <a:ext cx="790500" cy="3687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ce8f9e2b0d_0_0"/>
          <p:cNvSpPr/>
          <p:nvPr/>
        </p:nvSpPr>
        <p:spPr>
          <a:xfrm rot="5400000">
            <a:off x="1442375" y="734525"/>
            <a:ext cx="790500" cy="3687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ce8f9e2b0d_0_0"/>
          <p:cNvSpPr/>
          <p:nvPr/>
        </p:nvSpPr>
        <p:spPr>
          <a:xfrm rot="5400000">
            <a:off x="1442375" y="-377900"/>
            <a:ext cx="790500" cy="3687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ce8f9e2b0d_0_0"/>
          <p:cNvSpPr txBox="1"/>
          <p:nvPr/>
        </p:nvSpPr>
        <p:spPr>
          <a:xfrm>
            <a:off x="3194527" y="120200"/>
            <a:ext cx="579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ХӨНГӨЛӨЛТТЭЙ ЗЭЭЛИЙН БҮТЭЭГДЭХҮҮНИЙ ТӨРӨЛ</a:t>
            </a:r>
            <a:endParaRPr b="1" sz="1500">
              <a:solidFill>
                <a:srgbClr val="23196E"/>
              </a:solidFill>
            </a:endParaRPr>
          </a:p>
        </p:txBody>
      </p:sp>
      <p:sp>
        <p:nvSpPr>
          <p:cNvPr id="147" name="Google Shape;147;g3ce8f9e2b0d_0_0"/>
          <p:cNvSpPr txBox="1"/>
          <p:nvPr/>
        </p:nvSpPr>
        <p:spPr>
          <a:xfrm>
            <a:off x="1620187" y="1269927"/>
            <a:ext cx="257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ЗОЧИД БУУДАЛ</a:t>
            </a:r>
            <a:endParaRPr b="1" i="1" sz="900" u="none" cap="none" strike="noStrike">
              <a:solidFill>
                <a:schemeClr val="dk1"/>
              </a:solidFill>
            </a:endParaRPr>
          </a:p>
        </p:txBody>
      </p:sp>
      <p:sp>
        <p:nvSpPr>
          <p:cNvPr id="148" name="Google Shape;148;g3ce8f9e2b0d_0_0"/>
          <p:cNvSpPr txBox="1"/>
          <p:nvPr/>
        </p:nvSpPr>
        <p:spPr>
          <a:xfrm>
            <a:off x="856208" y="1228002"/>
            <a:ext cx="568500" cy="41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01</a:t>
            </a:r>
            <a:endParaRPr b="1" sz="1800">
              <a:solidFill>
                <a:schemeClr val="dk2"/>
              </a:solidFill>
            </a:endParaRPr>
          </a:p>
        </p:txBody>
      </p:sp>
      <p:grpSp>
        <p:nvGrpSpPr>
          <p:cNvPr id="149" name="Google Shape;149;g3ce8f9e2b0d_0_0"/>
          <p:cNvGrpSpPr/>
          <p:nvPr/>
        </p:nvGrpSpPr>
        <p:grpSpPr>
          <a:xfrm>
            <a:off x="4553082" y="1081600"/>
            <a:ext cx="3480944" cy="768000"/>
            <a:chOff x="4704100" y="1348103"/>
            <a:chExt cx="3480944" cy="768000"/>
          </a:xfrm>
        </p:grpSpPr>
        <p:sp>
          <p:nvSpPr>
            <p:cNvPr id="150" name="Google Shape;150;g3ce8f9e2b0d_0_0"/>
            <p:cNvSpPr txBox="1"/>
            <p:nvPr/>
          </p:nvSpPr>
          <p:spPr>
            <a:xfrm>
              <a:off x="5555544" y="1348103"/>
              <a:ext cx="2629500" cy="7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</a:rPr>
                <a:t>АВТОЗАМ ДАГУУХ ТҮР БУУДАЛЛАХ ЦЭГ, ҮЙЛЧИЛГЭЭНИЙ ЦОГЦОЛБОР</a:t>
              </a:r>
              <a:endParaRPr b="1" i="1" sz="900">
                <a:solidFill>
                  <a:schemeClr val="dk1"/>
                </a:solidFill>
              </a:endParaRPr>
            </a:p>
          </p:txBody>
        </p:sp>
        <p:sp>
          <p:nvSpPr>
            <p:cNvPr id="151" name="Google Shape;151;g3ce8f9e2b0d_0_0"/>
            <p:cNvSpPr txBox="1"/>
            <p:nvPr/>
          </p:nvSpPr>
          <p:spPr>
            <a:xfrm>
              <a:off x="4704100" y="1495875"/>
              <a:ext cx="568500" cy="4113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04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152" name="Google Shape;152;g3ce8f9e2b0d_0_0"/>
          <p:cNvGrpSpPr/>
          <p:nvPr/>
        </p:nvGrpSpPr>
        <p:grpSpPr>
          <a:xfrm>
            <a:off x="856208" y="2293619"/>
            <a:ext cx="2958176" cy="568800"/>
            <a:chOff x="847325" y="2115950"/>
            <a:chExt cx="2958176" cy="568800"/>
          </a:xfrm>
        </p:grpSpPr>
        <p:sp>
          <p:nvSpPr>
            <p:cNvPr id="153" name="Google Shape;153;g3ce8f9e2b0d_0_0"/>
            <p:cNvSpPr txBox="1"/>
            <p:nvPr/>
          </p:nvSpPr>
          <p:spPr>
            <a:xfrm>
              <a:off x="1648801" y="2115950"/>
              <a:ext cx="21567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</a:rPr>
                <a:t>АЯЛАЛ ЖУУЛЧЛАЛЫН ЦОГЦОЛБОР</a:t>
              </a:r>
              <a:endParaRPr b="1" i="1" sz="900" u="none" cap="none" strike="noStrike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g3ce8f9e2b0d_0_0"/>
            <p:cNvSpPr txBox="1"/>
            <p:nvPr/>
          </p:nvSpPr>
          <p:spPr>
            <a:xfrm>
              <a:off x="847325" y="2199050"/>
              <a:ext cx="568500" cy="4113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02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155" name="Google Shape;155;g3ce8f9e2b0d_0_0"/>
          <p:cNvGrpSpPr/>
          <p:nvPr/>
        </p:nvGrpSpPr>
        <p:grpSpPr>
          <a:xfrm>
            <a:off x="856208" y="3507668"/>
            <a:ext cx="2913622" cy="411300"/>
            <a:chOff x="847325" y="3409950"/>
            <a:chExt cx="2913622" cy="411300"/>
          </a:xfrm>
        </p:grpSpPr>
        <p:sp>
          <p:nvSpPr>
            <p:cNvPr id="156" name="Google Shape;156;g3ce8f9e2b0d_0_0"/>
            <p:cNvSpPr txBox="1"/>
            <p:nvPr/>
          </p:nvSpPr>
          <p:spPr>
            <a:xfrm>
              <a:off x="1662147" y="3430936"/>
              <a:ext cx="2098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</a:rPr>
                <a:t>ЖУУЛЧНЫ БААЗ</a:t>
              </a:r>
              <a:endParaRPr b="1" i="1" sz="900" u="none" cap="none" strike="noStrike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g3ce8f9e2b0d_0_0"/>
            <p:cNvSpPr txBox="1"/>
            <p:nvPr/>
          </p:nvSpPr>
          <p:spPr>
            <a:xfrm>
              <a:off x="847325" y="3409950"/>
              <a:ext cx="568500" cy="4113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03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158" name="Google Shape;158;g3ce8f9e2b0d_0_0"/>
          <p:cNvGrpSpPr/>
          <p:nvPr/>
        </p:nvGrpSpPr>
        <p:grpSpPr>
          <a:xfrm>
            <a:off x="4553087" y="2373830"/>
            <a:ext cx="3688621" cy="411300"/>
            <a:chOff x="4704105" y="2684750"/>
            <a:chExt cx="3688621" cy="411300"/>
          </a:xfrm>
        </p:grpSpPr>
        <p:sp>
          <p:nvSpPr>
            <p:cNvPr id="159" name="Google Shape;159;g3ce8f9e2b0d_0_0"/>
            <p:cNvSpPr txBox="1"/>
            <p:nvPr/>
          </p:nvSpPr>
          <p:spPr>
            <a:xfrm>
              <a:off x="5555625" y="2701205"/>
              <a:ext cx="283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</a:rPr>
                <a:t>ЖУУЛЧИН ТЭЭВРИЙН ХЭРЭГСЭЛ</a:t>
              </a:r>
              <a:endParaRPr b="1" i="1" sz="9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g3ce8f9e2b0d_0_0"/>
            <p:cNvSpPr txBox="1"/>
            <p:nvPr/>
          </p:nvSpPr>
          <p:spPr>
            <a:xfrm>
              <a:off x="4704105" y="2684750"/>
              <a:ext cx="568500" cy="4113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05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161" name="Google Shape;161;g3ce8f9e2b0d_0_0"/>
          <p:cNvGrpSpPr/>
          <p:nvPr/>
        </p:nvGrpSpPr>
        <p:grpSpPr>
          <a:xfrm>
            <a:off x="4553082" y="3535721"/>
            <a:ext cx="3688623" cy="411300"/>
            <a:chOff x="4704100" y="3935475"/>
            <a:chExt cx="3688623" cy="411300"/>
          </a:xfrm>
        </p:grpSpPr>
        <p:sp>
          <p:nvSpPr>
            <p:cNvPr id="162" name="Google Shape;162;g3ce8f9e2b0d_0_0"/>
            <p:cNvSpPr txBox="1"/>
            <p:nvPr/>
          </p:nvSpPr>
          <p:spPr>
            <a:xfrm>
              <a:off x="5555623" y="3961091"/>
              <a:ext cx="283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7916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</a:rPr>
                <a:t>АГААРЫН ТЭЭВРИЙН ХЭРЭГСЭЛ</a:t>
              </a:r>
              <a:endParaRPr b="1" i="1" sz="900" u="none" cap="none" strike="noStrike">
                <a:solidFill>
                  <a:schemeClr val="dk1"/>
                </a:solidFill>
              </a:endParaRPr>
            </a:p>
          </p:txBody>
        </p:sp>
        <p:sp>
          <p:nvSpPr>
            <p:cNvPr id="163" name="Google Shape;163;g3ce8f9e2b0d_0_0"/>
            <p:cNvSpPr txBox="1"/>
            <p:nvPr/>
          </p:nvSpPr>
          <p:spPr>
            <a:xfrm>
              <a:off x="4704100" y="3935475"/>
              <a:ext cx="568500" cy="4113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06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sp>
        <p:nvSpPr>
          <p:cNvPr id="164" name="Google Shape;164;g3ce8f9e2b0d_0_0"/>
          <p:cNvSpPr/>
          <p:nvPr/>
        </p:nvSpPr>
        <p:spPr>
          <a:xfrm>
            <a:off x="43665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5" name="Google Shape;165;g3ce8f9e2b0d_0_0"/>
          <p:cNvSpPr/>
          <p:nvPr/>
        </p:nvSpPr>
        <p:spPr>
          <a:xfrm>
            <a:off x="2913638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6" name="Google Shape;166;g3ce8f9e2b0d_0_0"/>
          <p:cNvSpPr/>
          <p:nvPr/>
        </p:nvSpPr>
        <p:spPr>
          <a:xfrm>
            <a:off x="1468313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7" name="Google Shape;167;g3ce8f9e2b0d_0_0"/>
          <p:cNvSpPr/>
          <p:nvPr/>
        </p:nvSpPr>
        <p:spPr>
          <a:xfrm>
            <a:off x="12" y="4529088"/>
            <a:ext cx="2245995" cy="360013"/>
          </a:xfrm>
          <a:custGeom>
            <a:rect b="b" l="l" r="r" t="t"/>
            <a:pathLst>
              <a:path extrusionOk="0" h="45745" w="285750">
                <a:moveTo>
                  <a:pt x="85067" y="0"/>
                </a:moveTo>
                <a:lnTo>
                  <a:pt x="82600" y="39"/>
                </a:lnTo>
                <a:lnTo>
                  <a:pt x="80250" y="196"/>
                </a:lnTo>
                <a:lnTo>
                  <a:pt x="78017" y="392"/>
                </a:lnTo>
                <a:lnTo>
                  <a:pt x="75824" y="666"/>
                </a:lnTo>
                <a:lnTo>
                  <a:pt x="73748" y="1057"/>
                </a:lnTo>
                <a:lnTo>
                  <a:pt x="71751" y="1449"/>
                </a:lnTo>
                <a:lnTo>
                  <a:pt x="69871" y="1958"/>
                </a:lnTo>
                <a:lnTo>
                  <a:pt x="68030" y="2467"/>
                </a:lnTo>
                <a:lnTo>
                  <a:pt x="66307" y="3055"/>
                </a:lnTo>
                <a:lnTo>
                  <a:pt x="64662" y="3682"/>
                </a:lnTo>
                <a:lnTo>
                  <a:pt x="63095" y="4347"/>
                </a:lnTo>
                <a:lnTo>
                  <a:pt x="61607" y="5013"/>
                </a:lnTo>
                <a:lnTo>
                  <a:pt x="60197" y="5757"/>
                </a:lnTo>
                <a:lnTo>
                  <a:pt x="58905" y="6462"/>
                </a:lnTo>
                <a:lnTo>
                  <a:pt x="57651" y="7206"/>
                </a:lnTo>
                <a:lnTo>
                  <a:pt x="56476" y="7951"/>
                </a:lnTo>
                <a:lnTo>
                  <a:pt x="55419" y="8695"/>
                </a:lnTo>
                <a:lnTo>
                  <a:pt x="54401" y="9439"/>
                </a:lnTo>
                <a:lnTo>
                  <a:pt x="53461" y="10144"/>
                </a:lnTo>
                <a:lnTo>
                  <a:pt x="52599" y="10888"/>
                </a:lnTo>
                <a:lnTo>
                  <a:pt x="51816" y="11554"/>
                </a:lnTo>
                <a:lnTo>
                  <a:pt x="51111" y="12220"/>
                </a:lnTo>
                <a:lnTo>
                  <a:pt x="49897" y="13434"/>
                </a:lnTo>
                <a:lnTo>
                  <a:pt x="48996" y="14452"/>
                </a:lnTo>
                <a:lnTo>
                  <a:pt x="48330" y="15235"/>
                </a:lnTo>
                <a:lnTo>
                  <a:pt x="47821" y="15901"/>
                </a:lnTo>
                <a:lnTo>
                  <a:pt x="33447" y="32390"/>
                </a:lnTo>
                <a:lnTo>
                  <a:pt x="32429" y="33369"/>
                </a:lnTo>
                <a:lnTo>
                  <a:pt x="31371" y="34348"/>
                </a:lnTo>
                <a:lnTo>
                  <a:pt x="30314" y="35249"/>
                </a:lnTo>
                <a:lnTo>
                  <a:pt x="29217" y="36110"/>
                </a:lnTo>
                <a:lnTo>
                  <a:pt x="28160" y="36933"/>
                </a:lnTo>
                <a:lnTo>
                  <a:pt x="27063" y="37677"/>
                </a:lnTo>
                <a:lnTo>
                  <a:pt x="25967" y="38421"/>
                </a:lnTo>
                <a:lnTo>
                  <a:pt x="24870" y="39087"/>
                </a:lnTo>
                <a:lnTo>
                  <a:pt x="23773" y="39753"/>
                </a:lnTo>
                <a:lnTo>
                  <a:pt x="22677" y="40340"/>
                </a:lnTo>
                <a:lnTo>
                  <a:pt x="21580" y="40889"/>
                </a:lnTo>
                <a:lnTo>
                  <a:pt x="20483" y="41437"/>
                </a:lnTo>
                <a:lnTo>
                  <a:pt x="19348" y="41907"/>
                </a:lnTo>
                <a:lnTo>
                  <a:pt x="18251" y="42377"/>
                </a:lnTo>
                <a:lnTo>
                  <a:pt x="17154" y="42768"/>
                </a:lnTo>
                <a:lnTo>
                  <a:pt x="16058" y="43160"/>
                </a:lnTo>
                <a:lnTo>
                  <a:pt x="14961" y="43513"/>
                </a:lnTo>
                <a:lnTo>
                  <a:pt x="13865" y="43826"/>
                </a:lnTo>
                <a:lnTo>
                  <a:pt x="12807" y="44139"/>
                </a:lnTo>
                <a:lnTo>
                  <a:pt x="11750" y="44374"/>
                </a:lnTo>
                <a:lnTo>
                  <a:pt x="10692" y="44609"/>
                </a:lnTo>
                <a:lnTo>
                  <a:pt x="9635" y="44844"/>
                </a:lnTo>
                <a:lnTo>
                  <a:pt x="7559" y="45197"/>
                </a:lnTo>
                <a:lnTo>
                  <a:pt x="5561" y="45432"/>
                </a:lnTo>
                <a:lnTo>
                  <a:pt x="3642" y="45588"/>
                </a:lnTo>
                <a:lnTo>
                  <a:pt x="1762" y="45706"/>
                </a:lnTo>
                <a:lnTo>
                  <a:pt x="0" y="45745"/>
                </a:lnTo>
                <a:lnTo>
                  <a:pt x="285750" y="45745"/>
                </a:lnTo>
                <a:lnTo>
                  <a:pt x="283988" y="45706"/>
                </a:lnTo>
                <a:lnTo>
                  <a:pt x="282108" y="45588"/>
                </a:lnTo>
                <a:lnTo>
                  <a:pt x="280189" y="45432"/>
                </a:lnTo>
                <a:lnTo>
                  <a:pt x="278191" y="45197"/>
                </a:lnTo>
                <a:lnTo>
                  <a:pt x="276115" y="44844"/>
                </a:lnTo>
                <a:lnTo>
                  <a:pt x="275097" y="44609"/>
                </a:lnTo>
                <a:lnTo>
                  <a:pt x="274000" y="44374"/>
                </a:lnTo>
                <a:lnTo>
                  <a:pt x="272943" y="44139"/>
                </a:lnTo>
                <a:lnTo>
                  <a:pt x="271886" y="43826"/>
                </a:lnTo>
                <a:lnTo>
                  <a:pt x="270789" y="43513"/>
                </a:lnTo>
                <a:lnTo>
                  <a:pt x="269692" y="43160"/>
                </a:lnTo>
                <a:lnTo>
                  <a:pt x="268596" y="42768"/>
                </a:lnTo>
                <a:lnTo>
                  <a:pt x="267499" y="42377"/>
                </a:lnTo>
                <a:lnTo>
                  <a:pt x="266402" y="41907"/>
                </a:lnTo>
                <a:lnTo>
                  <a:pt x="265306" y="41437"/>
                </a:lnTo>
                <a:lnTo>
                  <a:pt x="264170" y="40889"/>
                </a:lnTo>
                <a:lnTo>
                  <a:pt x="263073" y="40340"/>
                </a:lnTo>
                <a:lnTo>
                  <a:pt x="261977" y="39753"/>
                </a:lnTo>
                <a:lnTo>
                  <a:pt x="260880" y="39087"/>
                </a:lnTo>
                <a:lnTo>
                  <a:pt x="259783" y="38421"/>
                </a:lnTo>
                <a:lnTo>
                  <a:pt x="258687" y="37677"/>
                </a:lnTo>
                <a:lnTo>
                  <a:pt x="257590" y="36933"/>
                </a:lnTo>
                <a:lnTo>
                  <a:pt x="256533" y="36110"/>
                </a:lnTo>
                <a:lnTo>
                  <a:pt x="255436" y="35249"/>
                </a:lnTo>
                <a:lnTo>
                  <a:pt x="254379" y="34348"/>
                </a:lnTo>
                <a:lnTo>
                  <a:pt x="253321" y="33369"/>
                </a:lnTo>
                <a:lnTo>
                  <a:pt x="252303" y="32390"/>
                </a:lnTo>
                <a:lnTo>
                  <a:pt x="237929" y="15901"/>
                </a:lnTo>
                <a:lnTo>
                  <a:pt x="237420" y="15235"/>
                </a:lnTo>
                <a:lnTo>
                  <a:pt x="236754" y="14452"/>
                </a:lnTo>
                <a:lnTo>
                  <a:pt x="235853" y="13434"/>
                </a:lnTo>
                <a:lnTo>
                  <a:pt x="234639" y="12220"/>
                </a:lnTo>
                <a:lnTo>
                  <a:pt x="233934" y="11554"/>
                </a:lnTo>
                <a:lnTo>
                  <a:pt x="233151" y="10888"/>
                </a:lnTo>
                <a:lnTo>
                  <a:pt x="232289" y="10144"/>
                </a:lnTo>
                <a:lnTo>
                  <a:pt x="231349" y="9439"/>
                </a:lnTo>
                <a:lnTo>
                  <a:pt x="230370" y="8695"/>
                </a:lnTo>
                <a:lnTo>
                  <a:pt x="229274" y="7951"/>
                </a:lnTo>
                <a:lnTo>
                  <a:pt x="228099" y="7206"/>
                </a:lnTo>
                <a:lnTo>
                  <a:pt x="226885" y="6462"/>
                </a:lnTo>
                <a:lnTo>
                  <a:pt x="225553" y="5757"/>
                </a:lnTo>
                <a:lnTo>
                  <a:pt x="224143" y="5013"/>
                </a:lnTo>
                <a:lnTo>
                  <a:pt x="222655" y="4347"/>
                </a:lnTo>
                <a:lnTo>
                  <a:pt x="221088" y="3682"/>
                </a:lnTo>
                <a:lnTo>
                  <a:pt x="219443" y="3055"/>
                </a:lnTo>
                <a:lnTo>
                  <a:pt x="217720" y="2467"/>
                </a:lnTo>
                <a:lnTo>
                  <a:pt x="215879" y="1958"/>
                </a:lnTo>
                <a:lnTo>
                  <a:pt x="213999" y="1449"/>
                </a:lnTo>
                <a:lnTo>
                  <a:pt x="212002" y="1057"/>
                </a:lnTo>
                <a:lnTo>
                  <a:pt x="209926" y="666"/>
                </a:lnTo>
                <a:lnTo>
                  <a:pt x="207733" y="392"/>
                </a:lnTo>
                <a:lnTo>
                  <a:pt x="205500" y="196"/>
                </a:lnTo>
                <a:lnTo>
                  <a:pt x="203150" y="39"/>
                </a:lnTo>
                <a:lnTo>
                  <a:pt x="200683" y="0"/>
                </a:lnTo>
                <a:close/>
              </a:path>
            </a:pathLst>
          </a:custGeom>
          <a:solidFill>
            <a:srgbClr val="002060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8" name="Google Shape;168;g3ce8f9e2b0d_0_0"/>
          <p:cNvSpPr txBox="1"/>
          <p:nvPr/>
        </p:nvSpPr>
        <p:spPr>
          <a:xfrm>
            <a:off x="3316642" y="4520216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rgbClr val="888888"/>
                </a:solidFill>
              </a:rPr>
              <a:t>Хяналт</a:t>
            </a:r>
            <a:endParaRPr b="1" sz="950">
              <a:solidFill>
                <a:srgbClr val="888888"/>
              </a:solidFill>
            </a:endParaRPr>
          </a:p>
        </p:txBody>
      </p:sp>
      <p:sp>
        <p:nvSpPr>
          <p:cNvPr id="169" name="Google Shape;169;g3ce8f9e2b0d_0_0"/>
          <p:cNvSpPr txBox="1"/>
          <p:nvPr/>
        </p:nvSpPr>
        <p:spPr>
          <a:xfrm>
            <a:off x="4811726" y="4529099"/>
            <a:ext cx="1440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rgbClr val="888888"/>
                </a:solidFill>
              </a:rPr>
              <a:t>Шаардлага</a:t>
            </a:r>
            <a:endParaRPr b="1" sz="950">
              <a:solidFill>
                <a:srgbClr val="888888"/>
              </a:solidFill>
            </a:endParaRPr>
          </a:p>
        </p:txBody>
      </p:sp>
      <p:sp>
        <p:nvSpPr>
          <p:cNvPr id="170" name="Google Shape;170;g3ce8f9e2b0d_0_0"/>
          <p:cNvSpPr txBox="1"/>
          <p:nvPr/>
        </p:nvSpPr>
        <p:spPr>
          <a:xfrm>
            <a:off x="402385" y="4529099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chemeClr val="lt1"/>
                </a:solidFill>
              </a:rPr>
              <a:t>Төрөл</a:t>
            </a:r>
            <a:endParaRPr b="1" sz="980">
              <a:solidFill>
                <a:schemeClr val="lt1"/>
              </a:solidFill>
            </a:endParaRPr>
          </a:p>
        </p:txBody>
      </p:sp>
      <p:sp>
        <p:nvSpPr>
          <p:cNvPr id="171" name="Google Shape;171;g3ce8f9e2b0d_0_0"/>
          <p:cNvSpPr txBox="1"/>
          <p:nvPr/>
        </p:nvSpPr>
        <p:spPr>
          <a:xfrm>
            <a:off x="1865734" y="4520216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">
                <a:solidFill>
                  <a:srgbClr val="888888"/>
                </a:solidFill>
              </a:rPr>
              <a:t>Шалгуур</a:t>
            </a:r>
            <a:endParaRPr b="1" sz="980">
              <a:solidFill>
                <a:srgbClr val="888888"/>
              </a:solidFill>
            </a:endParaRPr>
          </a:p>
        </p:txBody>
      </p:sp>
      <p:cxnSp>
        <p:nvCxnSpPr>
          <p:cNvPr id="172" name="Google Shape;172;g3ce8f9e2b0d_0_0"/>
          <p:cNvCxnSpPr/>
          <p:nvPr/>
        </p:nvCxnSpPr>
        <p:spPr>
          <a:xfrm flipH="1" rot="10800000">
            <a:off x="3485699" y="575281"/>
            <a:ext cx="5658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5932225" y="3941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1.ЗОЧИД БУУДАЛ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3D Render Modern Hotel Room with two bed (Provided by Getty Images)" id="179" name="Google Shape;179;p3"/>
          <p:cNvPicPr preferRelativeResize="0"/>
          <p:nvPr/>
        </p:nvPicPr>
        <p:blipFill rotWithShape="1">
          <a:blip r:embed="rId3">
            <a:alphaModFix amt="90000"/>
          </a:blip>
          <a:srcRect b="4938" l="4891" r="56253" t="10928"/>
          <a:stretch/>
        </p:blipFill>
        <p:spPr>
          <a:xfrm>
            <a:off x="100275" y="867550"/>
            <a:ext cx="2370601" cy="35957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" name="Google Shape;180;p3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223050"/>
                <a:gridCol w="17769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1.Шинээр зочид буудал барьж байгуулах; 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2.Одоо байгаа зочид буудлыг стандартын шаардлагад нийцүүлэн засан сайжруулах, өргөтгөх;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72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81" name="Google Shape;181;p3"/>
          <p:cNvGraphicFramePr/>
          <p:nvPr/>
        </p:nvGraphicFramePr>
        <p:xfrm>
          <a:off x="6155450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132075"/>
                <a:gridCol w="164470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1.Газрын эзэмших, өмчлөх эрхтэй байх, 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2.Т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ухайн газар зориулалтын дагуу барилга, байгууламж барих зөвшөөрлийг холбогдох байгууллагаас авсан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7 тэрбум төгрөг хүртэл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" name="Google Shape;182;p3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22B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3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184" name="Google Shape;184;p3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188" name="Google Shape;188;p3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189" name="Google Shape;189;p3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190" name="Google Shape;190;p3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191" name="Google Shape;191;p3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bceb029b2b_0_46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bceb029b2b_0_46"/>
          <p:cNvSpPr txBox="1"/>
          <p:nvPr/>
        </p:nvSpPr>
        <p:spPr>
          <a:xfrm>
            <a:off x="4572000" y="394125"/>
            <a:ext cx="436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2. АЯЛАЛ ЖУУЛЧЛАЛЫН ЦОГЦОЛБОЛОР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wo downhill skiers on slope, Sun Valley, Idaho, USA (Provided by Getty Images)" id="198" name="Google Shape;198;g3bceb029b2b_0_46"/>
          <p:cNvPicPr preferRelativeResize="0"/>
          <p:nvPr/>
        </p:nvPicPr>
        <p:blipFill rotWithShape="1">
          <a:blip r:embed="rId3">
            <a:alphaModFix/>
          </a:blip>
          <a:srcRect b="0" l="29417" r="29421" t="0"/>
          <a:stretch/>
        </p:blipFill>
        <p:spPr>
          <a:xfrm>
            <a:off x="100275" y="867550"/>
            <a:ext cx="2370601" cy="3545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9" name="Google Shape;199;g3bceb029b2b_0_46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260150"/>
                <a:gridCol w="18308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Түүх, соёл, палеонтологи, рашаан сувилал, байгалийн үзэсгэлэнт газар, аялал жуулчлалын бүс нутаг, хил орчмын аялал жуулчлалын нутаг дэвсгэрт жуулчдад зориулсан олон төрлийн үйлчилгээ үзүүлэх боломжтой аялал жуулчлалын цогцолборыг шинээр барих, засан сайжруулах, өргөтгөх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72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0" name="Google Shape;200;g3bceb029b2b_0_46"/>
          <p:cNvGraphicFramePr/>
          <p:nvPr/>
        </p:nvGraphicFramePr>
        <p:xfrm>
          <a:off x="6147775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135175"/>
                <a:gridCol w="16492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1.Тухайн газрын эзэмших, өмчлөх, ашиглах эрхтэй байх, 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2.Байгаль орчинд нөлөөлөх байдлын үнэлгээ хийлгэсэн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3.Дөрвөн улирлын турш ажиллах боломжтой байдлаар төлөвлөгдсөн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4.Аялал жуулчлалын чиглэлээр 1-ээс дээш жил үйл ажиллагаа эрхэлсэн байх;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Шинээр байгуулах 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Аялал жуулчлалын цогцолборын үйл ажиллагааны холбогдох шаардлагыг хангасан байхаар төсөл, төлөвлөгөөнд тусгагдсан байх;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7 тэрбум төгрөг хүртэл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1" name="Google Shape;201;g3bceb029b2b_0_46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22B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g3bceb029b2b_0_46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203" name="Google Shape;203;g3bceb029b2b_0_46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04" name="Google Shape;204;g3bceb029b2b_0_46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05" name="Google Shape;205;g3bceb029b2b_0_46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06" name="Google Shape;206;g3bceb029b2b_0_46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07" name="Google Shape;207;g3bceb029b2b_0_46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08" name="Google Shape;208;g3bceb029b2b_0_46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09" name="Google Shape;209;g3bceb029b2b_0_46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210" name="Google Shape;210;g3bceb029b2b_0_46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bceb029b2b_0_54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bceb029b2b_0_54"/>
          <p:cNvSpPr txBox="1"/>
          <p:nvPr/>
        </p:nvSpPr>
        <p:spPr>
          <a:xfrm>
            <a:off x="5932225" y="3941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3. ЖУУЛЧНЫ БААЗ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3bceb029b2b_0_54" title="ChatGPT Image Feb 4, 2026, 02_45_32 PM.png"/>
          <p:cNvPicPr preferRelativeResize="0"/>
          <p:nvPr/>
        </p:nvPicPr>
        <p:blipFill rotWithShape="1">
          <a:blip r:embed="rId3">
            <a:alphaModFix amt="90000"/>
          </a:blip>
          <a:srcRect b="0" l="20139" r="38809" t="0"/>
          <a:stretch/>
        </p:blipFill>
        <p:spPr>
          <a:xfrm>
            <a:off x="100275" y="867550"/>
            <a:ext cx="2370601" cy="3595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" name="Google Shape;218;g3bceb029b2b_0_54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135175"/>
                <a:gridCol w="16492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1.Орон нутагт шинээр жуулчны бааз барих, орон нутаг дахь жуулчны баазыг засан сайжруулах, өргөтгөх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2.Жуулчны бааз барих, жуулчны баазыг засан сайжруулах, өргөтгөх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72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9" name="Google Shape;219;g3bceb029b2b_0_54"/>
          <p:cNvGraphicFramePr/>
          <p:nvPr/>
        </p:nvGraphicFramePr>
        <p:xfrm>
          <a:off x="5825575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266550"/>
                <a:gridCol w="1840100"/>
              </a:tblGrid>
              <a:tr h="154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1.Тухайн газрын эзэмших, өмчлөх, ашиглах эрхтэй байх, 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.Одоо үйл ажиллагаа явуулж байгаа бол тухайн чиглэлд үйл ажиллагаа явуулах зөвшөөрлийг холбогдох байгууллагаас авсан 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.Байгаль орчинд нөлөөлөх байдлын үнэлгээ хийлгэсэн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4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.Дөрвөн улирлын турш ажиллах боломжтой байдлаар төлөвлөгдсөн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5.Аялал жуулчлалын чиглэлээр 1-ээс дээш жил үйл ажиллагаа эрхэлсэн байх;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 тэрбум төгрөг хүртэл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0" name="Google Shape;220;g3bceb029b2b_0_54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22B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g3bceb029b2b_0_54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222" name="Google Shape;222;g3bceb029b2b_0_54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23" name="Google Shape;223;g3bceb029b2b_0_54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24" name="Google Shape;224;g3bceb029b2b_0_54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25" name="Google Shape;225;g3bceb029b2b_0_54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26" name="Google Shape;226;g3bceb029b2b_0_54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27" name="Google Shape;227;g3bceb029b2b_0_54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28" name="Google Shape;228;g3bceb029b2b_0_54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229" name="Google Shape;229;g3bceb029b2b_0_54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bceb029b2b_0_62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bceb029b2b_0_62"/>
          <p:cNvSpPr txBox="1"/>
          <p:nvPr/>
        </p:nvSpPr>
        <p:spPr>
          <a:xfrm>
            <a:off x="2217550" y="394125"/>
            <a:ext cx="671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4.АВТОЗАМ ДАГУУХ ТҮР БУУДАЛЛАХ ЦЭГ, ҮЙЛЧИЛГЭЭНИЙ ЦОГЦОЛБОР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3bceb029b2b_0_62" title="ChatGPT Image Feb 4, 2026, 02_53_32 PM.png"/>
          <p:cNvPicPr preferRelativeResize="0"/>
          <p:nvPr/>
        </p:nvPicPr>
        <p:blipFill rotWithShape="1">
          <a:blip r:embed="rId3">
            <a:alphaModFix/>
          </a:blip>
          <a:srcRect b="0" l="37077" r="21871" t="0"/>
          <a:stretch/>
        </p:blipFill>
        <p:spPr>
          <a:xfrm>
            <a:off x="100275" y="867550"/>
            <a:ext cx="2370601" cy="36437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7" name="Google Shape;237;g3bceb029b2b_0_62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135175"/>
                <a:gridCol w="16492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1.Автозам дагуу түр буудаллах цэг, үйлчилгээний цогцолбор шинээр байгуулах;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2.Одоо ажиллаж буй түр буудаллах цэг, үйлчилгээний цогцолборыг стандартад нийцүүлэх, өргөжүүлэх, үйлчилгээндээ байгальд ээлтэй ногоон технологи нэвтрүүлэх;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72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8" name="Google Shape;238;g3bceb029b2b_0_62"/>
          <p:cNvGraphicFramePr/>
          <p:nvPr/>
        </p:nvGraphicFramePr>
        <p:xfrm>
          <a:off x="5825575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266400"/>
                <a:gridCol w="1839875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1.Дөрвөн улирлын турш ажиллах боломжтой байдлаар төлөвлөгдсөн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.Авто зам дагуух үйлчилгээний цогцолборын ТЭЗҮ-ийг харгалзсан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.“Тэрбум мод” төслийн 9 дэх зорилтын дагуу эко шийдэл буюу мод тарих хэсэг тусгагдсан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4.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Тухайн газрын эзэмших, өмчлөх, ашиглах эрхтэй байх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Шинээр байгуулах 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57150" lvl="0" marL="5715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Char char="●"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Улсын хэмжээнд батлагдсан цэгүүд дээр төсөл хэрэгжүүлэхээр гэрээ байгуулж, түр буудаллах цэг, үйлчилгээний цогцолбор байгуулж байгаа бол давуу тал болно.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3.5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 тэрбум төгрөг хүртэл /шинээр барих/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1 тэрбум төгрөг хүртэл /засан сайжруулах/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9" name="Google Shape;239;g3bceb029b2b_0_62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g3bceb029b2b_0_62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241" name="Google Shape;241;g3bceb029b2b_0_62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42" name="Google Shape;242;g3bceb029b2b_0_62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43" name="Google Shape;243;g3bceb029b2b_0_62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44" name="Google Shape;244;g3bceb029b2b_0_62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45" name="Google Shape;245;g3bceb029b2b_0_62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46" name="Google Shape;246;g3bceb029b2b_0_62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47" name="Google Shape;247;g3bceb029b2b_0_62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248" name="Google Shape;248;g3bceb029b2b_0_62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bceb029b2b_0_70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bceb029b2b_0_70"/>
          <p:cNvSpPr txBox="1"/>
          <p:nvPr/>
        </p:nvSpPr>
        <p:spPr>
          <a:xfrm>
            <a:off x="5320600" y="394125"/>
            <a:ext cx="3611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5.АВТО ТЭЭВРИЙН ХЭРЭГСЭЛ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3bceb029b2b_0_70" title="ChatGPT Image Feb 4, 2026, 03_03_00 PM.png"/>
          <p:cNvPicPr preferRelativeResize="0"/>
          <p:nvPr/>
        </p:nvPicPr>
        <p:blipFill rotWithShape="1">
          <a:blip r:embed="rId3">
            <a:alphaModFix amt="90000"/>
          </a:blip>
          <a:srcRect b="0" l="26432" r="32516" t="0"/>
          <a:stretch/>
        </p:blipFill>
        <p:spPr>
          <a:xfrm>
            <a:off x="100275" y="867550"/>
            <a:ext cx="2370601" cy="3595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" name="Google Shape;256;g3bceb029b2b_0_70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083200"/>
                <a:gridCol w="1573775"/>
              </a:tblGrid>
              <a:tr h="121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1.Аялал жуулчлалын тээврийн үйлчилгээний тээврийн хэрэгсэл худалдан авах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2.Машин түрээсийн үйлчилгээний тээврийн хэрэгсэл худалдах авах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36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-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57" name="Google Shape;257;g3bceb029b2b_0_70"/>
          <p:cNvGraphicFramePr/>
          <p:nvPr/>
        </p:nvGraphicFramePr>
        <p:xfrm>
          <a:off x="5641650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919500"/>
                <a:gridCol w="2371150"/>
              </a:tblGrid>
              <a:tr h="2827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1.Тээврийн хэрэгсэл нь сүүлийн зургаан жилийн дотор үйлдвэрлэсэн, зөв талдаа жолооны хүрдтэй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2.B ба Д ангиллын буюу 8-аас дээш хүний суудалтай, эсвэл тусгай сонирхлын аялал жуулчлалд ашиглагдах тээврийн хэрэгсэл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3.Авто техникийн үзлэгийн шаардлагыг хангахуйц байх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4.Жуулчин тээврийн зөвшөөрлийг зээл төлөх хугацаанд жил бүр авах, жуулчны үйлчилгээнд явах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5.Жолооч нь мэргэшсэн жолооч байх, зээлээр авах тээврийн хэрэгслийн ангиллын дагуух жолоочийн үнэмлэхтэй байх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6.Худалдан авч буй хөдөлгөөнт байршуулах хэрэгсэл нь  "Тогтвортой хөгжлийн зорилтуудын санхүүжилтийн таксономи"-н ногоон тээврийн хэрэгслийн шалгуурыг хангасан байх;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5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3 тээврийн хэрэгсэл</a:t>
                      </a:r>
                      <a:r>
                        <a:rPr lang="en" sz="800">
                          <a:solidFill>
                            <a:schemeClr val="dk1"/>
                          </a:solidFill>
                        </a:rPr>
                        <a:t> хүртэл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8" name="Google Shape;258;g3bceb029b2b_0_70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22B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g3bceb029b2b_0_70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260" name="Google Shape;260;g3bceb029b2b_0_70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61" name="Google Shape;261;g3bceb029b2b_0_70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62" name="Google Shape;262;g3bceb029b2b_0_70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63" name="Google Shape;263;g3bceb029b2b_0_70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64" name="Google Shape;264;g3bceb029b2b_0_70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65" name="Google Shape;265;g3bceb029b2b_0_70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66" name="Google Shape;266;g3bceb029b2b_0_70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267" name="Google Shape;267;g3bceb029b2b_0_70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ceb029b2b_0_78"/>
          <p:cNvSpPr txBox="1"/>
          <p:nvPr/>
        </p:nvSpPr>
        <p:spPr>
          <a:xfrm>
            <a:off x="2924325" y="44000"/>
            <a:ext cx="606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АЯЛАЛ ЖУУЛЧЛАЛЫН САЛБАРЫГ ДЭМЖИХ ХӨНГӨЛӨЛТТЭЙ ЗЭЭЛИЙН ШАЛГУУР</a:t>
            </a:r>
            <a:endParaRPr b="1" i="0" sz="10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bceb029b2b_0_78"/>
          <p:cNvSpPr txBox="1"/>
          <p:nvPr/>
        </p:nvSpPr>
        <p:spPr>
          <a:xfrm>
            <a:off x="4850900" y="394125"/>
            <a:ext cx="408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" sz="1300">
                <a:solidFill>
                  <a:srgbClr val="23196E"/>
                </a:solidFill>
              </a:rPr>
              <a:t>0</a:t>
            </a:r>
            <a:r>
              <a:rPr b="1" i="0" lang="en" sz="1300" u="none" cap="none" strike="noStrike">
                <a:solidFill>
                  <a:srgbClr val="23196E"/>
                </a:solidFill>
                <a:latin typeface="Arial"/>
                <a:ea typeface="Arial"/>
                <a:cs typeface="Arial"/>
                <a:sym typeface="Arial"/>
              </a:rPr>
              <a:t>6.АГААРЫН ТЭЭВРИЙН ХЭРЭГСЭЛ</a:t>
            </a:r>
            <a:endParaRPr b="1" i="0" sz="1300" u="none" cap="none" strike="noStrike">
              <a:solidFill>
                <a:srgbClr val="2319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irplane in flight, low angle view (Provided by Getty Images)" id="274" name="Google Shape;274;g3bceb029b2b_0_78"/>
          <p:cNvPicPr preferRelativeResize="0"/>
          <p:nvPr/>
        </p:nvPicPr>
        <p:blipFill rotWithShape="1">
          <a:blip r:embed="rId3">
            <a:alphaModFix/>
          </a:blip>
          <a:srcRect b="0" l="29402" r="29406" t="0"/>
          <a:stretch/>
        </p:blipFill>
        <p:spPr>
          <a:xfrm>
            <a:off x="100275" y="867550"/>
            <a:ext cx="2370601" cy="3630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5" name="Google Shape;275;g3bceb029b2b_0_78"/>
          <p:cNvGraphicFramePr/>
          <p:nvPr/>
        </p:nvGraphicFramePr>
        <p:xfrm>
          <a:off x="2924325" y="86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135175"/>
                <a:gridCol w="1649250"/>
              </a:tblGrid>
              <a:tr h="153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зориулалт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1.Аялал жуулчлалын зориулалттай зорчигч тээврийн жижиг онгоц, нисдэг тэрэг худалдан авах, лизинг, урьдчилгаа төлбөрийг санхүүжүүлэх</a:t>
                      </a:r>
                      <a:endParaRPr sz="800" u="none" cap="none" strike="noStrike"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2.Том оврын зорчигч тээврийн нисэх онгоцны лизинг, урьдчилгаа төлбөрийг санхүүжүүлэх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72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Үндсэн төлбөрөөс чөлөөлөх хугацаа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 сар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Нийт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18% хүртэл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Харилцагчид очих зээлийн хүү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6%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Зээлийн хүүгийн хөнгөлөлт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12%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76" name="Google Shape;276;g3bceb029b2b_0_78"/>
          <p:cNvGraphicFramePr/>
          <p:nvPr/>
        </p:nvGraphicFramePr>
        <p:xfrm>
          <a:off x="5825575" y="867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{2A995AF1-9A06-4300-94A0-11B48685884C}</a:tableStyleId>
              </a:tblPr>
              <a:tblGrid>
                <a:gridCol w="1266500"/>
                <a:gridCol w="1840025"/>
              </a:tblGrid>
              <a:tr h="187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Зээлийн ерөнхий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шаардлага</a:t>
                      </a:r>
                      <a:endParaRPr sz="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1.Иргэний нисэхийн үйл ажиллагаа эрхлэх зөвшөөрөлтэй байх,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2.Агаарын тээврийн хэрэгслийн үйлдвэрлэгчийн баталгаат хугацаатай байх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3.Агаарын зорчигч тээвэртэй холбогдох хууль, дүрэм, журмын мөрддөг, стандартуудын шаардлагуудыг хангасан байх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</a:rPr>
                        <a:t>4.Тухайн агаарын тээврийн хэрэгсэл нь зээл төлөх хугацаанд жуулчин тээвэрт ашиглах боломжтой байх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4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Нэг зээлдэгчид олгох зээлийн дээд хэмжээ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-</a:t>
                      </a:r>
                      <a:endParaRPr sz="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7" name="Google Shape;277;g3bceb029b2b_0_78"/>
          <p:cNvSpPr/>
          <p:nvPr/>
        </p:nvSpPr>
        <p:spPr>
          <a:xfrm rot="5400000">
            <a:off x="2543561" y="2561411"/>
            <a:ext cx="308100" cy="215400"/>
          </a:xfrm>
          <a:prstGeom prst="triangle">
            <a:avLst>
              <a:gd fmla="val 50000" name="adj"/>
            </a:avLst>
          </a:prstGeom>
          <a:solidFill>
            <a:srgbClr val="002060"/>
          </a:solidFill>
          <a:ln cap="flat" cmpd="sng" w="9525">
            <a:solidFill>
              <a:srgbClr val="022B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g3bceb029b2b_0_78"/>
          <p:cNvGrpSpPr/>
          <p:nvPr/>
        </p:nvGrpSpPr>
        <p:grpSpPr>
          <a:xfrm>
            <a:off x="12" y="4511332"/>
            <a:ext cx="6612521" cy="377769"/>
            <a:chOff x="12" y="4511332"/>
            <a:chExt cx="6612521" cy="377769"/>
          </a:xfrm>
        </p:grpSpPr>
        <p:sp>
          <p:nvSpPr>
            <p:cNvPr id="279" name="Google Shape;279;g3bceb029b2b_0_78"/>
            <p:cNvSpPr/>
            <p:nvPr/>
          </p:nvSpPr>
          <p:spPr>
            <a:xfrm>
              <a:off x="43665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80" name="Google Shape;280;g3bceb029b2b_0_78"/>
            <p:cNvSpPr/>
            <p:nvPr/>
          </p:nvSpPr>
          <p:spPr>
            <a:xfrm>
              <a:off x="2913638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81" name="Google Shape;281;g3bceb029b2b_0_78"/>
            <p:cNvSpPr/>
            <p:nvPr/>
          </p:nvSpPr>
          <p:spPr>
            <a:xfrm>
              <a:off x="12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82" name="Google Shape;282;g3bceb029b2b_0_78"/>
            <p:cNvSpPr/>
            <p:nvPr/>
          </p:nvSpPr>
          <p:spPr>
            <a:xfrm>
              <a:off x="1468313" y="4529088"/>
              <a:ext cx="2245995" cy="360013"/>
            </a:xfrm>
            <a:custGeom>
              <a:rect b="b" l="l" r="r" t="t"/>
              <a:pathLst>
                <a:path extrusionOk="0" h="45745" w="285750">
                  <a:moveTo>
                    <a:pt x="85067" y="0"/>
                  </a:moveTo>
                  <a:lnTo>
                    <a:pt x="82600" y="39"/>
                  </a:lnTo>
                  <a:lnTo>
                    <a:pt x="80250" y="196"/>
                  </a:lnTo>
                  <a:lnTo>
                    <a:pt x="78017" y="392"/>
                  </a:lnTo>
                  <a:lnTo>
                    <a:pt x="75824" y="666"/>
                  </a:lnTo>
                  <a:lnTo>
                    <a:pt x="73748" y="1057"/>
                  </a:lnTo>
                  <a:lnTo>
                    <a:pt x="71751" y="1449"/>
                  </a:lnTo>
                  <a:lnTo>
                    <a:pt x="69871" y="1958"/>
                  </a:lnTo>
                  <a:lnTo>
                    <a:pt x="68030" y="2467"/>
                  </a:lnTo>
                  <a:lnTo>
                    <a:pt x="66307" y="3055"/>
                  </a:lnTo>
                  <a:lnTo>
                    <a:pt x="64662" y="3682"/>
                  </a:lnTo>
                  <a:lnTo>
                    <a:pt x="63095" y="4347"/>
                  </a:lnTo>
                  <a:lnTo>
                    <a:pt x="61607" y="5013"/>
                  </a:lnTo>
                  <a:lnTo>
                    <a:pt x="60197" y="5757"/>
                  </a:lnTo>
                  <a:lnTo>
                    <a:pt x="58905" y="6462"/>
                  </a:lnTo>
                  <a:lnTo>
                    <a:pt x="57651" y="7206"/>
                  </a:lnTo>
                  <a:lnTo>
                    <a:pt x="56476" y="7951"/>
                  </a:lnTo>
                  <a:lnTo>
                    <a:pt x="55419" y="8695"/>
                  </a:lnTo>
                  <a:lnTo>
                    <a:pt x="54401" y="9439"/>
                  </a:lnTo>
                  <a:lnTo>
                    <a:pt x="53461" y="10144"/>
                  </a:lnTo>
                  <a:lnTo>
                    <a:pt x="52599" y="10888"/>
                  </a:lnTo>
                  <a:lnTo>
                    <a:pt x="51816" y="11554"/>
                  </a:lnTo>
                  <a:lnTo>
                    <a:pt x="51111" y="12220"/>
                  </a:lnTo>
                  <a:lnTo>
                    <a:pt x="49897" y="13434"/>
                  </a:lnTo>
                  <a:lnTo>
                    <a:pt x="48996" y="14452"/>
                  </a:lnTo>
                  <a:lnTo>
                    <a:pt x="48330" y="15235"/>
                  </a:lnTo>
                  <a:lnTo>
                    <a:pt x="47821" y="15901"/>
                  </a:lnTo>
                  <a:lnTo>
                    <a:pt x="33447" y="32390"/>
                  </a:lnTo>
                  <a:lnTo>
                    <a:pt x="32429" y="33369"/>
                  </a:lnTo>
                  <a:lnTo>
                    <a:pt x="31371" y="34348"/>
                  </a:lnTo>
                  <a:lnTo>
                    <a:pt x="30314" y="35249"/>
                  </a:lnTo>
                  <a:lnTo>
                    <a:pt x="29217" y="36110"/>
                  </a:lnTo>
                  <a:lnTo>
                    <a:pt x="28160" y="36933"/>
                  </a:lnTo>
                  <a:lnTo>
                    <a:pt x="27063" y="37677"/>
                  </a:lnTo>
                  <a:lnTo>
                    <a:pt x="25967" y="38421"/>
                  </a:lnTo>
                  <a:lnTo>
                    <a:pt x="24870" y="39087"/>
                  </a:lnTo>
                  <a:lnTo>
                    <a:pt x="23773" y="39753"/>
                  </a:lnTo>
                  <a:lnTo>
                    <a:pt x="22677" y="40340"/>
                  </a:lnTo>
                  <a:lnTo>
                    <a:pt x="21580" y="40889"/>
                  </a:lnTo>
                  <a:lnTo>
                    <a:pt x="20483" y="41437"/>
                  </a:lnTo>
                  <a:lnTo>
                    <a:pt x="19348" y="41907"/>
                  </a:lnTo>
                  <a:lnTo>
                    <a:pt x="18251" y="42377"/>
                  </a:lnTo>
                  <a:lnTo>
                    <a:pt x="17154" y="42768"/>
                  </a:lnTo>
                  <a:lnTo>
                    <a:pt x="16058" y="43160"/>
                  </a:lnTo>
                  <a:lnTo>
                    <a:pt x="14961" y="43513"/>
                  </a:lnTo>
                  <a:lnTo>
                    <a:pt x="13865" y="43826"/>
                  </a:lnTo>
                  <a:lnTo>
                    <a:pt x="12807" y="44139"/>
                  </a:lnTo>
                  <a:lnTo>
                    <a:pt x="11750" y="44374"/>
                  </a:lnTo>
                  <a:lnTo>
                    <a:pt x="10692" y="44609"/>
                  </a:lnTo>
                  <a:lnTo>
                    <a:pt x="9635" y="44844"/>
                  </a:lnTo>
                  <a:lnTo>
                    <a:pt x="7559" y="45197"/>
                  </a:lnTo>
                  <a:lnTo>
                    <a:pt x="5561" y="45432"/>
                  </a:lnTo>
                  <a:lnTo>
                    <a:pt x="3642" y="45588"/>
                  </a:lnTo>
                  <a:lnTo>
                    <a:pt x="1762" y="45706"/>
                  </a:lnTo>
                  <a:lnTo>
                    <a:pt x="0" y="45745"/>
                  </a:lnTo>
                  <a:lnTo>
                    <a:pt x="285750" y="45745"/>
                  </a:lnTo>
                  <a:lnTo>
                    <a:pt x="283988" y="45706"/>
                  </a:lnTo>
                  <a:lnTo>
                    <a:pt x="282108" y="45588"/>
                  </a:lnTo>
                  <a:lnTo>
                    <a:pt x="280189" y="45432"/>
                  </a:lnTo>
                  <a:lnTo>
                    <a:pt x="278191" y="45197"/>
                  </a:lnTo>
                  <a:lnTo>
                    <a:pt x="276115" y="44844"/>
                  </a:lnTo>
                  <a:lnTo>
                    <a:pt x="275097" y="44609"/>
                  </a:lnTo>
                  <a:lnTo>
                    <a:pt x="274000" y="44374"/>
                  </a:lnTo>
                  <a:lnTo>
                    <a:pt x="272943" y="44139"/>
                  </a:lnTo>
                  <a:lnTo>
                    <a:pt x="271886" y="43826"/>
                  </a:lnTo>
                  <a:lnTo>
                    <a:pt x="270789" y="43513"/>
                  </a:lnTo>
                  <a:lnTo>
                    <a:pt x="269692" y="43160"/>
                  </a:lnTo>
                  <a:lnTo>
                    <a:pt x="268596" y="42768"/>
                  </a:lnTo>
                  <a:lnTo>
                    <a:pt x="267499" y="42377"/>
                  </a:lnTo>
                  <a:lnTo>
                    <a:pt x="266402" y="41907"/>
                  </a:lnTo>
                  <a:lnTo>
                    <a:pt x="265306" y="41437"/>
                  </a:lnTo>
                  <a:lnTo>
                    <a:pt x="264170" y="40889"/>
                  </a:lnTo>
                  <a:lnTo>
                    <a:pt x="263073" y="40340"/>
                  </a:lnTo>
                  <a:lnTo>
                    <a:pt x="261977" y="39753"/>
                  </a:lnTo>
                  <a:lnTo>
                    <a:pt x="260880" y="39087"/>
                  </a:lnTo>
                  <a:lnTo>
                    <a:pt x="259783" y="38421"/>
                  </a:lnTo>
                  <a:lnTo>
                    <a:pt x="258687" y="37677"/>
                  </a:lnTo>
                  <a:lnTo>
                    <a:pt x="257590" y="36933"/>
                  </a:lnTo>
                  <a:lnTo>
                    <a:pt x="256533" y="36110"/>
                  </a:lnTo>
                  <a:lnTo>
                    <a:pt x="255436" y="35249"/>
                  </a:lnTo>
                  <a:lnTo>
                    <a:pt x="254379" y="34348"/>
                  </a:lnTo>
                  <a:lnTo>
                    <a:pt x="253321" y="33369"/>
                  </a:lnTo>
                  <a:lnTo>
                    <a:pt x="252303" y="32390"/>
                  </a:lnTo>
                  <a:lnTo>
                    <a:pt x="237929" y="15901"/>
                  </a:lnTo>
                  <a:lnTo>
                    <a:pt x="237420" y="15235"/>
                  </a:lnTo>
                  <a:lnTo>
                    <a:pt x="236754" y="14452"/>
                  </a:lnTo>
                  <a:lnTo>
                    <a:pt x="235853" y="13434"/>
                  </a:lnTo>
                  <a:lnTo>
                    <a:pt x="234639" y="12220"/>
                  </a:lnTo>
                  <a:lnTo>
                    <a:pt x="233934" y="11554"/>
                  </a:lnTo>
                  <a:lnTo>
                    <a:pt x="233151" y="10888"/>
                  </a:lnTo>
                  <a:lnTo>
                    <a:pt x="232289" y="10144"/>
                  </a:lnTo>
                  <a:lnTo>
                    <a:pt x="231349" y="9439"/>
                  </a:lnTo>
                  <a:lnTo>
                    <a:pt x="230370" y="8695"/>
                  </a:lnTo>
                  <a:lnTo>
                    <a:pt x="229274" y="7951"/>
                  </a:lnTo>
                  <a:lnTo>
                    <a:pt x="228099" y="7206"/>
                  </a:lnTo>
                  <a:lnTo>
                    <a:pt x="226885" y="6462"/>
                  </a:lnTo>
                  <a:lnTo>
                    <a:pt x="225553" y="5757"/>
                  </a:lnTo>
                  <a:lnTo>
                    <a:pt x="224143" y="5013"/>
                  </a:lnTo>
                  <a:lnTo>
                    <a:pt x="222655" y="4347"/>
                  </a:lnTo>
                  <a:lnTo>
                    <a:pt x="221088" y="3682"/>
                  </a:lnTo>
                  <a:lnTo>
                    <a:pt x="219443" y="3055"/>
                  </a:lnTo>
                  <a:lnTo>
                    <a:pt x="217720" y="2467"/>
                  </a:lnTo>
                  <a:lnTo>
                    <a:pt x="215879" y="1958"/>
                  </a:lnTo>
                  <a:lnTo>
                    <a:pt x="213999" y="1449"/>
                  </a:lnTo>
                  <a:lnTo>
                    <a:pt x="212002" y="1057"/>
                  </a:lnTo>
                  <a:lnTo>
                    <a:pt x="209926" y="666"/>
                  </a:lnTo>
                  <a:lnTo>
                    <a:pt x="207733" y="392"/>
                  </a:lnTo>
                  <a:lnTo>
                    <a:pt x="205500" y="196"/>
                  </a:lnTo>
                  <a:lnTo>
                    <a:pt x="203150" y="39"/>
                  </a:lnTo>
                  <a:lnTo>
                    <a:pt x="200683" y="0"/>
                  </a:lnTo>
                  <a:close/>
                </a:path>
              </a:pathLst>
            </a:custGeom>
            <a:solidFill>
              <a:srgbClr val="00206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283" name="Google Shape;283;g3bceb029b2b_0_78"/>
            <p:cNvSpPr txBox="1"/>
            <p:nvPr/>
          </p:nvSpPr>
          <p:spPr>
            <a:xfrm>
              <a:off x="3316642" y="4520216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Хяналт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84" name="Google Shape;284;g3bceb029b2b_0_78"/>
            <p:cNvSpPr txBox="1"/>
            <p:nvPr/>
          </p:nvSpPr>
          <p:spPr>
            <a:xfrm>
              <a:off x="4811726" y="4529099"/>
              <a:ext cx="14403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50">
                  <a:solidFill>
                    <a:srgbClr val="888888"/>
                  </a:solidFill>
                </a:rPr>
                <a:t>Шаардлага</a:t>
              </a:r>
              <a:endParaRPr b="1" sz="950">
                <a:solidFill>
                  <a:srgbClr val="888888"/>
                </a:solidFill>
              </a:endParaRPr>
            </a:p>
          </p:txBody>
        </p:sp>
        <p:sp>
          <p:nvSpPr>
            <p:cNvPr id="285" name="Google Shape;285;g3bceb029b2b_0_78"/>
            <p:cNvSpPr txBox="1"/>
            <p:nvPr/>
          </p:nvSpPr>
          <p:spPr>
            <a:xfrm>
              <a:off x="402385" y="4529099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rgbClr val="888888"/>
                  </a:solidFill>
                </a:rPr>
                <a:t>Төрөл</a:t>
              </a:r>
              <a:endParaRPr b="1" sz="980">
                <a:solidFill>
                  <a:srgbClr val="888888"/>
                </a:solidFill>
              </a:endParaRPr>
            </a:p>
          </p:txBody>
        </p:sp>
        <p:sp>
          <p:nvSpPr>
            <p:cNvPr id="286" name="Google Shape;286;g3bceb029b2b_0_78"/>
            <p:cNvSpPr txBox="1"/>
            <p:nvPr/>
          </p:nvSpPr>
          <p:spPr>
            <a:xfrm>
              <a:off x="1865734" y="4511332"/>
              <a:ext cx="144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80">
                  <a:solidFill>
                    <a:schemeClr val="lt1"/>
                  </a:solidFill>
                </a:rPr>
                <a:t>Шалгуур</a:t>
              </a:r>
              <a:endParaRPr b="1" sz="98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