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8"/>
  </p:notesMasterIdLst>
  <p:sldIdLst>
    <p:sldId id="256" r:id="rId5"/>
    <p:sldId id="296" r:id="rId6"/>
    <p:sldId id="300" r:id="rId7"/>
    <p:sldId id="299" r:id="rId8"/>
    <p:sldId id="257" r:id="rId9"/>
    <p:sldId id="297" r:id="rId10"/>
    <p:sldId id="258" r:id="rId11"/>
    <p:sldId id="259" r:id="rId12"/>
    <p:sldId id="260" r:id="rId13"/>
    <p:sldId id="273" r:id="rId14"/>
    <p:sldId id="274" r:id="rId15"/>
    <p:sldId id="275" r:id="rId16"/>
    <p:sldId id="261" r:id="rId17"/>
    <p:sldId id="276" r:id="rId18"/>
    <p:sldId id="277" r:id="rId19"/>
    <p:sldId id="290" r:id="rId20"/>
    <p:sldId id="291" r:id="rId21"/>
    <p:sldId id="292" r:id="rId22"/>
    <p:sldId id="293" r:id="rId23"/>
    <p:sldId id="298" r:id="rId24"/>
    <p:sldId id="294" r:id="rId25"/>
    <p:sldId id="301" r:id="rId26"/>
    <p:sldId id="29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1188" autoAdjust="0"/>
  </p:normalViewPr>
  <p:slideViewPr>
    <p:cSldViewPr snapToGrid="0">
      <p:cViewPr varScale="1">
        <p:scale>
          <a:sx n="55" d="100"/>
          <a:sy n="55" d="100"/>
        </p:scale>
        <p:origin x="1260" y="28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2BAFE-0542-4686-9EBA-E022FA2A61C8}"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AFFF9-D015-44EB-9CAF-E32D8E6A14C1}" type="slidenum">
              <a:rPr lang="en-US" smtClean="0"/>
              <a:t>‹#›</a:t>
            </a:fld>
            <a:endParaRPr lang="en-US"/>
          </a:p>
        </p:txBody>
      </p:sp>
    </p:spTree>
    <p:extLst>
      <p:ext uri="{BB962C8B-B14F-4D97-AF65-F5344CB8AC3E}">
        <p14:creationId xmlns:p14="http://schemas.microsoft.com/office/powerpoint/2010/main" val="301457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AFFF9-D015-44EB-9CAF-E32D8E6A14C1}" type="slidenum">
              <a:rPr lang="en-US" smtClean="0"/>
              <a:t>1</a:t>
            </a:fld>
            <a:endParaRPr lang="en-US"/>
          </a:p>
        </p:txBody>
      </p:sp>
    </p:spTree>
    <p:extLst>
      <p:ext uri="{BB962C8B-B14F-4D97-AF65-F5344CB8AC3E}">
        <p14:creationId xmlns:p14="http://schemas.microsoft.com/office/powerpoint/2010/main" val="3899104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AFFF9-D015-44EB-9CAF-E32D8E6A14C1}" type="slidenum">
              <a:rPr lang="en-US" smtClean="0"/>
              <a:t>10</a:t>
            </a:fld>
            <a:endParaRPr lang="en-US"/>
          </a:p>
        </p:txBody>
      </p:sp>
    </p:spTree>
    <p:extLst>
      <p:ext uri="{BB962C8B-B14F-4D97-AF65-F5344CB8AC3E}">
        <p14:creationId xmlns:p14="http://schemas.microsoft.com/office/powerpoint/2010/main" val="56654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AFFF9-D015-44EB-9CAF-E32D8E6A14C1}" type="slidenum">
              <a:rPr lang="en-US" smtClean="0"/>
              <a:t>11</a:t>
            </a:fld>
            <a:endParaRPr lang="en-US"/>
          </a:p>
        </p:txBody>
      </p:sp>
    </p:spTree>
    <p:extLst>
      <p:ext uri="{BB962C8B-B14F-4D97-AF65-F5344CB8AC3E}">
        <p14:creationId xmlns:p14="http://schemas.microsoft.com/office/powerpoint/2010/main" val="316259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E54AFFF9-D015-44EB-9CAF-E32D8E6A14C1}" type="slidenum">
              <a:rPr lang="en-US" smtClean="0"/>
              <a:t>12</a:t>
            </a:fld>
            <a:endParaRPr lang="en-US"/>
          </a:p>
        </p:txBody>
      </p:sp>
    </p:spTree>
    <p:extLst>
      <p:ext uri="{BB962C8B-B14F-4D97-AF65-F5344CB8AC3E}">
        <p14:creationId xmlns:p14="http://schemas.microsoft.com/office/powerpoint/2010/main" val="148613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AFFF9-D015-44EB-9CAF-E32D8E6A14C1}" type="slidenum">
              <a:rPr lang="en-US" smtClean="0"/>
              <a:t>13</a:t>
            </a:fld>
            <a:endParaRPr lang="en-US"/>
          </a:p>
        </p:txBody>
      </p:sp>
    </p:spTree>
    <p:extLst>
      <p:ext uri="{BB962C8B-B14F-4D97-AF65-F5344CB8AC3E}">
        <p14:creationId xmlns:p14="http://schemas.microsoft.com/office/powerpoint/2010/main" val="1532633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AFFF9-D015-44EB-9CAF-E32D8E6A14C1}" type="slidenum">
              <a:rPr lang="en-US" smtClean="0"/>
              <a:t>14</a:t>
            </a:fld>
            <a:endParaRPr lang="en-US"/>
          </a:p>
        </p:txBody>
      </p:sp>
    </p:spTree>
    <p:extLst>
      <p:ext uri="{BB962C8B-B14F-4D97-AF65-F5344CB8AC3E}">
        <p14:creationId xmlns:p14="http://schemas.microsoft.com/office/powerpoint/2010/main" val="1478997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AFFF9-D015-44EB-9CAF-E32D8E6A14C1}" type="slidenum">
              <a:rPr lang="en-US" smtClean="0"/>
              <a:t>15</a:t>
            </a:fld>
            <a:endParaRPr lang="en-US"/>
          </a:p>
        </p:txBody>
      </p:sp>
    </p:spTree>
    <p:extLst>
      <p:ext uri="{BB962C8B-B14F-4D97-AF65-F5344CB8AC3E}">
        <p14:creationId xmlns:p14="http://schemas.microsoft.com/office/powerpoint/2010/main" val="1978844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AFFF9-D015-44EB-9CAF-E32D8E6A14C1}" type="slidenum">
              <a:rPr lang="en-US" smtClean="0"/>
              <a:t>16</a:t>
            </a:fld>
            <a:endParaRPr lang="en-US"/>
          </a:p>
        </p:txBody>
      </p:sp>
    </p:spTree>
    <p:extLst>
      <p:ext uri="{BB962C8B-B14F-4D97-AF65-F5344CB8AC3E}">
        <p14:creationId xmlns:p14="http://schemas.microsoft.com/office/powerpoint/2010/main" val="1111247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AFFF9-D015-44EB-9CAF-E32D8E6A14C1}" type="slidenum">
              <a:rPr lang="en-US" smtClean="0"/>
              <a:t>17</a:t>
            </a:fld>
            <a:endParaRPr lang="en-US"/>
          </a:p>
        </p:txBody>
      </p:sp>
    </p:spTree>
    <p:extLst>
      <p:ext uri="{BB962C8B-B14F-4D97-AF65-F5344CB8AC3E}">
        <p14:creationId xmlns:p14="http://schemas.microsoft.com/office/powerpoint/2010/main" val="3618073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E54AFFF9-D015-44EB-9CAF-E32D8E6A14C1}" type="slidenum">
              <a:rPr lang="en-US" smtClean="0"/>
              <a:t>18</a:t>
            </a:fld>
            <a:endParaRPr lang="en-US"/>
          </a:p>
        </p:txBody>
      </p:sp>
    </p:spTree>
    <p:extLst>
      <p:ext uri="{BB962C8B-B14F-4D97-AF65-F5344CB8AC3E}">
        <p14:creationId xmlns:p14="http://schemas.microsoft.com/office/powerpoint/2010/main" val="2462644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n-MN" dirty="0"/>
          </a:p>
        </p:txBody>
      </p:sp>
      <p:sp>
        <p:nvSpPr>
          <p:cNvPr id="4" name="Slide Number Placeholder 3"/>
          <p:cNvSpPr>
            <a:spLocks noGrp="1"/>
          </p:cNvSpPr>
          <p:nvPr>
            <p:ph type="sldNum" sz="quarter" idx="5"/>
          </p:nvPr>
        </p:nvSpPr>
        <p:spPr/>
        <p:txBody>
          <a:bodyPr/>
          <a:lstStyle/>
          <a:p>
            <a:fld id="{E54AFFF9-D015-44EB-9CAF-E32D8E6A14C1}" type="slidenum">
              <a:rPr lang="en-US" smtClean="0"/>
              <a:t>19</a:t>
            </a:fld>
            <a:endParaRPr lang="en-US"/>
          </a:p>
        </p:txBody>
      </p:sp>
    </p:spTree>
    <p:extLst>
      <p:ext uri="{BB962C8B-B14F-4D97-AF65-F5344CB8AC3E}">
        <p14:creationId xmlns:p14="http://schemas.microsoft.com/office/powerpoint/2010/main" val="163888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AFFF9-D015-44EB-9CAF-E32D8E6A14C1}" type="slidenum">
              <a:rPr lang="en-US" smtClean="0"/>
              <a:t>2</a:t>
            </a:fld>
            <a:endParaRPr lang="en-US"/>
          </a:p>
        </p:txBody>
      </p:sp>
    </p:spTree>
    <p:extLst>
      <p:ext uri="{BB962C8B-B14F-4D97-AF65-F5344CB8AC3E}">
        <p14:creationId xmlns:p14="http://schemas.microsoft.com/office/powerpoint/2010/main" val="993528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AFFF9-D015-44EB-9CAF-E32D8E6A14C1}" type="slidenum">
              <a:rPr lang="en-US" smtClean="0"/>
              <a:t>20</a:t>
            </a:fld>
            <a:endParaRPr lang="en-US"/>
          </a:p>
        </p:txBody>
      </p:sp>
    </p:spTree>
    <p:extLst>
      <p:ext uri="{BB962C8B-B14F-4D97-AF65-F5344CB8AC3E}">
        <p14:creationId xmlns:p14="http://schemas.microsoft.com/office/powerpoint/2010/main" val="15333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AFFF9-D015-44EB-9CAF-E32D8E6A14C1}" type="slidenum">
              <a:rPr lang="en-US" smtClean="0"/>
              <a:t>3</a:t>
            </a:fld>
            <a:endParaRPr lang="en-US"/>
          </a:p>
        </p:txBody>
      </p:sp>
    </p:spTree>
    <p:extLst>
      <p:ext uri="{BB962C8B-B14F-4D97-AF65-F5344CB8AC3E}">
        <p14:creationId xmlns:p14="http://schemas.microsoft.com/office/powerpoint/2010/main" val="401290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E54AFFF9-D015-44EB-9CAF-E32D8E6A14C1}" type="slidenum">
              <a:rPr lang="en-US" smtClean="0"/>
              <a:t>4</a:t>
            </a:fld>
            <a:endParaRPr lang="en-US"/>
          </a:p>
        </p:txBody>
      </p:sp>
    </p:spTree>
    <p:extLst>
      <p:ext uri="{BB962C8B-B14F-4D97-AF65-F5344CB8AC3E}">
        <p14:creationId xmlns:p14="http://schemas.microsoft.com/office/powerpoint/2010/main" val="253580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AFFF9-D015-44EB-9CAF-E32D8E6A14C1}" type="slidenum">
              <a:rPr lang="en-US" smtClean="0"/>
              <a:t>5</a:t>
            </a:fld>
            <a:endParaRPr lang="en-US"/>
          </a:p>
        </p:txBody>
      </p:sp>
    </p:spTree>
    <p:extLst>
      <p:ext uri="{BB962C8B-B14F-4D97-AF65-F5344CB8AC3E}">
        <p14:creationId xmlns:p14="http://schemas.microsoft.com/office/powerpoint/2010/main" val="2155407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AFFF9-D015-44EB-9CAF-E32D8E6A14C1}" type="slidenum">
              <a:rPr lang="en-US" smtClean="0"/>
              <a:t>6</a:t>
            </a:fld>
            <a:endParaRPr lang="en-US"/>
          </a:p>
        </p:txBody>
      </p:sp>
    </p:spTree>
    <p:extLst>
      <p:ext uri="{BB962C8B-B14F-4D97-AF65-F5344CB8AC3E}">
        <p14:creationId xmlns:p14="http://schemas.microsoft.com/office/powerpoint/2010/main" val="2955123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AFFF9-D015-44EB-9CAF-E32D8E6A14C1}" type="slidenum">
              <a:rPr lang="en-US" smtClean="0"/>
              <a:t>7</a:t>
            </a:fld>
            <a:endParaRPr lang="en-US"/>
          </a:p>
        </p:txBody>
      </p:sp>
    </p:spTree>
    <p:extLst>
      <p:ext uri="{BB962C8B-B14F-4D97-AF65-F5344CB8AC3E}">
        <p14:creationId xmlns:p14="http://schemas.microsoft.com/office/powerpoint/2010/main" val="2383537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E54AFFF9-D015-44EB-9CAF-E32D8E6A14C1}" type="slidenum">
              <a:rPr lang="en-US" smtClean="0"/>
              <a:t>8</a:t>
            </a:fld>
            <a:endParaRPr lang="en-US"/>
          </a:p>
        </p:txBody>
      </p:sp>
    </p:spTree>
    <p:extLst>
      <p:ext uri="{BB962C8B-B14F-4D97-AF65-F5344CB8AC3E}">
        <p14:creationId xmlns:p14="http://schemas.microsoft.com/office/powerpoint/2010/main" val="2227783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4AFFF9-D015-44EB-9CAF-E32D8E6A14C1}" type="slidenum">
              <a:rPr lang="en-US" smtClean="0"/>
              <a:t>9</a:t>
            </a:fld>
            <a:endParaRPr lang="en-US"/>
          </a:p>
        </p:txBody>
      </p:sp>
    </p:spTree>
    <p:extLst>
      <p:ext uri="{BB962C8B-B14F-4D97-AF65-F5344CB8AC3E}">
        <p14:creationId xmlns:p14="http://schemas.microsoft.com/office/powerpoint/2010/main" val="259967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D8D1A3DB-E227-4F22-8EBD-5F95DA744250}" type="datetimeFigureOut">
              <a:rPr lang="en-US" smtClean="0"/>
              <a:t>3/31/2025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22E88EE-0380-4879-AD94-3B0E710A7732}" type="slidenum">
              <a:rPr lang="en-US" smtClean="0"/>
              <a:t>‹#›</a:t>
            </a:fld>
            <a:endParaRPr lang="en-US"/>
          </a:p>
        </p:txBody>
      </p:sp>
    </p:spTree>
    <p:extLst>
      <p:ext uri="{BB962C8B-B14F-4D97-AF65-F5344CB8AC3E}">
        <p14:creationId xmlns:p14="http://schemas.microsoft.com/office/powerpoint/2010/main" val="195420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D1A3DB-E227-4F22-8EBD-5F95DA744250}"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E88EE-0380-4879-AD94-3B0E710A7732}" type="slidenum">
              <a:rPr lang="en-US" smtClean="0"/>
              <a:t>‹#›</a:t>
            </a:fld>
            <a:endParaRPr lang="en-US"/>
          </a:p>
        </p:txBody>
      </p:sp>
    </p:spTree>
    <p:extLst>
      <p:ext uri="{BB962C8B-B14F-4D97-AF65-F5344CB8AC3E}">
        <p14:creationId xmlns:p14="http://schemas.microsoft.com/office/powerpoint/2010/main" val="2138568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D1A3DB-E227-4F22-8EBD-5F95DA744250}"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E88EE-0380-4879-AD94-3B0E710A7732}" type="slidenum">
              <a:rPr lang="en-US" smtClean="0"/>
              <a:t>‹#›</a:t>
            </a:fld>
            <a:endParaRPr lang="en-US"/>
          </a:p>
        </p:txBody>
      </p:sp>
    </p:spTree>
    <p:extLst>
      <p:ext uri="{BB962C8B-B14F-4D97-AF65-F5344CB8AC3E}">
        <p14:creationId xmlns:p14="http://schemas.microsoft.com/office/powerpoint/2010/main" val="3475617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D1A3DB-E227-4F22-8EBD-5F95DA744250}"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E88EE-0380-4879-AD94-3B0E710A7732}"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20773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D1A3DB-E227-4F22-8EBD-5F95DA744250}"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E88EE-0380-4879-AD94-3B0E710A7732}" type="slidenum">
              <a:rPr lang="en-US" smtClean="0"/>
              <a:t>‹#›</a:t>
            </a:fld>
            <a:endParaRPr lang="en-US"/>
          </a:p>
        </p:txBody>
      </p:sp>
    </p:spTree>
    <p:extLst>
      <p:ext uri="{BB962C8B-B14F-4D97-AF65-F5344CB8AC3E}">
        <p14:creationId xmlns:p14="http://schemas.microsoft.com/office/powerpoint/2010/main" val="396839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8D1A3DB-E227-4F22-8EBD-5F95DA744250}"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2E88EE-0380-4879-AD94-3B0E710A7732}" type="slidenum">
              <a:rPr lang="en-US" smtClean="0"/>
              <a:t>‹#›</a:t>
            </a:fld>
            <a:endParaRPr lang="en-US"/>
          </a:p>
        </p:txBody>
      </p:sp>
    </p:spTree>
    <p:extLst>
      <p:ext uri="{BB962C8B-B14F-4D97-AF65-F5344CB8AC3E}">
        <p14:creationId xmlns:p14="http://schemas.microsoft.com/office/powerpoint/2010/main" val="956383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8D1A3DB-E227-4F22-8EBD-5F95DA744250}"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2E88EE-0380-4879-AD94-3B0E710A7732}" type="slidenum">
              <a:rPr lang="en-US" smtClean="0"/>
              <a:t>‹#›</a:t>
            </a:fld>
            <a:endParaRPr lang="en-US"/>
          </a:p>
        </p:txBody>
      </p:sp>
    </p:spTree>
    <p:extLst>
      <p:ext uri="{BB962C8B-B14F-4D97-AF65-F5344CB8AC3E}">
        <p14:creationId xmlns:p14="http://schemas.microsoft.com/office/powerpoint/2010/main" val="2119222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D1A3DB-E227-4F22-8EBD-5F95DA744250}"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E88EE-0380-4879-AD94-3B0E710A7732}" type="slidenum">
              <a:rPr lang="en-US" smtClean="0"/>
              <a:t>‹#›</a:t>
            </a:fld>
            <a:endParaRPr lang="en-US"/>
          </a:p>
        </p:txBody>
      </p:sp>
    </p:spTree>
    <p:extLst>
      <p:ext uri="{BB962C8B-B14F-4D97-AF65-F5344CB8AC3E}">
        <p14:creationId xmlns:p14="http://schemas.microsoft.com/office/powerpoint/2010/main" val="296262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D1A3DB-E227-4F22-8EBD-5F95DA744250}"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E88EE-0380-4879-AD94-3B0E710A7732}" type="slidenum">
              <a:rPr lang="en-US" smtClean="0"/>
              <a:t>‹#›</a:t>
            </a:fld>
            <a:endParaRPr lang="en-US"/>
          </a:p>
        </p:txBody>
      </p:sp>
    </p:spTree>
    <p:extLst>
      <p:ext uri="{BB962C8B-B14F-4D97-AF65-F5344CB8AC3E}">
        <p14:creationId xmlns:p14="http://schemas.microsoft.com/office/powerpoint/2010/main" val="6954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D1A3DB-E227-4F22-8EBD-5F95DA744250}"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E88EE-0380-4879-AD94-3B0E710A7732}" type="slidenum">
              <a:rPr lang="en-US" smtClean="0"/>
              <a:t>‹#›</a:t>
            </a:fld>
            <a:endParaRPr lang="en-US"/>
          </a:p>
        </p:txBody>
      </p:sp>
    </p:spTree>
    <p:extLst>
      <p:ext uri="{BB962C8B-B14F-4D97-AF65-F5344CB8AC3E}">
        <p14:creationId xmlns:p14="http://schemas.microsoft.com/office/powerpoint/2010/main" val="286942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D1A3DB-E227-4F22-8EBD-5F95DA744250}"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E88EE-0380-4879-AD94-3B0E710A7732}" type="slidenum">
              <a:rPr lang="en-US" smtClean="0"/>
              <a:t>‹#›</a:t>
            </a:fld>
            <a:endParaRPr lang="en-US"/>
          </a:p>
        </p:txBody>
      </p:sp>
    </p:spTree>
    <p:extLst>
      <p:ext uri="{BB962C8B-B14F-4D97-AF65-F5344CB8AC3E}">
        <p14:creationId xmlns:p14="http://schemas.microsoft.com/office/powerpoint/2010/main" val="305032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D1A3DB-E227-4F22-8EBD-5F95DA744250}"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E88EE-0380-4879-AD94-3B0E710A7732}" type="slidenum">
              <a:rPr lang="en-US" smtClean="0"/>
              <a:t>‹#›</a:t>
            </a:fld>
            <a:endParaRPr lang="en-US"/>
          </a:p>
        </p:txBody>
      </p:sp>
    </p:spTree>
    <p:extLst>
      <p:ext uri="{BB962C8B-B14F-4D97-AF65-F5344CB8AC3E}">
        <p14:creationId xmlns:p14="http://schemas.microsoft.com/office/powerpoint/2010/main" val="183289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D1A3DB-E227-4F22-8EBD-5F95DA744250}"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2E88EE-0380-4879-AD94-3B0E710A7732}" type="slidenum">
              <a:rPr lang="en-US" smtClean="0"/>
              <a:t>‹#›</a:t>
            </a:fld>
            <a:endParaRPr lang="en-US"/>
          </a:p>
        </p:txBody>
      </p:sp>
    </p:spTree>
    <p:extLst>
      <p:ext uri="{BB962C8B-B14F-4D97-AF65-F5344CB8AC3E}">
        <p14:creationId xmlns:p14="http://schemas.microsoft.com/office/powerpoint/2010/main" val="24198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D1A3DB-E227-4F22-8EBD-5F95DA744250}"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2E88EE-0380-4879-AD94-3B0E710A7732}" type="slidenum">
              <a:rPr lang="en-US" smtClean="0"/>
              <a:t>‹#›</a:t>
            </a:fld>
            <a:endParaRPr lang="en-US"/>
          </a:p>
        </p:txBody>
      </p:sp>
    </p:spTree>
    <p:extLst>
      <p:ext uri="{BB962C8B-B14F-4D97-AF65-F5344CB8AC3E}">
        <p14:creationId xmlns:p14="http://schemas.microsoft.com/office/powerpoint/2010/main" val="376650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1A3DB-E227-4F22-8EBD-5F95DA744250}"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2E88EE-0380-4879-AD94-3B0E710A7732}" type="slidenum">
              <a:rPr lang="en-US" smtClean="0"/>
              <a:t>‹#›</a:t>
            </a:fld>
            <a:endParaRPr lang="en-US"/>
          </a:p>
        </p:txBody>
      </p:sp>
    </p:spTree>
    <p:extLst>
      <p:ext uri="{BB962C8B-B14F-4D97-AF65-F5344CB8AC3E}">
        <p14:creationId xmlns:p14="http://schemas.microsoft.com/office/powerpoint/2010/main" val="3870910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D1A3DB-E227-4F22-8EBD-5F95DA744250}"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E88EE-0380-4879-AD94-3B0E710A7732}" type="slidenum">
              <a:rPr lang="en-US" smtClean="0"/>
              <a:t>‹#›</a:t>
            </a:fld>
            <a:endParaRPr lang="en-US"/>
          </a:p>
        </p:txBody>
      </p:sp>
    </p:spTree>
    <p:extLst>
      <p:ext uri="{BB962C8B-B14F-4D97-AF65-F5344CB8AC3E}">
        <p14:creationId xmlns:p14="http://schemas.microsoft.com/office/powerpoint/2010/main" val="389333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D1A3DB-E227-4F22-8EBD-5F95DA744250}"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E88EE-0380-4879-AD94-3B0E710A7732}" type="slidenum">
              <a:rPr lang="en-US" smtClean="0"/>
              <a:t>‹#›</a:t>
            </a:fld>
            <a:endParaRPr lang="en-US"/>
          </a:p>
        </p:txBody>
      </p:sp>
    </p:spTree>
    <p:extLst>
      <p:ext uri="{BB962C8B-B14F-4D97-AF65-F5344CB8AC3E}">
        <p14:creationId xmlns:p14="http://schemas.microsoft.com/office/powerpoint/2010/main" val="215670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8D1A3DB-E227-4F22-8EBD-5F95DA744250}" type="datetimeFigureOut">
              <a:rPr lang="en-US" smtClean="0"/>
              <a:t>3/31/2025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22E88EE-0380-4879-AD94-3B0E710A7732}" type="slidenum">
              <a:rPr lang="en-US" smtClean="0"/>
              <a:t>‹#›</a:t>
            </a:fld>
            <a:endParaRPr lang="en-US"/>
          </a:p>
        </p:txBody>
      </p:sp>
    </p:spTree>
    <p:extLst>
      <p:ext uri="{BB962C8B-B14F-4D97-AF65-F5344CB8AC3E}">
        <p14:creationId xmlns:p14="http://schemas.microsoft.com/office/powerpoint/2010/main" val="398022525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weknowcyber.com/point-of-sale-security/" TargetMode="External"/><Relationship Id="rId13" Type="http://schemas.openxmlformats.org/officeDocument/2006/relationships/image" Target="../media/image25.png"/><Relationship Id="rId18"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hyperlink" Target="https://weknowcyber.com/malware-recovery/" TargetMode="External"/><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notesSlide" Target="../notesSlides/notesSlide20.xml"/><Relationship Id="rId16" Type="http://schemas.openxmlformats.org/officeDocument/2006/relationships/hyperlink" Target="https://weknowcyber.com/hippa-compliance/" TargetMode="External"/><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eknowcyber.com/securing-office-365/" TargetMode="External"/><Relationship Id="rId11" Type="http://schemas.openxmlformats.org/officeDocument/2006/relationships/hyperlink" Target="https://weknowcyber.com/regulatory-compliance/" TargetMode="External"/><Relationship Id="rId5" Type="http://schemas.openxmlformats.org/officeDocument/2006/relationships/hyperlink" Target="https://weknowcyber.com/preventsomeware/" TargetMode="External"/><Relationship Id="rId15" Type="http://schemas.openxmlformats.org/officeDocument/2006/relationships/image" Target="../media/image27.png"/><Relationship Id="rId10" Type="http://schemas.openxmlformats.org/officeDocument/2006/relationships/image" Target="../media/image23.png"/><Relationship Id="rId19" Type="http://schemas.openxmlformats.org/officeDocument/2006/relationships/image" Target="../media/image30.png"/><Relationship Id="rId4" Type="http://schemas.openxmlformats.org/officeDocument/2006/relationships/hyperlink" Target="https://weknowcyber.com/remote-work-cyber-solutions/" TargetMode="External"/><Relationship Id="rId9" Type="http://schemas.openxmlformats.org/officeDocument/2006/relationships/hyperlink" Target="https://weknowcyber.com/cyber-as-a-service-caas/" TargetMode="External"/><Relationship Id="rId1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mailto:mike@weknowcyber.com" TargetMode="External"/><Relationship Id="rId7" Type="http://schemas.openxmlformats.org/officeDocument/2006/relationships/image" Target="../media/image32.png"/><Relationship Id="rId2" Type="http://schemas.openxmlformats.org/officeDocument/2006/relationships/hyperlink" Target="mailto:guy@weknowcyber.com"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png"/><Relationship Id="rId10" Type="http://schemas.openxmlformats.org/officeDocument/2006/relationships/image" Target="../media/image35.png"/><Relationship Id="rId4" Type="http://schemas.openxmlformats.org/officeDocument/2006/relationships/hyperlink" Target="https://weknowcyber.com/" TargetMode="External"/><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F2B0-6DBC-3C3F-0C3B-353ED724C746}"/>
              </a:ext>
            </a:extLst>
          </p:cNvPr>
          <p:cNvSpPr>
            <a:spLocks noGrp="1"/>
          </p:cNvSpPr>
          <p:nvPr>
            <p:ph type="ctrTitle"/>
          </p:nvPr>
        </p:nvSpPr>
        <p:spPr>
          <a:xfrm>
            <a:off x="1598383" y="512286"/>
            <a:ext cx="4837785" cy="2783101"/>
          </a:xfrm>
        </p:spPr>
        <p:txBody>
          <a:bodyPr anchor="b">
            <a:normAutofit fontScale="90000"/>
          </a:bodyPr>
          <a:lstStyle/>
          <a:p>
            <a:pPr algn="r"/>
            <a:r>
              <a:rPr lang="en-US" sz="5400" b="1" dirty="0">
                <a:solidFill>
                  <a:srgbClr val="FFFFFF"/>
                </a:solidFill>
              </a:rPr>
              <a:t>Cybersecurity for the Tourism Industry</a:t>
            </a:r>
          </a:p>
        </p:txBody>
      </p:sp>
      <p:sp>
        <p:nvSpPr>
          <p:cNvPr id="3" name="Subtitle 2">
            <a:extLst>
              <a:ext uri="{FF2B5EF4-FFF2-40B4-BE49-F238E27FC236}">
                <a16:creationId xmlns:a16="http://schemas.microsoft.com/office/drawing/2014/main" id="{B03476AD-6E40-DBFE-B9B3-51A483724908}"/>
              </a:ext>
            </a:extLst>
          </p:cNvPr>
          <p:cNvSpPr>
            <a:spLocks noGrp="1"/>
          </p:cNvSpPr>
          <p:nvPr>
            <p:ph type="subTitle" idx="1"/>
          </p:nvPr>
        </p:nvSpPr>
        <p:spPr>
          <a:xfrm>
            <a:off x="2309896" y="3997328"/>
            <a:ext cx="4126272" cy="2198086"/>
          </a:xfrm>
        </p:spPr>
        <p:txBody>
          <a:bodyPr>
            <a:normAutofit fontScale="62500" lnSpcReduction="20000"/>
          </a:bodyPr>
          <a:lstStyle/>
          <a:p>
            <a:pPr algn="r"/>
            <a:r>
              <a:rPr lang="en-US" sz="1700" dirty="0">
                <a:solidFill>
                  <a:srgbClr val="FFFFFF"/>
                </a:solidFill>
              </a:rPr>
              <a:t>Presented by Guy Bilyou and Mike Willburn</a:t>
            </a:r>
          </a:p>
          <a:p>
            <a:pPr algn="r"/>
            <a:r>
              <a:rPr lang="en-US" sz="1700" dirty="0">
                <a:solidFill>
                  <a:srgbClr val="FFFFFF"/>
                </a:solidFill>
              </a:rPr>
              <a:t>Translated by </a:t>
            </a:r>
            <a:r>
              <a:rPr lang="en-US" sz="1700" dirty="0" err="1">
                <a:solidFill>
                  <a:srgbClr val="FFFFFF"/>
                </a:solidFill>
              </a:rPr>
              <a:t>Munkhjargal</a:t>
            </a:r>
            <a:r>
              <a:rPr lang="en-US" sz="1700" dirty="0">
                <a:solidFill>
                  <a:srgbClr val="FFFFFF"/>
                </a:solidFill>
              </a:rPr>
              <a:t> Dorjgotov</a:t>
            </a:r>
          </a:p>
          <a:p>
            <a:pPr algn="r"/>
            <a:endParaRPr lang="en-US" sz="1700" dirty="0">
              <a:solidFill>
                <a:srgbClr val="FFFFFF"/>
              </a:solidFill>
            </a:endParaRPr>
          </a:p>
          <a:p>
            <a:pPr algn="r"/>
            <a:r>
              <a:rPr lang="en-US" sz="4500" b="1" dirty="0">
                <a:solidFill>
                  <a:srgbClr val="FFFFFF"/>
                </a:solidFill>
              </a:rPr>
              <a:t>We Know Cyber</a:t>
            </a:r>
          </a:p>
          <a:p>
            <a:pPr algn="r"/>
            <a:endParaRPr lang="en-US" sz="3600" b="1" dirty="0">
              <a:solidFill>
                <a:srgbClr val="FFFFFF"/>
              </a:solidFill>
            </a:endParaRPr>
          </a:p>
          <a:p>
            <a:pPr algn="r"/>
            <a:r>
              <a:rPr lang="en-US" sz="1700" i="1" dirty="0">
                <a:solidFill>
                  <a:srgbClr val="FFFFFF"/>
                </a:solidFill>
              </a:rPr>
              <a:t>“You know your business, we know cyber!”</a:t>
            </a:r>
          </a:p>
        </p:txBody>
      </p:sp>
      <p:pic>
        <p:nvPicPr>
          <p:cNvPr id="7" name="Picture 6" descr="A purple and black logo&#10;&#10;Description automatically generated">
            <a:extLst>
              <a:ext uri="{FF2B5EF4-FFF2-40B4-BE49-F238E27FC236}">
                <a16:creationId xmlns:a16="http://schemas.microsoft.com/office/drawing/2014/main" id="{FC908524-BE8F-F3F4-6C81-E782F5592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7848" y="286778"/>
            <a:ext cx="2305769" cy="2138600"/>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685E0EA6-5F22-4BBB-644C-8205A42D1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1205" y="2823245"/>
            <a:ext cx="3939056" cy="1576753"/>
          </a:xfrm>
          <a:prstGeom prst="rect">
            <a:avLst/>
          </a:prstGeom>
        </p:spPr>
      </p:pic>
      <p:pic>
        <p:nvPicPr>
          <p:cNvPr id="8" name="Picture 7" descr="A logo of a travel company&#10;&#10;AI-generated content may be incorrect.">
            <a:extLst>
              <a:ext uri="{FF2B5EF4-FFF2-40B4-BE49-F238E27FC236}">
                <a16:creationId xmlns:a16="http://schemas.microsoft.com/office/drawing/2014/main" id="{E9AA74D8-5719-5A68-EBB8-D3A80DE2E5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1849" y="4797865"/>
            <a:ext cx="1657769" cy="1576281"/>
          </a:xfrm>
          <a:prstGeom prst="rect">
            <a:avLst/>
          </a:prstGeom>
        </p:spPr>
      </p:pic>
    </p:spTree>
    <p:extLst>
      <p:ext uri="{BB962C8B-B14F-4D97-AF65-F5344CB8AC3E}">
        <p14:creationId xmlns:p14="http://schemas.microsoft.com/office/powerpoint/2010/main" val="669474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1CAF7-C993-E0C6-81F9-460BF2D83A0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4A733A1-BDE6-505D-3437-C42175C74353}"/>
              </a:ext>
            </a:extLst>
          </p:cNvPr>
          <p:cNvPicPr>
            <a:picLocks noChangeAspect="1"/>
          </p:cNvPicPr>
          <p:nvPr/>
        </p:nvPicPr>
        <p:blipFill>
          <a:blip r:embed="rId3">
            <a:extLst>
              <a:ext uri="{28A0092B-C50C-407E-A947-70E740481C1C}">
                <a14:useLocalDpi xmlns:a14="http://schemas.microsoft.com/office/drawing/2010/main" val="0"/>
              </a:ext>
            </a:extLst>
          </a:blip>
          <a:srcRect l="508" r="508"/>
          <a:stretch/>
        </p:blipFill>
        <p:spPr>
          <a:xfrm>
            <a:off x="8796130" y="2025287"/>
            <a:ext cx="2502542" cy="25025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5665C53A-388C-EBBA-FFE4-E952D1F95F15}"/>
              </a:ext>
            </a:extLst>
          </p:cNvPr>
          <p:cNvSpPr>
            <a:spLocks noGrp="1"/>
          </p:cNvSpPr>
          <p:nvPr>
            <p:ph type="title"/>
          </p:nvPr>
        </p:nvSpPr>
        <p:spPr/>
        <p:txBody>
          <a:bodyPr/>
          <a:lstStyle/>
          <a:p>
            <a:r>
              <a:rPr lang="en-US" dirty="0"/>
              <a:t>How they Get In</a:t>
            </a:r>
          </a:p>
        </p:txBody>
      </p:sp>
      <p:pic>
        <p:nvPicPr>
          <p:cNvPr id="4" name="Picture 3" descr="A purple and black logo&#10;&#10;Description automatically generated">
            <a:extLst>
              <a:ext uri="{FF2B5EF4-FFF2-40B4-BE49-F238E27FC236}">
                <a16:creationId xmlns:a16="http://schemas.microsoft.com/office/drawing/2014/main" id="{1304DE28-80E0-CFBE-B5EB-C2C2252D9A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
        <p:nvSpPr>
          <p:cNvPr id="5" name="Rectangle 2">
            <a:extLst>
              <a:ext uri="{FF2B5EF4-FFF2-40B4-BE49-F238E27FC236}">
                <a16:creationId xmlns:a16="http://schemas.microsoft.com/office/drawing/2014/main" id="{215959D9-5548-6891-FB7B-A7AE10A1971D}"/>
              </a:ext>
            </a:extLst>
          </p:cNvPr>
          <p:cNvSpPr>
            <a:spLocks noGrp="1" noChangeArrowheads="1"/>
          </p:cNvSpPr>
          <p:nvPr>
            <p:ph idx="1"/>
          </p:nvPr>
        </p:nvSpPr>
        <p:spPr bwMode="auto">
          <a:xfrm>
            <a:off x="1141413" y="2028401"/>
            <a:ext cx="10745788"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eaLnBrk="0" fontAlgn="base" hangingPunct="0">
              <a:lnSpc>
                <a:spcPct val="100000"/>
              </a:lnSpc>
              <a:spcBef>
                <a:spcPct val="0"/>
              </a:spcBef>
              <a:spcAft>
                <a:spcPct val="0"/>
              </a:spcAft>
              <a:buSzTx/>
            </a:pPr>
            <a:r>
              <a:rPr lang="en-US" altLang="en-US" b="1" dirty="0">
                <a:latin typeface="Arial" panose="020B0604020202020204" pitchFamily="34" charset="0"/>
              </a:rPr>
              <a:t>Malicious Programs (Software)</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Viruses</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Ransomware and Spyware</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Crypto Mining and Botnets</a:t>
            </a:r>
          </a:p>
          <a:p>
            <a:pPr eaLnBrk="0" fontAlgn="base" hangingPunct="0">
              <a:lnSpc>
                <a:spcPct val="100000"/>
              </a:lnSpc>
              <a:spcBef>
                <a:spcPct val="0"/>
              </a:spcBef>
              <a:spcAft>
                <a:spcPct val="0"/>
              </a:spcAft>
              <a:buSzTx/>
            </a:pPr>
            <a:endParaRPr lang="en-US" altLang="en-US" b="1" dirty="0">
              <a:latin typeface="Arial" panose="020B0604020202020204" pitchFamily="34" charset="0"/>
            </a:endParaRPr>
          </a:p>
          <a:p>
            <a:pPr eaLnBrk="0" fontAlgn="base" hangingPunct="0">
              <a:lnSpc>
                <a:spcPct val="100000"/>
              </a:lnSpc>
              <a:spcBef>
                <a:spcPct val="0"/>
              </a:spcBef>
              <a:spcAft>
                <a:spcPct val="0"/>
              </a:spcAft>
              <a:buSzTx/>
            </a:pPr>
            <a:r>
              <a:rPr lang="en-US" altLang="en-US" b="1" dirty="0">
                <a:latin typeface="Arial" panose="020B0604020202020204" pitchFamily="34" charset="0"/>
              </a:rPr>
              <a:t>Computers, Cell Phones, etc. (Hardware)</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Outdated Systems and Actively Exploited Vulnerabilities</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Internet of Things (IoT)</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Network Devices and Cloud Services</a:t>
            </a:r>
          </a:p>
          <a:p>
            <a:pPr eaLnBrk="0" fontAlgn="base" hangingPunct="0">
              <a:lnSpc>
                <a:spcPct val="100000"/>
              </a:lnSpc>
              <a:spcBef>
                <a:spcPct val="0"/>
              </a:spcBef>
              <a:spcAft>
                <a:spcPct val="0"/>
              </a:spcAft>
              <a:buSzTx/>
            </a:pPr>
            <a:endParaRPr lang="en-US" altLang="en-US" b="1" dirty="0">
              <a:latin typeface="Arial" panose="020B0604020202020204" pitchFamily="34" charset="0"/>
            </a:endParaRPr>
          </a:p>
          <a:p>
            <a:pPr eaLnBrk="0" fontAlgn="base" hangingPunct="0">
              <a:lnSpc>
                <a:spcPct val="100000"/>
              </a:lnSpc>
              <a:spcBef>
                <a:spcPct val="0"/>
              </a:spcBef>
              <a:spcAft>
                <a:spcPct val="0"/>
              </a:spcAft>
              <a:buSzTx/>
            </a:pPr>
            <a:r>
              <a:rPr lang="en-US" altLang="en-US" b="1" dirty="0">
                <a:latin typeface="Arial" panose="020B0604020202020204" pitchFamily="34" charset="0"/>
              </a:rPr>
              <a:t>Social Engineering (Hacking the People)</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Deceiving Users </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Phishing and Smishing</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Malicious Links</a:t>
            </a:r>
          </a:p>
          <a:p>
            <a:pPr lvl="1" eaLnBrk="0" fontAlgn="base" hangingPunct="0">
              <a:lnSpc>
                <a:spcPct val="100000"/>
              </a:lnSpc>
              <a:spcBef>
                <a:spcPct val="0"/>
              </a:spcBef>
              <a:spcAft>
                <a:spcPct val="0"/>
              </a:spcAft>
              <a:buSzTx/>
              <a:buFont typeface="Wingdings" panose="05000000000000000000" pitchFamily="2" charset="2"/>
              <a:buChar char="v"/>
            </a:pPr>
            <a:endParaRPr kumimoji="0" lang="en-US" altLang="en-US" b="1"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8907528D-8EAF-B4E0-8E64-36CF655BB02D}"/>
              </a:ext>
            </a:extLst>
          </p:cNvPr>
          <p:cNvPicPr>
            <a:picLocks noChangeAspect="1"/>
          </p:cNvPicPr>
          <p:nvPr/>
        </p:nvPicPr>
        <p:blipFill>
          <a:blip r:embed="rId5"/>
          <a:stretch>
            <a:fillRect/>
          </a:stretch>
        </p:blipFill>
        <p:spPr>
          <a:xfrm>
            <a:off x="8794295" y="2060123"/>
            <a:ext cx="685801" cy="764720"/>
          </a:xfrm>
          <a:prstGeom prst="rect">
            <a:avLst/>
          </a:prstGeom>
        </p:spPr>
      </p:pic>
    </p:spTree>
    <p:extLst>
      <p:ext uri="{BB962C8B-B14F-4D97-AF65-F5344CB8AC3E}">
        <p14:creationId xmlns:p14="http://schemas.microsoft.com/office/powerpoint/2010/main" val="2336938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4E372-118B-5814-71B2-53005615A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5986DD-944B-64A6-7751-86F7F4F14492}"/>
              </a:ext>
            </a:extLst>
          </p:cNvPr>
          <p:cNvSpPr>
            <a:spLocks noGrp="1"/>
          </p:cNvSpPr>
          <p:nvPr>
            <p:ph type="title"/>
          </p:nvPr>
        </p:nvSpPr>
        <p:spPr/>
        <p:txBody>
          <a:bodyPr/>
          <a:lstStyle/>
          <a:p>
            <a:r>
              <a:rPr lang="en-US" dirty="0"/>
              <a:t>What do they do once they are in</a:t>
            </a:r>
          </a:p>
        </p:txBody>
      </p:sp>
      <p:sp>
        <p:nvSpPr>
          <p:cNvPr id="3" name="Content Placeholder 2">
            <a:extLst>
              <a:ext uri="{FF2B5EF4-FFF2-40B4-BE49-F238E27FC236}">
                <a16:creationId xmlns:a16="http://schemas.microsoft.com/office/drawing/2014/main" id="{F2D9D6C9-8C9E-10E1-BF79-B95FA3E74A37}"/>
              </a:ext>
            </a:extLst>
          </p:cNvPr>
          <p:cNvSpPr>
            <a:spLocks noGrp="1"/>
          </p:cNvSpPr>
          <p:nvPr>
            <p:ph idx="1"/>
          </p:nvPr>
        </p:nvSpPr>
        <p:spPr>
          <a:xfrm>
            <a:off x="1141413" y="1937092"/>
            <a:ext cx="9905999" cy="4409063"/>
          </a:xfrm>
        </p:spPr>
        <p:txBody>
          <a:bodyPr>
            <a:normAutofit/>
          </a:bodyPr>
          <a:lstStyle/>
          <a:p>
            <a:pPr eaLnBrk="0" fontAlgn="base" hangingPunct="0">
              <a:lnSpc>
                <a:spcPct val="100000"/>
              </a:lnSpc>
              <a:spcBef>
                <a:spcPct val="0"/>
              </a:spcBef>
              <a:spcAft>
                <a:spcPct val="0"/>
              </a:spcAft>
              <a:buSzTx/>
            </a:pPr>
            <a:r>
              <a:rPr kumimoji="0" lang="en-US" altLang="en-US" b="1" i="0" u="none" strike="noStrike" cap="none" normalizeH="0" baseline="0" dirty="0">
                <a:ln>
                  <a:noFill/>
                </a:ln>
                <a:solidFill>
                  <a:schemeClr val="tx1"/>
                </a:solidFill>
                <a:effectLst/>
                <a:latin typeface="Arial" panose="020B0604020202020204" pitchFamily="34" charset="0"/>
              </a:rPr>
              <a:t>Privilege Escalation</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Infect Other Devices </a:t>
            </a:r>
            <a:r>
              <a:rPr kumimoji="0" lang="en-US" altLang="en-US" sz="1600" b="1" i="0" u="none" strike="noStrike" cap="none" normalizeH="0" baseline="0" dirty="0">
                <a:ln>
                  <a:noFill/>
                </a:ln>
                <a:solidFill>
                  <a:schemeClr val="tx1"/>
                </a:solidFill>
                <a:effectLst/>
                <a:latin typeface="Arial" panose="020B0604020202020204" pitchFamily="34" charset="0"/>
              </a:rPr>
              <a:t>Inside Of The Organization</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Move to Other Organizations (You may not be the intended target!)</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Gain Administrative Privileges</a:t>
            </a:r>
          </a:p>
          <a:p>
            <a:pPr lvl="1" eaLnBrk="0" fontAlgn="base" hangingPunct="0">
              <a:lnSpc>
                <a:spcPct val="100000"/>
              </a:lnSpc>
              <a:spcBef>
                <a:spcPct val="0"/>
              </a:spcBef>
              <a:spcAft>
                <a:spcPct val="0"/>
              </a:spcAft>
              <a:buSzTx/>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r>
              <a:rPr lang="en-US" altLang="en-US" b="1" dirty="0">
                <a:latin typeface="Arial" panose="020B0604020202020204" pitchFamily="34" charset="0"/>
              </a:rPr>
              <a:t>Deny Access to Data</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Disrupt Business/Deface Websites</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Shut down your website, network, or systems</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Encryption – Ransomware </a:t>
            </a:r>
          </a:p>
          <a:p>
            <a:pPr lvl="1" eaLnBrk="0" fontAlgn="base" hangingPunct="0">
              <a:lnSpc>
                <a:spcPct val="100000"/>
              </a:lnSpc>
              <a:spcBef>
                <a:spcPct val="0"/>
              </a:spcBef>
              <a:spcAft>
                <a:spcPct val="0"/>
              </a:spcAft>
              <a:buSzTx/>
            </a:pPr>
            <a:endParaRPr lang="en-US" altLang="en-US" sz="2400" b="1" dirty="0">
              <a:latin typeface="Arial" panose="020B0604020202020204" pitchFamily="34" charset="0"/>
            </a:endParaRPr>
          </a:p>
          <a:p>
            <a:pPr eaLnBrk="0" fontAlgn="base" hangingPunct="0">
              <a:lnSpc>
                <a:spcPct val="100000"/>
              </a:lnSpc>
              <a:spcBef>
                <a:spcPct val="0"/>
              </a:spcBef>
              <a:spcAft>
                <a:spcPct val="0"/>
              </a:spcAft>
              <a:buSzTx/>
            </a:pPr>
            <a:r>
              <a:rPr lang="en-US" altLang="en-US" b="1" dirty="0">
                <a:latin typeface="Arial" panose="020B0604020202020204" pitchFamily="34" charset="0"/>
              </a:rPr>
              <a:t>Steal Data</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Intellectual Property, Customer Information, Financial Information</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Financial Fraud, blackmail, money laundering</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Resell on the Dark Web for Identity Fraud or other malicious purpose</a:t>
            </a:r>
          </a:p>
          <a:p>
            <a:pPr lvl="1" eaLnBrk="0" fontAlgn="base" hangingPunct="0">
              <a:lnSpc>
                <a:spcPct val="100000"/>
              </a:lnSpc>
              <a:spcBef>
                <a:spcPct val="0"/>
              </a:spcBef>
              <a:spcAft>
                <a:spcPct val="0"/>
              </a:spcAft>
              <a:buSzTx/>
              <a:buFont typeface="Wingdings" panose="05000000000000000000" pitchFamily="2" charset="2"/>
              <a:buChar char="v"/>
            </a:pP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pic>
        <p:nvPicPr>
          <p:cNvPr id="4" name="Picture 3" descr="A purple and black logo&#10;&#10;Description automatically generated">
            <a:extLst>
              <a:ext uri="{FF2B5EF4-FFF2-40B4-BE49-F238E27FC236}">
                <a16:creationId xmlns:a16="http://schemas.microsoft.com/office/drawing/2014/main" id="{B05338FB-B4E1-AAA5-9231-F3F3D0E90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pic>
        <p:nvPicPr>
          <p:cNvPr id="7" name="Picture 6">
            <a:extLst>
              <a:ext uri="{FF2B5EF4-FFF2-40B4-BE49-F238E27FC236}">
                <a16:creationId xmlns:a16="http://schemas.microsoft.com/office/drawing/2014/main" id="{EC3CF942-FE3A-3E1A-FF60-7FC4676B3FDC}"/>
              </a:ext>
            </a:extLst>
          </p:cNvPr>
          <p:cNvPicPr>
            <a:picLocks noChangeAspect="1"/>
          </p:cNvPicPr>
          <p:nvPr/>
        </p:nvPicPr>
        <p:blipFill>
          <a:blip r:embed="rId4">
            <a:extLst>
              <a:ext uri="{28A0092B-C50C-407E-A947-70E740481C1C}">
                <a14:useLocalDpi xmlns:a14="http://schemas.microsoft.com/office/drawing/2010/main" val="0"/>
              </a:ext>
            </a:extLst>
          </a:blip>
          <a:srcRect l="1261" r="1261"/>
          <a:stretch/>
        </p:blipFill>
        <p:spPr>
          <a:xfrm>
            <a:off x="8796130" y="2025287"/>
            <a:ext cx="2502542" cy="25025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2362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2F6F0-DC1D-3B76-49A1-B4A61F72F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4DE4D3-B84E-44FF-2EB4-E0130316098E}"/>
              </a:ext>
            </a:extLst>
          </p:cNvPr>
          <p:cNvSpPr>
            <a:spLocks noGrp="1"/>
          </p:cNvSpPr>
          <p:nvPr>
            <p:ph type="title"/>
          </p:nvPr>
        </p:nvSpPr>
        <p:spPr/>
        <p:txBody>
          <a:bodyPr/>
          <a:lstStyle/>
          <a:p>
            <a:r>
              <a:rPr lang="en-US" dirty="0"/>
              <a:t>What makes you a target?</a:t>
            </a:r>
          </a:p>
        </p:txBody>
      </p:sp>
      <p:pic>
        <p:nvPicPr>
          <p:cNvPr id="4" name="Picture 3" descr="A purple and black logo&#10;&#10;Description automatically generated">
            <a:extLst>
              <a:ext uri="{FF2B5EF4-FFF2-40B4-BE49-F238E27FC236}">
                <a16:creationId xmlns:a16="http://schemas.microsoft.com/office/drawing/2014/main" id="{D17BB002-AA1B-A238-62A7-B0E7D7FC2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
        <p:nvSpPr>
          <p:cNvPr id="5" name="Rectangle 2">
            <a:extLst>
              <a:ext uri="{FF2B5EF4-FFF2-40B4-BE49-F238E27FC236}">
                <a16:creationId xmlns:a16="http://schemas.microsoft.com/office/drawing/2014/main" id="{1E3DE2F0-FFFF-DAF0-965B-00FA9F9849A1}"/>
              </a:ext>
            </a:extLst>
          </p:cNvPr>
          <p:cNvSpPr>
            <a:spLocks noGrp="1" noChangeArrowheads="1"/>
          </p:cNvSpPr>
          <p:nvPr>
            <p:ph idx="1"/>
          </p:nvPr>
        </p:nvSpPr>
        <p:spPr bwMode="auto">
          <a:xfrm>
            <a:off x="1141413" y="1915013"/>
            <a:ext cx="1074578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SzTx/>
            </a:pPr>
            <a:r>
              <a:rPr lang="en-US" altLang="en-US" b="1" dirty="0">
                <a:latin typeface="Arial" panose="020B0604020202020204" pitchFamily="34" charset="0"/>
              </a:rPr>
              <a:t>It hasn’t happened before, why would it happen now?</a:t>
            </a:r>
            <a:endParaRPr kumimoji="0" lang="en-US" altLang="en-US" b="1"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Many business owners believe hackers only target big </a:t>
            </a:r>
            <a:r>
              <a:rPr lang="en-US" altLang="en-US" sz="1600" b="1" dirty="0">
                <a:latin typeface="Arial" panose="020B0604020202020204" pitchFamily="34" charset="0"/>
              </a:rPr>
              <a:t>business and governments</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This l</a:t>
            </a:r>
            <a:r>
              <a:rPr kumimoji="0" lang="en-US" altLang="en-US" sz="1600" b="1" i="0" u="none" strike="noStrike" cap="none" normalizeH="0" baseline="0" dirty="0">
                <a:ln>
                  <a:noFill/>
                </a:ln>
                <a:solidFill>
                  <a:schemeClr val="tx1"/>
                </a:solidFill>
                <a:effectLst/>
                <a:latin typeface="Arial" panose="020B0604020202020204" pitchFamily="34" charset="0"/>
              </a:rPr>
              <a:t>eads to complacency and a lack of investment in security</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Cybersecurity is too costly (but we can show you it doesn’t have to be)</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r>
              <a:rPr kumimoji="0" lang="en-US" altLang="en-US" b="1" i="0" u="none" strike="noStrike" cap="none" normalizeH="0" baseline="0" dirty="0">
                <a:ln>
                  <a:noFill/>
                </a:ln>
                <a:solidFill>
                  <a:schemeClr val="tx1"/>
                </a:solidFill>
                <a:effectLst/>
                <a:latin typeface="Arial" panose="020B0604020202020204" pitchFamily="34" charset="0"/>
              </a:rPr>
              <a:t>Growing Use of Digital Tools </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Cloud-based services</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O</a:t>
            </a:r>
            <a:r>
              <a:rPr kumimoji="0" lang="en-US" altLang="en-US" sz="1600" b="1" i="0" u="none" strike="noStrike" cap="none" normalizeH="0" baseline="0" dirty="0">
                <a:ln>
                  <a:noFill/>
                </a:ln>
                <a:solidFill>
                  <a:schemeClr val="tx1"/>
                </a:solidFill>
                <a:effectLst/>
                <a:latin typeface="Arial" panose="020B0604020202020204" pitchFamily="34" charset="0"/>
              </a:rPr>
              <a:t>nline payment systems</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We are all next-door neighbors on the internet</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SzTx/>
              <a:buNone/>
            </a:pPr>
            <a:endParaRPr kumimoji="0" lang="en-US" altLang="en-US"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r>
              <a:rPr kumimoji="0" lang="en-US" altLang="en-US" b="1" i="0" u="none" strike="noStrike" cap="none" normalizeH="0" baseline="0" dirty="0">
                <a:ln>
                  <a:noFill/>
                </a:ln>
                <a:solidFill>
                  <a:schemeClr val="tx1"/>
                </a:solidFill>
                <a:effectLst/>
                <a:latin typeface="Arial" panose="020B0604020202020204" pitchFamily="34" charset="0"/>
              </a:rPr>
              <a:t>Limited IT Support </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Trust in third party purchased products or vendors</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Tech Support is usually focused on making sure the tech is available</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Does your Internet Service Provider keep you safe?</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pic>
        <p:nvPicPr>
          <p:cNvPr id="8" name="Picture 7" descr="A blue triangle with white text&#10;&#10;AI-generated content may be incorrect.">
            <a:extLst>
              <a:ext uri="{FF2B5EF4-FFF2-40B4-BE49-F238E27FC236}">
                <a16:creationId xmlns:a16="http://schemas.microsoft.com/office/drawing/2014/main" id="{05BE8338-B7CE-8D15-93FD-77B03DDEB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1941" y="2667384"/>
            <a:ext cx="2911484" cy="2896461"/>
          </a:xfrm>
          <a:prstGeom prst="rect">
            <a:avLst/>
          </a:prstGeom>
          <a:ln>
            <a:no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5A124D6D-7C61-C4BF-B875-392A682D2E14}"/>
              </a:ext>
            </a:extLst>
          </p:cNvPr>
          <p:cNvSpPr/>
          <p:nvPr/>
        </p:nvSpPr>
        <p:spPr>
          <a:xfrm>
            <a:off x="11002752" y="5002695"/>
            <a:ext cx="245166" cy="22528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DC2F176-6A23-5C93-7368-409BF67E5079}"/>
              </a:ext>
            </a:extLst>
          </p:cNvPr>
          <p:cNvSpPr/>
          <p:nvPr/>
        </p:nvSpPr>
        <p:spPr>
          <a:xfrm>
            <a:off x="10145100" y="4234069"/>
            <a:ext cx="245166" cy="22528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10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58985-A649-0A3F-C743-594EC7548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80114-E5C1-5E69-CEAE-33C4D133F5DC}"/>
              </a:ext>
            </a:extLst>
          </p:cNvPr>
          <p:cNvSpPr>
            <a:spLocks noGrp="1"/>
          </p:cNvSpPr>
          <p:nvPr>
            <p:ph type="title"/>
          </p:nvPr>
        </p:nvSpPr>
        <p:spPr/>
        <p:txBody>
          <a:bodyPr/>
          <a:lstStyle/>
          <a:p>
            <a:r>
              <a:rPr lang="en-US" dirty="0"/>
              <a:t>What makes you a target?</a:t>
            </a:r>
          </a:p>
        </p:txBody>
      </p:sp>
      <p:pic>
        <p:nvPicPr>
          <p:cNvPr id="4" name="Picture 3" descr="A purple and black logo&#10;&#10;Description automatically generated">
            <a:extLst>
              <a:ext uri="{FF2B5EF4-FFF2-40B4-BE49-F238E27FC236}">
                <a16:creationId xmlns:a16="http://schemas.microsoft.com/office/drawing/2014/main" id="{DEC9AC33-4857-B300-5AAE-FB4C4C8ED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
        <p:nvSpPr>
          <p:cNvPr id="5" name="Rectangle 2">
            <a:extLst>
              <a:ext uri="{FF2B5EF4-FFF2-40B4-BE49-F238E27FC236}">
                <a16:creationId xmlns:a16="http://schemas.microsoft.com/office/drawing/2014/main" id="{F335CF9E-91BF-1A7A-C273-91F66F3929CC}"/>
              </a:ext>
            </a:extLst>
          </p:cNvPr>
          <p:cNvSpPr>
            <a:spLocks noGrp="1" noChangeArrowheads="1"/>
          </p:cNvSpPr>
          <p:nvPr>
            <p:ph idx="1"/>
          </p:nvPr>
        </p:nvSpPr>
        <p:spPr bwMode="auto">
          <a:xfrm>
            <a:off x="1141413" y="1912660"/>
            <a:ext cx="1074578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SzTx/>
            </a:pPr>
            <a:r>
              <a:rPr kumimoji="0" lang="en-US" altLang="en-US" b="1" i="0" u="none" strike="noStrike" cap="none" normalizeH="0" baseline="0" dirty="0">
                <a:ln>
                  <a:noFill/>
                </a:ln>
                <a:solidFill>
                  <a:schemeClr val="tx1"/>
                </a:solidFill>
                <a:effectLst/>
                <a:latin typeface="Arial" panose="020B0604020202020204" pitchFamily="34" charset="0"/>
              </a:rPr>
              <a:t>Your Business has Valuable Information</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Credit </a:t>
            </a:r>
            <a:r>
              <a:rPr lang="en-US" altLang="en-US" sz="1600" b="1" dirty="0">
                <a:latin typeface="Arial" panose="020B0604020202020204" pitchFamily="34" charset="0"/>
              </a:rPr>
              <a:t>C</a:t>
            </a:r>
            <a:r>
              <a:rPr kumimoji="0" lang="en-US" altLang="en-US" sz="1600" b="1" i="0" u="none" strike="noStrike" cap="none" normalizeH="0" baseline="0" dirty="0">
                <a:ln>
                  <a:noFill/>
                </a:ln>
                <a:solidFill>
                  <a:schemeClr val="tx1"/>
                </a:solidFill>
                <a:effectLst/>
                <a:latin typeface="Arial" panose="020B0604020202020204" pitchFamily="34" charset="0"/>
              </a:rPr>
              <a:t>ard </a:t>
            </a:r>
            <a:r>
              <a:rPr lang="en-US" altLang="en-US" sz="1600" b="1" dirty="0">
                <a:latin typeface="Arial" panose="020B0604020202020204" pitchFamily="34" charset="0"/>
              </a:rPr>
              <a:t>D</a:t>
            </a:r>
            <a:r>
              <a:rPr kumimoji="0" lang="en-US" altLang="en-US" sz="1600" b="1" i="0" u="none" strike="noStrike" cap="none" normalizeH="0" baseline="0" dirty="0">
                <a:ln>
                  <a:noFill/>
                </a:ln>
                <a:solidFill>
                  <a:schemeClr val="tx1"/>
                </a:solidFill>
                <a:effectLst/>
                <a:latin typeface="Arial" panose="020B0604020202020204" pitchFamily="34" charset="0"/>
              </a:rPr>
              <a:t>etails and Customer Records</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Partner and Vendor Data</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Financial and E</a:t>
            </a:r>
            <a:r>
              <a:rPr kumimoji="0" lang="en-US" altLang="en-US" sz="1600" b="1" i="0" u="none" strike="noStrike" cap="none" normalizeH="0" baseline="0" dirty="0">
                <a:ln>
                  <a:noFill/>
                </a:ln>
                <a:solidFill>
                  <a:schemeClr val="tx1"/>
                </a:solidFill>
                <a:effectLst/>
                <a:latin typeface="Arial" panose="020B0604020202020204" pitchFamily="34" charset="0"/>
              </a:rPr>
              <a:t>mployee </a:t>
            </a:r>
            <a:r>
              <a:rPr lang="en-US" altLang="en-US" sz="1600" b="1" dirty="0">
                <a:latin typeface="Arial" panose="020B0604020202020204" pitchFamily="34" charset="0"/>
              </a:rPr>
              <a:t>Da</a:t>
            </a:r>
            <a:r>
              <a:rPr kumimoji="0" lang="en-US" altLang="en-US" sz="1600" b="1" i="0" u="none" strike="noStrike" cap="none" normalizeH="0" baseline="0" dirty="0">
                <a:ln>
                  <a:noFill/>
                </a:ln>
                <a:solidFill>
                  <a:schemeClr val="tx1"/>
                </a:solidFill>
                <a:effectLst/>
                <a:latin typeface="Arial" panose="020B0604020202020204" pitchFamily="34" charset="0"/>
              </a:rPr>
              <a:t>ta</a:t>
            </a:r>
          </a:p>
          <a:p>
            <a:pPr lvl="1" eaLnBrk="0" fontAlgn="base" hangingPunct="0">
              <a:lnSpc>
                <a:spcPct val="100000"/>
              </a:lnSpc>
              <a:spcBef>
                <a:spcPct val="0"/>
              </a:spcBef>
              <a:spcAft>
                <a:spcPct val="0"/>
              </a:spcAft>
              <a:buSzTx/>
            </a:pPr>
            <a:endParaRPr kumimoji="0" lang="en-US" altLang="en-US" sz="20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r>
              <a:rPr kumimoji="0" lang="en-US" altLang="en-US" b="1" i="0" u="none" strike="noStrike" cap="none" normalizeH="0" baseline="0" dirty="0">
                <a:ln>
                  <a:noFill/>
                </a:ln>
                <a:solidFill>
                  <a:schemeClr val="tx1"/>
                </a:solidFill>
                <a:effectLst/>
                <a:latin typeface="Arial" panose="020B0604020202020204" pitchFamily="34" charset="0"/>
              </a:rPr>
              <a:t>Lack of Cybersecurity Awareness </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P</a:t>
            </a:r>
            <a:r>
              <a:rPr kumimoji="0" lang="en-US" altLang="en-US" sz="1600" b="1" i="0" u="none" strike="noStrike" cap="none" normalizeH="0" baseline="0" dirty="0">
                <a:ln>
                  <a:noFill/>
                </a:ln>
                <a:solidFill>
                  <a:schemeClr val="tx1"/>
                </a:solidFill>
                <a:effectLst/>
                <a:latin typeface="Arial" panose="020B0604020202020204" pitchFamily="34" charset="0"/>
              </a:rPr>
              <a:t>hishing </a:t>
            </a:r>
            <a:r>
              <a:rPr lang="en-US" altLang="en-US" sz="1600" b="1" dirty="0">
                <a:latin typeface="Arial" panose="020B0604020202020204" pitchFamily="34" charset="0"/>
              </a:rPr>
              <a:t>S</a:t>
            </a:r>
            <a:r>
              <a:rPr kumimoji="0" lang="en-US" altLang="en-US" sz="1600" b="1" i="0" u="none" strike="noStrike" cap="none" normalizeH="0" baseline="0" dirty="0">
                <a:ln>
                  <a:noFill/>
                </a:ln>
                <a:solidFill>
                  <a:schemeClr val="tx1"/>
                </a:solidFill>
                <a:effectLst/>
                <a:latin typeface="Arial" panose="020B0604020202020204" pitchFamily="34" charset="0"/>
              </a:rPr>
              <a:t>cams and Social Engineering Tactics</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Default or W</a:t>
            </a:r>
            <a:r>
              <a:rPr kumimoji="0" lang="en-US" altLang="en-US" sz="1600" b="1" i="0" u="none" strike="noStrike" cap="none" normalizeH="0" baseline="0" dirty="0">
                <a:ln>
                  <a:noFill/>
                </a:ln>
                <a:solidFill>
                  <a:schemeClr val="tx1"/>
                </a:solidFill>
                <a:effectLst/>
                <a:latin typeface="Arial" panose="020B0604020202020204" pitchFamily="34" charset="0"/>
              </a:rPr>
              <a:t>eak </a:t>
            </a:r>
            <a:r>
              <a:rPr lang="en-US" altLang="en-US" sz="1600" b="1" dirty="0">
                <a:latin typeface="Arial" panose="020B0604020202020204" pitchFamily="34" charset="0"/>
              </a:rPr>
              <a:t>P</a:t>
            </a:r>
            <a:r>
              <a:rPr kumimoji="0" lang="en-US" altLang="en-US" sz="1600" b="1" i="0" u="none" strike="noStrike" cap="none" normalizeH="0" baseline="0" dirty="0">
                <a:ln>
                  <a:noFill/>
                </a:ln>
                <a:solidFill>
                  <a:schemeClr val="tx1"/>
                </a:solidFill>
                <a:effectLst/>
                <a:latin typeface="Arial" panose="020B0604020202020204" pitchFamily="34" charset="0"/>
              </a:rPr>
              <a:t>asswords</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99</a:t>
            </a:r>
            <a:r>
              <a:rPr lang="en-US" altLang="en-US" sz="1600" b="1" dirty="0">
                <a:latin typeface="Arial" panose="020B0604020202020204" pitchFamily="34" charset="0"/>
              </a:rPr>
              <a:t>% of the problems happen between the keyboard and the chair</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r>
              <a:rPr kumimoji="0" lang="en-US" altLang="en-US" b="1" i="0" u="none" strike="noStrike" cap="none" normalizeH="0" baseline="0" dirty="0">
                <a:ln>
                  <a:noFill/>
                </a:ln>
                <a:solidFill>
                  <a:schemeClr val="tx1"/>
                </a:solidFill>
                <a:effectLst/>
                <a:latin typeface="Arial" panose="020B0604020202020204" pitchFamily="34" charset="0"/>
              </a:rPr>
              <a:t>Vendors, Partners, and Large Business</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You might not be the real target!</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One of your customers or vendors might be</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Your vendor </a:t>
            </a:r>
            <a:r>
              <a:rPr lang="en-US" altLang="en-US" sz="1600" b="1" dirty="0">
                <a:latin typeface="Arial" panose="020B0604020202020204" pitchFamily="34" charset="0"/>
              </a:rPr>
              <a:t>or partner may be how they get to you!</a:t>
            </a:r>
            <a:endParaRPr kumimoji="0" lang="en-US" altLang="en-US" sz="1100" b="1"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EEC403A5-0F95-39ED-E41B-920BA428CA3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23628" y="2403615"/>
            <a:ext cx="3382243" cy="1975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895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2236A-248F-C492-316E-A7499D2D0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27019-87B4-7BF8-B22D-91D4185E2525}"/>
              </a:ext>
            </a:extLst>
          </p:cNvPr>
          <p:cNvSpPr>
            <a:spLocks noGrp="1"/>
          </p:cNvSpPr>
          <p:nvPr>
            <p:ph type="title"/>
          </p:nvPr>
        </p:nvSpPr>
        <p:spPr/>
        <p:txBody>
          <a:bodyPr/>
          <a:lstStyle/>
          <a:p>
            <a:r>
              <a:rPr lang="en-US" dirty="0"/>
              <a:t>What makes you a target?</a:t>
            </a:r>
          </a:p>
        </p:txBody>
      </p:sp>
      <p:pic>
        <p:nvPicPr>
          <p:cNvPr id="4" name="Picture 3" descr="A purple and black logo&#10;&#10;Description automatically generated">
            <a:extLst>
              <a:ext uri="{FF2B5EF4-FFF2-40B4-BE49-F238E27FC236}">
                <a16:creationId xmlns:a16="http://schemas.microsoft.com/office/drawing/2014/main" id="{64C2C81D-42BF-DA19-F83E-90D06F7E4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
        <p:nvSpPr>
          <p:cNvPr id="5" name="Rectangle 2">
            <a:extLst>
              <a:ext uri="{FF2B5EF4-FFF2-40B4-BE49-F238E27FC236}">
                <a16:creationId xmlns:a16="http://schemas.microsoft.com/office/drawing/2014/main" id="{BB068BCE-C549-3EBA-B3D4-E74B2979011D}"/>
              </a:ext>
            </a:extLst>
          </p:cNvPr>
          <p:cNvSpPr>
            <a:spLocks noGrp="1" noChangeArrowheads="1"/>
          </p:cNvSpPr>
          <p:nvPr>
            <p:ph idx="1"/>
          </p:nvPr>
        </p:nvSpPr>
        <p:spPr bwMode="auto">
          <a:xfrm>
            <a:off x="1141413" y="1911345"/>
            <a:ext cx="1074578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SzTx/>
            </a:pPr>
            <a:r>
              <a:rPr kumimoji="0" lang="en-US" altLang="en-US" b="1" i="0" u="none" strike="noStrike" cap="none" normalizeH="0" baseline="0" dirty="0">
                <a:ln>
                  <a:noFill/>
                </a:ln>
                <a:solidFill>
                  <a:schemeClr val="tx1"/>
                </a:solidFill>
                <a:effectLst/>
                <a:latin typeface="Arial" panose="020B0604020202020204" pitchFamily="34" charset="0"/>
              </a:rPr>
              <a:t>Ransomware Vulnerability </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Unencrypted Data </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Limited or non-existent data backups</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Cyber Insurance</a:t>
            </a:r>
            <a:endParaRPr kumimoji="0" lang="en-US" altLang="en-US" sz="20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r>
              <a:rPr kumimoji="0" lang="en-US" altLang="en-US" b="1" i="0" u="none" strike="noStrike" cap="none" normalizeH="0" baseline="0" dirty="0">
                <a:ln>
                  <a:noFill/>
                </a:ln>
                <a:solidFill>
                  <a:schemeClr val="tx1"/>
                </a:solidFill>
                <a:effectLst/>
                <a:latin typeface="Arial" panose="020B0604020202020204" pitchFamily="34" charset="0"/>
              </a:rPr>
              <a:t>Fear of Reputation Damage &amp; Pressure to Pay </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A data breach can destroy a small business’s reputation</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This increases the p</a:t>
            </a:r>
            <a:r>
              <a:rPr kumimoji="0" lang="en-US" altLang="en-US" sz="1600" b="1" i="0" u="none" strike="noStrike" cap="none" normalizeH="0" baseline="0" dirty="0">
                <a:ln>
                  <a:noFill/>
                </a:ln>
                <a:solidFill>
                  <a:schemeClr val="tx1"/>
                </a:solidFill>
                <a:effectLst/>
                <a:latin typeface="Arial" panose="020B0604020202020204" pitchFamily="34" charset="0"/>
              </a:rPr>
              <a:t>ressure to pay hackers quickly to minimize damage</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Without your data, you can’t do business</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lang="en-US" altLang="en-US" sz="2000" b="1" dirty="0">
              <a:latin typeface="Arial" panose="020B0604020202020204" pitchFamily="34" charset="0"/>
            </a:endParaRPr>
          </a:p>
          <a:p>
            <a:pPr eaLnBrk="0" fontAlgn="base" hangingPunct="0">
              <a:lnSpc>
                <a:spcPct val="100000"/>
              </a:lnSpc>
              <a:spcBef>
                <a:spcPct val="0"/>
              </a:spcBef>
              <a:spcAft>
                <a:spcPct val="0"/>
              </a:spcAft>
              <a:buSzTx/>
            </a:pPr>
            <a:r>
              <a:rPr kumimoji="0" lang="en-US" altLang="en-US" b="1" i="0" u="none" strike="noStrike" cap="none" normalizeH="0" baseline="0" dirty="0">
                <a:ln>
                  <a:noFill/>
                </a:ln>
                <a:solidFill>
                  <a:schemeClr val="tx1"/>
                </a:solidFill>
                <a:effectLst/>
                <a:latin typeface="Arial" panose="020B0604020202020204" pitchFamily="34" charset="0"/>
              </a:rPr>
              <a:t>High Trust in Emails &amp; Communications </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Reliance on digital communication</a:t>
            </a:r>
            <a:endParaRPr lang="en-US" altLang="en-US" sz="1600" b="1" dirty="0">
              <a:latin typeface="Arial" panose="020B0604020202020204" pitchFamily="34" charset="0"/>
            </a:endParaRP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Urgency and a false sense of criticality</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I</a:t>
            </a:r>
            <a:r>
              <a:rPr kumimoji="0" lang="en-US" altLang="en-US" sz="1600" b="1" i="0" u="none" strike="noStrike" cap="none" normalizeH="0" baseline="0" dirty="0">
                <a:ln>
                  <a:noFill/>
                </a:ln>
                <a:solidFill>
                  <a:schemeClr val="tx1"/>
                </a:solidFill>
                <a:effectLst/>
                <a:latin typeface="Arial" panose="020B0604020202020204" pitchFamily="34" charset="0"/>
              </a:rPr>
              <a:t>mpersonation </a:t>
            </a:r>
            <a:r>
              <a:rPr lang="en-US" altLang="en-US" sz="1600" b="1" dirty="0">
                <a:latin typeface="Arial" panose="020B0604020202020204" pitchFamily="34" charset="0"/>
              </a:rPr>
              <a:t>of company officers</a:t>
            </a:r>
            <a:r>
              <a:rPr kumimoji="0" lang="en-US" altLang="en-US" sz="1600" b="1" i="0" u="none" strike="noStrike" cap="none" normalizeH="0" baseline="0" dirty="0">
                <a:ln>
                  <a:noFill/>
                </a:ln>
                <a:solidFill>
                  <a:schemeClr val="tx1"/>
                </a:solidFill>
                <a:effectLst/>
                <a:latin typeface="Arial" panose="020B0604020202020204" pitchFamily="34" charset="0"/>
              </a:rPr>
              <a:t> or fake invoice scams</a:t>
            </a:r>
            <a:endParaRPr kumimoji="0" lang="en-US" altLang="en-US" sz="20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pic>
        <p:nvPicPr>
          <p:cNvPr id="8" name="Picture 7" descr="A screenshot of a computer&#10;&#10;AI-generated content may be incorrect.">
            <a:extLst>
              <a:ext uri="{FF2B5EF4-FFF2-40B4-BE49-F238E27FC236}">
                <a16:creationId xmlns:a16="http://schemas.microsoft.com/office/drawing/2014/main" id="{2380313D-80F4-CD1B-5561-727B5AA4CAAF}"/>
              </a:ext>
            </a:extLst>
          </p:cNvPr>
          <p:cNvPicPr>
            <a:picLocks noChangeAspect="1"/>
          </p:cNvPicPr>
          <p:nvPr/>
        </p:nvPicPr>
        <p:blipFill>
          <a:blip r:embed="rId4"/>
          <a:srcRect l="685" r="-242" b="818"/>
          <a:stretch/>
        </p:blipFill>
        <p:spPr>
          <a:xfrm>
            <a:off x="8491663" y="2723382"/>
            <a:ext cx="3504187" cy="945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85926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0DDB0-E597-EF31-F199-332B5B437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8EDD5-097F-9690-40D9-C8D0640AAA3A}"/>
              </a:ext>
            </a:extLst>
          </p:cNvPr>
          <p:cNvSpPr>
            <a:spLocks noGrp="1"/>
          </p:cNvSpPr>
          <p:nvPr>
            <p:ph type="title"/>
          </p:nvPr>
        </p:nvSpPr>
        <p:spPr>
          <a:xfrm>
            <a:off x="1739347" y="2689715"/>
            <a:ext cx="8713305" cy="1478570"/>
          </a:xfrm>
        </p:spPr>
        <p:txBody>
          <a:bodyPr/>
          <a:lstStyle/>
          <a:p>
            <a:pPr algn="ctr"/>
            <a:r>
              <a:rPr lang="en-US" dirty="0"/>
              <a:t>What you can do now to keep hackers out of your business</a:t>
            </a:r>
          </a:p>
        </p:txBody>
      </p:sp>
      <p:pic>
        <p:nvPicPr>
          <p:cNvPr id="6" name="Picture 5" descr="A purple and black logo&#10;&#10;Description automatically generated">
            <a:extLst>
              <a:ext uri="{FF2B5EF4-FFF2-40B4-BE49-F238E27FC236}">
                <a16:creationId xmlns:a16="http://schemas.microsoft.com/office/drawing/2014/main" id="{A4001B9A-8A4D-DC85-237D-66174B224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Tree>
    <p:extLst>
      <p:ext uri="{BB962C8B-B14F-4D97-AF65-F5344CB8AC3E}">
        <p14:creationId xmlns:p14="http://schemas.microsoft.com/office/powerpoint/2010/main" val="3068636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FA1C3-4039-3177-FCE0-3465055B58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6D43C-C963-035A-B869-EB746A43E659}"/>
              </a:ext>
            </a:extLst>
          </p:cNvPr>
          <p:cNvSpPr>
            <a:spLocks noGrp="1"/>
          </p:cNvSpPr>
          <p:nvPr>
            <p:ph type="title"/>
          </p:nvPr>
        </p:nvSpPr>
        <p:spPr/>
        <p:txBody>
          <a:bodyPr/>
          <a:lstStyle/>
          <a:p>
            <a:r>
              <a:rPr lang="en-US" dirty="0"/>
              <a:t>What Can you do now?</a:t>
            </a:r>
          </a:p>
        </p:txBody>
      </p:sp>
      <p:pic>
        <p:nvPicPr>
          <p:cNvPr id="4" name="Picture 3" descr="A purple and black logo&#10;&#10;Description automatically generated">
            <a:extLst>
              <a:ext uri="{FF2B5EF4-FFF2-40B4-BE49-F238E27FC236}">
                <a16:creationId xmlns:a16="http://schemas.microsoft.com/office/drawing/2014/main" id="{F108DB1C-474E-4A0E-6010-65657817D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
        <p:nvSpPr>
          <p:cNvPr id="5" name="Rectangle 2">
            <a:extLst>
              <a:ext uri="{FF2B5EF4-FFF2-40B4-BE49-F238E27FC236}">
                <a16:creationId xmlns:a16="http://schemas.microsoft.com/office/drawing/2014/main" id="{C5566751-DE14-1133-33D5-5A501CB77D49}"/>
              </a:ext>
            </a:extLst>
          </p:cNvPr>
          <p:cNvSpPr>
            <a:spLocks noGrp="1" noChangeArrowheads="1"/>
          </p:cNvSpPr>
          <p:nvPr>
            <p:ph idx="1"/>
          </p:nvPr>
        </p:nvSpPr>
        <p:spPr bwMode="auto">
          <a:xfrm>
            <a:off x="1141413" y="1882919"/>
            <a:ext cx="10745788"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SzTx/>
            </a:pPr>
            <a:r>
              <a:rPr lang="en-US" altLang="en-US" b="1" dirty="0">
                <a:latin typeface="Arial" panose="020B0604020202020204" pitchFamily="34" charset="0"/>
              </a:rPr>
              <a:t>Multi-Factor Authentication</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More than just a username and a password</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Authenticator apps or text messages</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Passkeys</a:t>
            </a:r>
          </a:p>
          <a:p>
            <a:pPr eaLnBrk="0" fontAlgn="base" hangingPunct="0">
              <a:lnSpc>
                <a:spcPct val="100000"/>
              </a:lnSpc>
              <a:spcBef>
                <a:spcPct val="0"/>
              </a:spcBef>
              <a:spcAft>
                <a:spcPct val="0"/>
              </a:spcAft>
              <a:buSzTx/>
            </a:pPr>
            <a:endParaRPr lang="en-US" altLang="en-US" b="1" dirty="0">
              <a:latin typeface="Arial" panose="020B0604020202020204" pitchFamily="34" charset="0"/>
            </a:endParaRPr>
          </a:p>
          <a:p>
            <a:pPr eaLnBrk="0" fontAlgn="base" hangingPunct="0">
              <a:lnSpc>
                <a:spcPct val="100000"/>
              </a:lnSpc>
              <a:spcBef>
                <a:spcPct val="0"/>
              </a:spcBef>
              <a:spcAft>
                <a:spcPct val="0"/>
              </a:spcAft>
              <a:buSzTx/>
            </a:pPr>
            <a:r>
              <a:rPr lang="en-US" altLang="en-US" b="1" dirty="0">
                <a:latin typeface="Arial" panose="020B0604020202020204" pitchFamily="34" charset="0"/>
              </a:rPr>
              <a:t>Patches</a:t>
            </a:r>
            <a:endParaRPr kumimoji="0" lang="en-US" altLang="en-US" b="1"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Fixes the Vulnerabilities</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Keeps your systems healthy and productive</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Needs constant attention and maintenance</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SzTx/>
              <a:buNone/>
            </a:pPr>
            <a:endParaRPr lang="en-US" altLang="en-US" sz="2000" b="1" dirty="0">
              <a:latin typeface="Arial" panose="020B0604020202020204" pitchFamily="34" charset="0"/>
            </a:endParaRPr>
          </a:p>
          <a:p>
            <a:pPr eaLnBrk="0" fontAlgn="base" hangingPunct="0">
              <a:lnSpc>
                <a:spcPct val="100000"/>
              </a:lnSpc>
              <a:spcBef>
                <a:spcPct val="0"/>
              </a:spcBef>
              <a:spcAft>
                <a:spcPct val="0"/>
              </a:spcAft>
              <a:buSzTx/>
            </a:pPr>
            <a:r>
              <a:rPr kumimoji="0" lang="en-US" altLang="en-US" b="1" i="0" u="none" strike="noStrike" cap="none" normalizeH="0" baseline="0" dirty="0">
                <a:ln>
                  <a:noFill/>
                </a:ln>
                <a:solidFill>
                  <a:schemeClr val="tx1"/>
                </a:solidFill>
                <a:effectLst/>
                <a:latin typeface="Arial" panose="020B0604020202020204" pitchFamily="34" charset="0"/>
              </a:rPr>
              <a:t>Vulnerability Assessment (scan and mitigation) </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Detects the weaknesses and problems before the bad guys</a:t>
            </a:r>
            <a:endParaRPr lang="en-US" altLang="en-US" sz="1600" b="1" dirty="0">
              <a:latin typeface="Arial" panose="020B0604020202020204" pitchFamily="34" charset="0"/>
            </a:endParaRP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Allows you time to fix the problem</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Need</a:t>
            </a:r>
            <a:r>
              <a:rPr lang="en-US" altLang="en-US" sz="1600" b="1" dirty="0">
                <a:latin typeface="Arial" panose="020B0604020202020204" pitchFamily="34" charset="0"/>
              </a:rPr>
              <a:t>s to be done often</a:t>
            </a:r>
            <a:endParaRPr kumimoji="0" lang="en-US" altLang="en-US" sz="20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pic>
        <p:nvPicPr>
          <p:cNvPr id="6" name="Picture 5" descr="A silver circular logo with screws&#10;&#10;AI-generated content may be incorrect.">
            <a:extLst>
              <a:ext uri="{FF2B5EF4-FFF2-40B4-BE49-F238E27FC236}">
                <a16:creationId xmlns:a16="http://schemas.microsoft.com/office/drawing/2014/main" id="{DDED9988-558A-DE2F-B05A-5422DBEF987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20922" y="2097088"/>
            <a:ext cx="2143125" cy="2143125"/>
          </a:xfrm>
          <a:prstGeom prst="rect">
            <a:avLst/>
          </a:prstGeom>
          <a:effectLst>
            <a:glow rad="228600">
              <a:schemeClr val="tx1">
                <a:alpha val="90000"/>
              </a:schemeClr>
            </a:glow>
          </a:effectLst>
        </p:spPr>
      </p:pic>
      <p:pic>
        <p:nvPicPr>
          <p:cNvPr id="8" name="Picture 7" descr="A blue padlock with a person in the middle&#10;&#10;AI-generated content may be incorrect.">
            <a:extLst>
              <a:ext uri="{FF2B5EF4-FFF2-40B4-BE49-F238E27FC236}">
                <a16:creationId xmlns:a16="http://schemas.microsoft.com/office/drawing/2014/main" id="{D71AC53F-A599-1CD2-B8CC-DD266B395DB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48875" y="2563043"/>
            <a:ext cx="2143125" cy="2143125"/>
          </a:xfrm>
          <a:prstGeom prst="rect">
            <a:avLst/>
          </a:prstGeom>
          <a:effectLst>
            <a:glow rad="228600">
              <a:schemeClr val="tx1">
                <a:alpha val="90000"/>
              </a:schemeClr>
            </a:glow>
          </a:effectLst>
        </p:spPr>
      </p:pic>
    </p:spTree>
    <p:extLst>
      <p:ext uri="{BB962C8B-B14F-4D97-AF65-F5344CB8AC3E}">
        <p14:creationId xmlns:p14="http://schemas.microsoft.com/office/powerpoint/2010/main" val="2557716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4E1C4-31AE-9C8F-31F2-2C8C896754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DD84C-9AED-941E-862C-BD11BCF62EAA}"/>
              </a:ext>
            </a:extLst>
          </p:cNvPr>
          <p:cNvSpPr>
            <a:spLocks noGrp="1"/>
          </p:cNvSpPr>
          <p:nvPr>
            <p:ph type="title"/>
          </p:nvPr>
        </p:nvSpPr>
        <p:spPr/>
        <p:txBody>
          <a:bodyPr/>
          <a:lstStyle/>
          <a:p>
            <a:r>
              <a:rPr lang="en-US" dirty="0"/>
              <a:t>What Can you do now?</a:t>
            </a:r>
          </a:p>
        </p:txBody>
      </p:sp>
      <p:pic>
        <p:nvPicPr>
          <p:cNvPr id="4" name="Picture 3" descr="A purple and black logo&#10;&#10;Description automatically generated">
            <a:extLst>
              <a:ext uri="{FF2B5EF4-FFF2-40B4-BE49-F238E27FC236}">
                <a16:creationId xmlns:a16="http://schemas.microsoft.com/office/drawing/2014/main" id="{19174488-A6C9-5A13-0F0F-311BEF8CC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
        <p:nvSpPr>
          <p:cNvPr id="5" name="Rectangle 2">
            <a:extLst>
              <a:ext uri="{FF2B5EF4-FFF2-40B4-BE49-F238E27FC236}">
                <a16:creationId xmlns:a16="http://schemas.microsoft.com/office/drawing/2014/main" id="{DFB3F6C3-D664-43F8-525D-C91BC6F2A665}"/>
              </a:ext>
            </a:extLst>
          </p:cNvPr>
          <p:cNvSpPr>
            <a:spLocks noGrp="1" noChangeArrowheads="1"/>
          </p:cNvSpPr>
          <p:nvPr>
            <p:ph idx="1"/>
          </p:nvPr>
        </p:nvSpPr>
        <p:spPr bwMode="auto">
          <a:xfrm>
            <a:off x="1141413" y="1882919"/>
            <a:ext cx="10745788"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SzTx/>
            </a:pPr>
            <a:r>
              <a:rPr lang="en-US" altLang="en-US" b="1" dirty="0">
                <a:latin typeface="Arial" panose="020B0604020202020204" pitchFamily="34" charset="0"/>
              </a:rPr>
              <a:t>Protecting Your Systems</a:t>
            </a:r>
            <a:endParaRPr kumimoji="0" lang="en-US" altLang="en-US" b="1"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Windows, MacOS, and </a:t>
            </a:r>
            <a:r>
              <a:rPr lang="en-US" altLang="en-US" sz="1600" b="1" dirty="0">
                <a:latin typeface="Arial" panose="020B0604020202020204" pitchFamily="34" charset="0"/>
              </a:rPr>
              <a:t>other </a:t>
            </a:r>
            <a:r>
              <a:rPr kumimoji="0" lang="en-US" altLang="en-US" sz="1600" b="1" i="0" u="none" strike="noStrike" cap="none" normalizeH="0" baseline="0" dirty="0">
                <a:ln>
                  <a:noFill/>
                </a:ln>
                <a:solidFill>
                  <a:schemeClr val="tx1"/>
                </a:solidFill>
                <a:effectLst/>
                <a:latin typeface="Arial" panose="020B0604020202020204" pitchFamily="34" charset="0"/>
              </a:rPr>
              <a:t>operating systems need secure configuration</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Virtual Private Network (VPN)</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Continuous Monitoring and Logs</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r>
              <a:rPr kumimoji="0" lang="en-US" altLang="en-US" b="1" i="0" u="none" strike="noStrike" cap="none" normalizeH="0" baseline="0" dirty="0">
                <a:ln>
                  <a:noFill/>
                </a:ln>
                <a:solidFill>
                  <a:schemeClr val="tx1"/>
                </a:solidFill>
                <a:effectLst/>
                <a:latin typeface="Arial" panose="020B0604020202020204" pitchFamily="34" charset="0"/>
              </a:rPr>
              <a:t>Backups</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3-2-1 Backup Rule</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Need to backup often</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Test recovery</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lang="en-US" altLang="en-US" sz="2000" b="1" dirty="0">
              <a:latin typeface="Arial" panose="020B0604020202020204" pitchFamily="34" charset="0"/>
            </a:endParaRPr>
          </a:p>
          <a:p>
            <a:pPr eaLnBrk="0" fontAlgn="base" hangingPunct="0">
              <a:lnSpc>
                <a:spcPct val="100000"/>
              </a:lnSpc>
              <a:spcBef>
                <a:spcPct val="0"/>
              </a:spcBef>
              <a:spcAft>
                <a:spcPct val="0"/>
              </a:spcAft>
              <a:buSzTx/>
            </a:pPr>
            <a:r>
              <a:rPr kumimoji="0" lang="en-US" altLang="en-US" b="1" i="0" u="none" strike="noStrike" cap="none" normalizeH="0" baseline="0" dirty="0">
                <a:ln>
                  <a:noFill/>
                </a:ln>
                <a:solidFill>
                  <a:schemeClr val="tx1"/>
                </a:solidFill>
                <a:effectLst/>
                <a:latin typeface="Arial" panose="020B0604020202020204" pitchFamily="34" charset="0"/>
              </a:rPr>
              <a:t>Staff Training</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Humans are the weakest link</a:t>
            </a:r>
            <a:endParaRPr lang="en-US" altLang="en-US" sz="1600" b="1" dirty="0">
              <a:latin typeface="Arial" panose="020B0604020202020204" pitchFamily="34" charset="0"/>
            </a:endParaRP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Keep your staff on top of problems</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Needs to be refreshed regularly</a:t>
            </a:r>
            <a:endParaRPr kumimoji="0" lang="en-US" altLang="en-US" sz="20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pic>
        <p:nvPicPr>
          <p:cNvPr id="6" name="Picture 5" descr="A grey safe with a door&#10;&#10;AI-generated content may be incorrect.">
            <a:extLst>
              <a:ext uri="{FF2B5EF4-FFF2-40B4-BE49-F238E27FC236}">
                <a16:creationId xmlns:a16="http://schemas.microsoft.com/office/drawing/2014/main" id="{AEBA3EA3-BC76-C75B-1AA5-8952A6F3748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03359" y="2674044"/>
            <a:ext cx="3327604" cy="3327604"/>
          </a:xfrm>
          <a:prstGeom prst="rect">
            <a:avLst/>
          </a:prstGeom>
        </p:spPr>
      </p:pic>
    </p:spTree>
    <p:extLst>
      <p:ext uri="{BB962C8B-B14F-4D97-AF65-F5344CB8AC3E}">
        <p14:creationId xmlns:p14="http://schemas.microsoft.com/office/powerpoint/2010/main" val="387625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3060B-B9CE-3F52-1539-EB014B92F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105164-DB47-80EA-A755-F5D933125D5E}"/>
              </a:ext>
            </a:extLst>
          </p:cNvPr>
          <p:cNvSpPr>
            <a:spLocks noGrp="1"/>
          </p:cNvSpPr>
          <p:nvPr>
            <p:ph type="title"/>
          </p:nvPr>
        </p:nvSpPr>
        <p:spPr>
          <a:xfrm>
            <a:off x="212897" y="2689715"/>
            <a:ext cx="11766205" cy="1478570"/>
          </a:xfrm>
        </p:spPr>
        <p:txBody>
          <a:bodyPr/>
          <a:lstStyle/>
          <a:p>
            <a:pPr algn="ctr"/>
            <a:r>
              <a:rPr lang="en-US" dirty="0"/>
              <a:t>What to do if your business is attacked</a:t>
            </a:r>
          </a:p>
        </p:txBody>
      </p:sp>
      <p:pic>
        <p:nvPicPr>
          <p:cNvPr id="4" name="Picture 3" descr="A purple and black logo&#10;&#10;Description automatically generated">
            <a:extLst>
              <a:ext uri="{FF2B5EF4-FFF2-40B4-BE49-F238E27FC236}">
                <a16:creationId xmlns:a16="http://schemas.microsoft.com/office/drawing/2014/main" id="{3481A9D5-12A8-AAD0-28CF-2923F46D8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Tree>
    <p:extLst>
      <p:ext uri="{BB962C8B-B14F-4D97-AF65-F5344CB8AC3E}">
        <p14:creationId xmlns:p14="http://schemas.microsoft.com/office/powerpoint/2010/main" val="643418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2A6D3-902D-420E-9CF8-2DF780863B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34D7B-8238-DCA9-6AAA-DAFA99A921EC}"/>
              </a:ext>
            </a:extLst>
          </p:cNvPr>
          <p:cNvSpPr>
            <a:spLocks noGrp="1"/>
          </p:cNvSpPr>
          <p:nvPr>
            <p:ph type="title"/>
          </p:nvPr>
        </p:nvSpPr>
        <p:spPr/>
        <p:txBody>
          <a:bodyPr/>
          <a:lstStyle/>
          <a:p>
            <a:r>
              <a:rPr lang="en-US" dirty="0"/>
              <a:t>What to do if you are attacked?</a:t>
            </a:r>
          </a:p>
        </p:txBody>
      </p:sp>
      <p:pic>
        <p:nvPicPr>
          <p:cNvPr id="4" name="Picture 3" descr="A purple and black logo&#10;&#10;Description automatically generated">
            <a:extLst>
              <a:ext uri="{FF2B5EF4-FFF2-40B4-BE49-F238E27FC236}">
                <a16:creationId xmlns:a16="http://schemas.microsoft.com/office/drawing/2014/main" id="{F66D1284-D700-514B-95A5-66660BE72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
        <p:nvSpPr>
          <p:cNvPr id="5" name="Rectangle 2">
            <a:extLst>
              <a:ext uri="{FF2B5EF4-FFF2-40B4-BE49-F238E27FC236}">
                <a16:creationId xmlns:a16="http://schemas.microsoft.com/office/drawing/2014/main" id="{7701AA48-BBCC-EECC-DD26-2F3B44F65B60}"/>
              </a:ext>
            </a:extLst>
          </p:cNvPr>
          <p:cNvSpPr>
            <a:spLocks noGrp="1" noChangeArrowheads="1"/>
          </p:cNvSpPr>
          <p:nvPr>
            <p:ph idx="1"/>
          </p:nvPr>
        </p:nvSpPr>
        <p:spPr bwMode="auto">
          <a:xfrm>
            <a:off x="1141413" y="1882919"/>
            <a:ext cx="10745788"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SzTx/>
            </a:pPr>
            <a:r>
              <a:rPr lang="en-US" altLang="en-US" b="1" dirty="0">
                <a:latin typeface="Arial" panose="020B0604020202020204" pitchFamily="34" charset="0"/>
              </a:rPr>
              <a:t>Incident Response Plan</a:t>
            </a:r>
            <a:endParaRPr kumimoji="0" lang="en-US" altLang="en-US" b="1"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Plan now to recover later</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Test your response plan</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Build resilient organizations</a:t>
            </a:r>
          </a:p>
          <a:p>
            <a:pPr eaLnBrk="0" fontAlgn="base" hangingPunct="0">
              <a:lnSpc>
                <a:spcPct val="100000"/>
              </a:lnSpc>
              <a:spcBef>
                <a:spcPct val="0"/>
              </a:spcBef>
              <a:spcAft>
                <a:spcPct val="0"/>
              </a:spcAft>
              <a:buSzTx/>
            </a:pPr>
            <a:endParaRPr kumimoji="0" lang="en-US" altLang="en-US"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r>
              <a:rPr kumimoji="0" lang="en-US" altLang="en-US" b="1" i="0" u="none" strike="noStrike" cap="none" normalizeH="0" baseline="0" dirty="0">
                <a:ln>
                  <a:noFill/>
                </a:ln>
                <a:solidFill>
                  <a:schemeClr val="tx1"/>
                </a:solidFill>
                <a:effectLst/>
                <a:latin typeface="Arial" panose="020B0604020202020204" pitchFamily="34" charset="0"/>
              </a:rPr>
              <a:t>Cyber Insurance (The Good and the Bad)</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Only 25% of claims pay out</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Requires many of the steps described previously to qualify for coverage</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You may not get your data back</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lang="en-US" altLang="en-US" sz="2000" b="1" dirty="0">
              <a:latin typeface="Arial" panose="020B0604020202020204" pitchFamily="34" charset="0"/>
            </a:endParaRPr>
          </a:p>
          <a:p>
            <a:pPr eaLnBrk="0" fontAlgn="base" hangingPunct="0">
              <a:lnSpc>
                <a:spcPct val="100000"/>
              </a:lnSpc>
              <a:spcBef>
                <a:spcPct val="0"/>
              </a:spcBef>
              <a:spcAft>
                <a:spcPct val="0"/>
              </a:spcAft>
              <a:buSzTx/>
            </a:pPr>
            <a:r>
              <a:rPr kumimoji="0" lang="en-US" altLang="en-US" b="1" i="0" u="none" strike="noStrike" cap="none" normalizeH="0" baseline="0" dirty="0">
                <a:ln>
                  <a:noFill/>
                </a:ln>
                <a:solidFill>
                  <a:schemeClr val="tx1"/>
                </a:solidFill>
                <a:effectLst/>
                <a:latin typeface="Arial" panose="020B0604020202020204" pitchFamily="34" charset="0"/>
              </a:rPr>
              <a:t>Staff Training</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Teach the staff what to watc</a:t>
            </a:r>
            <a:r>
              <a:rPr lang="en-US" altLang="en-US" sz="1600" b="1" dirty="0">
                <a:latin typeface="Arial" panose="020B0604020202020204" pitchFamily="34" charset="0"/>
              </a:rPr>
              <a:t>h out for</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Clear reporting </a:t>
            </a:r>
            <a:r>
              <a:rPr lang="en-US" altLang="en-US" sz="1600" b="1" dirty="0">
                <a:latin typeface="Arial" panose="020B0604020202020204" pitchFamily="34" charset="0"/>
              </a:rPr>
              <a:t>guidelines or requirements</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What to do when something happens</a:t>
            </a:r>
            <a:endParaRPr kumimoji="0" lang="en-US" altLang="en-US" sz="20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pic>
        <p:nvPicPr>
          <p:cNvPr id="2052" name="Picture 4" descr="A blue text on a black background&#10;&#10;Description automatically generated">
            <a:extLst>
              <a:ext uri="{FF2B5EF4-FFF2-40B4-BE49-F238E27FC236}">
                <a16:creationId xmlns:a16="http://schemas.microsoft.com/office/drawing/2014/main" id="{1611B958-BB01-861B-49E6-128DA4769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0720" y="2679213"/>
            <a:ext cx="2211052" cy="88144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A46yNI7IeWP8AAAAAElFTkSuQmCC">
            <a:extLst>
              <a:ext uri="{FF2B5EF4-FFF2-40B4-BE49-F238E27FC236}">
                <a16:creationId xmlns:a16="http://schemas.microsoft.com/office/drawing/2014/main" id="{3A181D3D-B9EA-4A7E-7C82-C978BC3326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3962" y="1917626"/>
            <a:ext cx="1948804" cy="7309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xXqfoX0DtI5G9qETAghhBBCCCGEEEIIIfqN2f8HFcoTtxcDB3sAAAAASUVORK5CYII=">
            <a:extLst>
              <a:ext uri="{FF2B5EF4-FFF2-40B4-BE49-F238E27FC236}">
                <a16:creationId xmlns:a16="http://schemas.microsoft.com/office/drawing/2014/main" id="{81EA0AE5-27E9-723E-DF06-E4F95542BD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8716" y="3845881"/>
            <a:ext cx="1937188" cy="38977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A logo of a company&#10;&#10;Description automatically generated">
            <a:extLst>
              <a:ext uri="{FF2B5EF4-FFF2-40B4-BE49-F238E27FC236}">
                <a16:creationId xmlns:a16="http://schemas.microsoft.com/office/drawing/2014/main" id="{93E8761B-62CD-258D-03F2-228736CD07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3464" y="4356512"/>
            <a:ext cx="1795260" cy="3295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ignature_4211841155">
            <a:extLst>
              <a:ext uri="{FF2B5EF4-FFF2-40B4-BE49-F238E27FC236}">
                <a16:creationId xmlns:a16="http://schemas.microsoft.com/office/drawing/2014/main" id="{E8DA55A9-E9F6-4A14-0CBA-5C9A4BC11B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32034" y="3257602"/>
            <a:ext cx="1683494" cy="402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96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81B4-A1C6-1616-D390-5F83B5BB1D98}"/>
              </a:ext>
            </a:extLst>
          </p:cNvPr>
          <p:cNvSpPr>
            <a:spLocks noGrp="1"/>
          </p:cNvSpPr>
          <p:nvPr>
            <p:ph type="title"/>
          </p:nvPr>
        </p:nvSpPr>
        <p:spPr/>
        <p:txBody>
          <a:bodyPr/>
          <a:lstStyle/>
          <a:p>
            <a:r>
              <a:rPr lang="en-US" dirty="0"/>
              <a:t>Meet the Experts : Guy </a:t>
            </a:r>
            <a:r>
              <a:rPr lang="en-US" dirty="0" err="1"/>
              <a:t>bilyou</a:t>
            </a:r>
            <a:endParaRPr lang="en-US" dirty="0"/>
          </a:p>
        </p:txBody>
      </p:sp>
      <p:pic>
        <p:nvPicPr>
          <p:cNvPr id="9" name="Content Placeholder 8" descr="A person in a suit&#10;&#10;AI-generated content may be incorrect.">
            <a:extLst>
              <a:ext uri="{FF2B5EF4-FFF2-40B4-BE49-F238E27FC236}">
                <a16:creationId xmlns:a16="http://schemas.microsoft.com/office/drawing/2014/main" id="{26F26776-AF29-F371-E4AE-2457E2B8CC64}"/>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01183" y="2097087"/>
            <a:ext cx="3889817" cy="3889817"/>
          </a:xfrm>
        </p:spPr>
      </p:pic>
      <p:sp>
        <p:nvSpPr>
          <p:cNvPr id="12" name="TextBox 11">
            <a:extLst>
              <a:ext uri="{FF2B5EF4-FFF2-40B4-BE49-F238E27FC236}">
                <a16:creationId xmlns:a16="http://schemas.microsoft.com/office/drawing/2014/main" id="{4DF5BAA0-9982-FF27-8223-11F0C17CC21F}"/>
              </a:ext>
            </a:extLst>
          </p:cNvPr>
          <p:cNvSpPr txBox="1"/>
          <p:nvPr/>
        </p:nvSpPr>
        <p:spPr>
          <a:xfrm>
            <a:off x="4191000" y="2008909"/>
            <a:ext cx="8001000" cy="4401205"/>
          </a:xfrm>
          <a:prstGeom prst="rect">
            <a:avLst/>
          </a:prstGeom>
          <a:noFill/>
        </p:spPr>
        <p:txBody>
          <a:bodyPr wrap="square" rtlCol="0">
            <a:spAutoFit/>
          </a:bodyPr>
          <a:lstStyle/>
          <a:p>
            <a:r>
              <a:rPr lang="en-US" sz="2000" dirty="0"/>
              <a:t>Guy leads We Know Cyber with expertise in cybersecurity, organizational leadership, and creative insight. He has been working in cybersecurity for over 15 years in private and public sectors. Guy is a 24-year combat veteran of the Marine Corps Infantry and Army Officer Signal Corps. He has led information security projects in Apple Pay, Missile Defense, PCI/DSS Chip and Pin, Secure Video Conferencing, Rapid Cyber Assessment, Network and Data Migration, HIPAA Compliance, and many risk assessments and penetration tests. He is the go-to master of small business cybersecurity. His experience extends to network security, ransomware prevention and recovery, penetration testing, encryption, identity management, secure software development, risk assessments, and training and mentoring. Guy is a Certified Information Systems Security Professional (CISSP), Certified Ethical Hacker (CEH), and Certified CMMC Professional (CCP) and holds a Master of Cybersecurity and Information Assurance degree.</a:t>
            </a:r>
          </a:p>
        </p:txBody>
      </p:sp>
      <p:pic>
        <p:nvPicPr>
          <p:cNvPr id="15" name="Picture 14" descr="A purple and black logo&#10;&#10;Description automatically generated">
            <a:extLst>
              <a:ext uri="{FF2B5EF4-FFF2-40B4-BE49-F238E27FC236}">
                <a16:creationId xmlns:a16="http://schemas.microsoft.com/office/drawing/2014/main" id="{E2664516-BD40-04CF-0794-F9FC99496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Tree>
    <p:extLst>
      <p:ext uri="{BB962C8B-B14F-4D97-AF65-F5344CB8AC3E}">
        <p14:creationId xmlns:p14="http://schemas.microsoft.com/office/powerpoint/2010/main" val="2222289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DCDD-3E52-9E31-7E52-F9B28E322F2C}"/>
              </a:ext>
            </a:extLst>
          </p:cNvPr>
          <p:cNvSpPr>
            <a:spLocks noGrp="1"/>
          </p:cNvSpPr>
          <p:nvPr>
            <p:ph type="title"/>
          </p:nvPr>
        </p:nvSpPr>
        <p:spPr>
          <a:xfrm>
            <a:off x="1141413" y="618518"/>
            <a:ext cx="4685529" cy="1478570"/>
          </a:xfrm>
        </p:spPr>
        <p:txBody>
          <a:bodyPr vert="horz" lIns="91440" tIns="45720" rIns="91440" bIns="45720" rtlCol="0" anchor="ctr">
            <a:normAutofit/>
          </a:bodyPr>
          <a:lstStyle/>
          <a:p>
            <a:r>
              <a:rPr lang="en-US" sz="3300" dirty="0"/>
              <a:t>How We know cyber can protect you!</a:t>
            </a:r>
          </a:p>
        </p:txBody>
      </p:sp>
      <p:sp>
        <p:nvSpPr>
          <p:cNvPr id="4" name="Rectangle 1">
            <a:extLst>
              <a:ext uri="{FF2B5EF4-FFF2-40B4-BE49-F238E27FC236}">
                <a16:creationId xmlns:a16="http://schemas.microsoft.com/office/drawing/2014/main" id="{D4D9CFE3-95EE-3B6F-399E-AEFBC2A70AA1}"/>
              </a:ext>
            </a:extLst>
          </p:cNvPr>
          <p:cNvSpPr>
            <a:spLocks noChangeArrowheads="1"/>
          </p:cNvSpPr>
          <p:nvPr/>
        </p:nvSpPr>
        <p:spPr bwMode="auto">
          <a:xfrm>
            <a:off x="1141413" y="2249487"/>
            <a:ext cx="4685530" cy="443612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110000"/>
              </a:lnSpc>
              <a:spcBef>
                <a:spcPct val="0"/>
              </a:spcBef>
              <a:spcAft>
                <a:spcPts val="600"/>
              </a:spcAft>
              <a:buClrTx/>
              <a:buSzPct val="125000"/>
              <a:tabLst/>
            </a:pPr>
            <a:r>
              <a:rPr kumimoji="0" lang="en-US" altLang="en-US" sz="700" b="0" i="0" u="none" strike="noStrike" cap="none" normalizeH="0" baseline="0" dirty="0">
                <a:ln>
                  <a:noFill/>
                </a:ln>
                <a:effectLst/>
              </a:rPr>
              <a:t>  </a:t>
            </a:r>
          </a:p>
          <a:p>
            <a:pPr indent="-228600" defTabSz="914400" fontAlgn="base">
              <a:lnSpc>
                <a:spcPct val="110000"/>
              </a:lnSpc>
              <a:spcBef>
                <a:spcPct val="0"/>
              </a:spcBef>
              <a:spcAft>
                <a:spcPts val="600"/>
              </a:spcAft>
              <a:buSzPct val="125000"/>
              <a:buFont typeface="Arial" panose="020B0604020202020204" pitchFamily="34" charset="0"/>
              <a:buChar char="•"/>
            </a:pPr>
            <a:r>
              <a:rPr kumimoji="0" lang="en-US" altLang="en-US" sz="2400" b="1" i="0" u="none" strike="noStrike" cap="none" normalizeH="0" baseline="0" dirty="0">
                <a:ln>
                  <a:noFill/>
                </a:ln>
                <a:effectLst/>
                <a:hlinkClick r:id="rId4">
                  <a:extLst>
                    <a:ext uri="{A12FA001-AC4F-418D-AE19-62706E023703}">
                      <ahyp:hlinkClr xmlns:ahyp="http://schemas.microsoft.com/office/drawing/2018/hyperlinkcolor" val="tx"/>
                    </a:ext>
                  </a:extLst>
                </a:hlinkClick>
              </a:rPr>
              <a:t>Web Site Security</a:t>
            </a:r>
            <a:endParaRPr kumimoji="0" lang="en-US" altLang="en-US" sz="2400" b="1" i="0" u="none" strike="noStrike" cap="none" normalizeH="0" baseline="0" dirty="0">
              <a:ln>
                <a:noFill/>
              </a:ln>
              <a:effectLst/>
              <a:hlinkClick r:id="rId5">
                <a:extLst>
                  <a:ext uri="{A12FA001-AC4F-418D-AE19-62706E023703}">
                    <ahyp:hlinkClr xmlns:ahyp="http://schemas.microsoft.com/office/drawing/2018/hyperlinkcolor" val="tx"/>
                  </a:ext>
                </a:extLst>
              </a:hlinkClick>
            </a:endParaRP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2400" b="1" i="0" u="none" strike="noStrike" cap="none" normalizeH="0" baseline="0" dirty="0" err="1">
                <a:ln>
                  <a:noFill/>
                </a:ln>
                <a:effectLst/>
                <a:hlinkClick r:id="rId5">
                  <a:extLst>
                    <a:ext uri="{A12FA001-AC4F-418D-AE19-62706E023703}">
                      <ahyp:hlinkClr xmlns:ahyp="http://schemas.microsoft.com/office/drawing/2018/hyperlinkcolor" val="tx"/>
                    </a:ext>
                  </a:extLst>
                </a:hlinkClick>
              </a:rPr>
              <a:t>Preventsomware</a:t>
            </a:r>
            <a:endParaRPr kumimoji="0" lang="en-US" altLang="en-US" sz="2400" b="1" i="0" u="none" strike="noStrike" cap="none" normalizeH="0" baseline="0" dirty="0">
              <a:ln>
                <a:noFill/>
              </a:ln>
              <a:effectLst/>
            </a:endParaRP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lang="en-US" altLang="en-US" sz="2400" b="1" dirty="0">
                <a:hlinkClick r:id="rId6">
                  <a:extLst>
                    <a:ext uri="{A12FA001-AC4F-418D-AE19-62706E023703}">
                      <ahyp:hlinkClr xmlns:ahyp="http://schemas.microsoft.com/office/drawing/2018/hyperlinkcolor" val="tx"/>
                    </a:ext>
                  </a:extLst>
                </a:hlinkClick>
              </a:rPr>
              <a:t>Securing Your Productivity Tools</a:t>
            </a:r>
            <a:endParaRPr kumimoji="0" lang="en-US" altLang="en-US" sz="2400" b="1" i="0" u="none" strike="noStrike" cap="none" normalizeH="0" baseline="0" dirty="0">
              <a:ln>
                <a:noFill/>
              </a:ln>
              <a:effectLst/>
            </a:endParaRP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2400" b="1" i="0" u="none" strike="noStrike" cap="none" normalizeH="0" baseline="0" dirty="0">
                <a:ln>
                  <a:noFill/>
                </a:ln>
                <a:effectLst/>
                <a:hlinkClick r:id="rId7">
                  <a:extLst>
                    <a:ext uri="{A12FA001-AC4F-418D-AE19-62706E023703}">
                      <ahyp:hlinkClr xmlns:ahyp="http://schemas.microsoft.com/office/drawing/2018/hyperlinkcolor" val="tx"/>
                    </a:ext>
                  </a:extLst>
                </a:hlinkClick>
              </a:rPr>
              <a:t>Malware Recovery</a:t>
            </a:r>
            <a:r>
              <a:rPr kumimoji="0" lang="en-US" altLang="en-US" sz="2400" b="1" i="0" u="none" strike="noStrike" cap="none" normalizeH="0" baseline="0" dirty="0">
                <a:ln>
                  <a:noFill/>
                </a:ln>
                <a:effectLst/>
              </a:rPr>
              <a:t>       </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2400" b="1" i="0" u="none" strike="noStrike" cap="none" normalizeH="0" baseline="0" dirty="0">
                <a:ln>
                  <a:noFill/>
                </a:ln>
                <a:effectLst/>
                <a:hlinkClick r:id="rId8">
                  <a:extLst>
                    <a:ext uri="{A12FA001-AC4F-418D-AE19-62706E023703}">
                      <ahyp:hlinkClr xmlns:ahyp="http://schemas.microsoft.com/office/drawing/2018/hyperlinkcolor" val="tx"/>
                    </a:ext>
                  </a:extLst>
                </a:hlinkClick>
              </a:rPr>
              <a:t>Securing Online Payments</a:t>
            </a:r>
            <a:endParaRPr kumimoji="0" lang="en-US" altLang="en-US" sz="2400" b="1" i="0" u="none" strike="noStrike" cap="none" normalizeH="0" baseline="0" dirty="0">
              <a:ln>
                <a:noFill/>
              </a:ln>
              <a:effectLst/>
            </a:endParaRP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2400" b="1" i="0" u="none" strike="noStrike" cap="none" normalizeH="0" baseline="0" dirty="0">
                <a:ln>
                  <a:noFill/>
                </a:ln>
                <a:effectLst/>
                <a:hlinkClick r:id="rId9">
                  <a:extLst>
                    <a:ext uri="{A12FA001-AC4F-418D-AE19-62706E023703}">
                      <ahyp:hlinkClr xmlns:ahyp="http://schemas.microsoft.com/office/drawing/2018/hyperlinkcolor" val="tx"/>
                    </a:ext>
                  </a:extLst>
                </a:hlinkClick>
              </a:rPr>
              <a:t>Cyber as a Service</a:t>
            </a:r>
            <a:r>
              <a:rPr kumimoji="0" lang="en-US" altLang="en-US" sz="2400" b="1" i="0" u="none" strike="noStrike" cap="none" normalizeH="0" baseline="0" dirty="0">
                <a:ln>
                  <a:noFill/>
                </a:ln>
                <a:effectLst/>
              </a:rPr>
              <a:t>       </a:t>
            </a: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r>
              <a:rPr kumimoji="0" lang="en-US" altLang="en-US" sz="2400" b="1" i="0" u="none" strike="noStrike" cap="none" normalizeH="0" baseline="0" dirty="0">
                <a:ln>
                  <a:noFill/>
                </a:ln>
                <a:effectLst/>
                <a:hlinkClick r:id="rId4">
                  <a:extLst>
                    <a:ext uri="{A12FA001-AC4F-418D-AE19-62706E023703}">
                      <ahyp:hlinkClr xmlns:ahyp="http://schemas.microsoft.com/office/drawing/2018/hyperlinkcolor" val="tx"/>
                    </a:ext>
                  </a:extLst>
                </a:hlinkClick>
              </a:rPr>
              <a:t>Remote Work Security Solutions</a:t>
            </a:r>
            <a:endParaRPr kumimoji="0" lang="en-US" altLang="en-US" sz="2400" b="1" i="0" u="none" strike="noStrike" cap="none" normalizeH="0" baseline="0" dirty="0">
              <a:ln>
                <a:noFill/>
              </a:ln>
              <a:effectLst/>
            </a:endParaRPr>
          </a:p>
          <a:p>
            <a:pPr marL="0" marR="0" lvl="0" indent="-228600" defTabSz="914400" fontAlgn="base">
              <a:lnSpc>
                <a:spcPct val="110000"/>
              </a:lnSpc>
              <a:spcBef>
                <a:spcPct val="0"/>
              </a:spcBef>
              <a:spcAft>
                <a:spcPts val="600"/>
              </a:spcAft>
              <a:buClrTx/>
              <a:buSzPct val="125000"/>
              <a:buFont typeface="Arial" panose="020B0604020202020204" pitchFamily="34" charset="0"/>
              <a:buChar char="•"/>
              <a:tabLst/>
            </a:pPr>
            <a:endParaRPr kumimoji="0" lang="en-US" altLang="en-US" sz="2400" b="1" i="0" u="none" strike="noStrike" cap="none" normalizeH="0" baseline="0" dirty="0">
              <a:ln>
                <a:noFill/>
              </a:ln>
              <a:effectLst/>
            </a:endParaRPr>
          </a:p>
        </p:txBody>
      </p:sp>
      <p:sp>
        <p:nvSpPr>
          <p:cNvPr id="1038" name="Rectangle 1037">
            <a:extLst>
              <a:ext uri="{FF2B5EF4-FFF2-40B4-BE49-F238E27FC236}">
                <a16:creationId xmlns:a16="http://schemas.microsoft.com/office/drawing/2014/main" id="{4977456D-0026-4F83-9AB0-65127B91E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tx1"/>
          </a:solidFill>
          <a:ln>
            <a:noFill/>
          </a:ln>
          <a:effectLst>
            <a:innerShdw blurRad="63500" dist="12700" dir="108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Malware Recovery">
            <a:hlinkClick r:id="rId7"/>
            <a:extLst>
              <a:ext uri="{FF2B5EF4-FFF2-40B4-BE49-F238E27FC236}">
                <a16:creationId xmlns:a16="http://schemas.microsoft.com/office/drawing/2014/main" id="{EE882042-B885-9A54-3D5F-0908AE2E18FA}"/>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420907" y="657402"/>
            <a:ext cx="1597730" cy="159773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40" name="Rectangle 1039">
            <a:extLst>
              <a:ext uri="{FF2B5EF4-FFF2-40B4-BE49-F238E27FC236}">
                <a16:creationId xmlns:a16="http://schemas.microsoft.com/office/drawing/2014/main" id="{57D52F4B-3F9B-49AF-A5F8-4BD303C3E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2743200"/>
            <a:ext cx="6096002"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2" name="Rectangle 1041">
            <a:extLst>
              <a:ext uri="{FF2B5EF4-FFF2-40B4-BE49-F238E27FC236}">
                <a16:creationId xmlns:a16="http://schemas.microsoft.com/office/drawing/2014/main" id="{1021F3C0-5562-436E-982F-229999280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959" y="0"/>
            <a:ext cx="91440" cy="2834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Regulatory Compliance in Newark Delaware for Hire">
            <a:hlinkClick r:id="rId11"/>
            <a:extLst>
              <a:ext uri="{FF2B5EF4-FFF2-40B4-BE49-F238E27FC236}">
                <a16:creationId xmlns:a16="http://schemas.microsoft.com/office/drawing/2014/main" id="{4E532238-F390-08FA-E81D-23AA673D3C97}"/>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345134" y="657402"/>
            <a:ext cx="1597730" cy="159773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44" name="Rectangle 1043">
            <a:extLst>
              <a:ext uri="{FF2B5EF4-FFF2-40B4-BE49-F238E27FC236}">
                <a16:creationId xmlns:a16="http://schemas.microsoft.com/office/drawing/2014/main" id="{C2FAC215-55AD-4702-A864-26C674C0B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60128" y="0"/>
            <a:ext cx="91440" cy="2834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descr="Point of Sale Security">
            <a:hlinkClick r:id="rId8"/>
            <a:extLst>
              <a:ext uri="{FF2B5EF4-FFF2-40B4-BE49-F238E27FC236}">
                <a16:creationId xmlns:a16="http://schemas.microsoft.com/office/drawing/2014/main" id="{9B81324C-4084-0BD3-94EF-D1E24008B1E9}"/>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0270577" y="657402"/>
            <a:ext cx="1597730" cy="15977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yber as a Service">
            <a:hlinkClick r:id="rId9"/>
            <a:extLst>
              <a:ext uri="{FF2B5EF4-FFF2-40B4-BE49-F238E27FC236}">
                <a16:creationId xmlns:a16="http://schemas.microsoft.com/office/drawing/2014/main" id="{17DDF773-88E0-1BBB-EFFB-5E57005FBF0C}"/>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7361976" y="2987040"/>
            <a:ext cx="3549226" cy="35492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eventsomeware">
            <a:hlinkClick r:id="rId5"/>
            <a:extLst>
              <a:ext uri="{FF2B5EF4-FFF2-40B4-BE49-F238E27FC236}">
                <a16:creationId xmlns:a16="http://schemas.microsoft.com/office/drawing/2014/main" id="{3E824048-DAB7-70A7-A75C-D304947D5B0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000" y="-1175067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IPAA Compliance with We Know Cyber">
            <a:hlinkClick r:id="rId16"/>
            <a:extLst>
              <a:ext uri="{FF2B5EF4-FFF2-40B4-BE49-F238E27FC236}">
                <a16:creationId xmlns:a16="http://schemas.microsoft.com/office/drawing/2014/main" id="{B9B2DF26-6612-A3F0-881D-C2D41BE09E0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7000" y="-877887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curing Office 365">
            <a:hlinkClick r:id="rId6"/>
            <a:extLst>
              <a:ext uri="{FF2B5EF4-FFF2-40B4-BE49-F238E27FC236}">
                <a16:creationId xmlns:a16="http://schemas.microsoft.com/office/drawing/2014/main" id="{B64FAA8C-EE3A-1BA5-8C1E-54760D098EE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7000" y="-580707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Remote Work Cyber Solutions">
            <a:hlinkClick r:id="rId4"/>
            <a:extLst>
              <a:ext uri="{FF2B5EF4-FFF2-40B4-BE49-F238E27FC236}">
                <a16:creationId xmlns:a16="http://schemas.microsoft.com/office/drawing/2014/main" id="{22C32035-4BE1-8C49-73A2-91B4EF883A5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7000" y="905192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urple and black logo&#10;&#10;Description automatically generated">
            <a:extLst>
              <a:ext uri="{FF2B5EF4-FFF2-40B4-BE49-F238E27FC236}">
                <a16:creationId xmlns:a16="http://schemas.microsoft.com/office/drawing/2014/main" id="{6F88F571-44FE-9A84-4A54-3DFD7499298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566941" y="5241724"/>
            <a:ext cx="1452453" cy="1347150"/>
          </a:xfrm>
          <a:prstGeom prst="rect">
            <a:avLst/>
          </a:prstGeom>
        </p:spPr>
      </p:pic>
    </p:spTree>
    <p:extLst>
      <p:ext uri="{BB962C8B-B14F-4D97-AF65-F5344CB8AC3E}">
        <p14:creationId xmlns:p14="http://schemas.microsoft.com/office/powerpoint/2010/main" val="2599490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EF564-DFC6-15B6-6415-2918B374F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67741-813F-D1F4-E961-69D0EBE17F1A}"/>
              </a:ext>
            </a:extLst>
          </p:cNvPr>
          <p:cNvSpPr>
            <a:spLocks noGrp="1"/>
          </p:cNvSpPr>
          <p:nvPr>
            <p:ph type="title"/>
          </p:nvPr>
        </p:nvSpPr>
        <p:spPr>
          <a:xfrm>
            <a:off x="1632157" y="3665484"/>
            <a:ext cx="5503945" cy="2885628"/>
          </a:xfrm>
        </p:spPr>
        <p:txBody>
          <a:bodyPr>
            <a:noAutofit/>
          </a:bodyPr>
          <a:lstStyle/>
          <a:p>
            <a:r>
              <a:rPr lang="en-US" sz="2400" dirty="0">
                <a:hlinkClick r:id="rId2">
                  <a:extLst>
                    <a:ext uri="{A12FA001-AC4F-418D-AE19-62706E023703}">
                      <ahyp:hlinkClr xmlns:ahyp="http://schemas.microsoft.com/office/drawing/2018/hyperlinkcolor" val="tx"/>
                    </a:ext>
                  </a:extLst>
                </a:hlinkClick>
              </a:rPr>
              <a:t>guy@weknowcyber.com</a:t>
            </a:r>
            <a:br>
              <a:rPr lang="en-US" sz="2400" dirty="0"/>
            </a:br>
            <a:r>
              <a:rPr lang="en-US" sz="2400" dirty="0">
                <a:hlinkClick r:id="rId3">
                  <a:extLst>
                    <a:ext uri="{A12FA001-AC4F-418D-AE19-62706E023703}">
                      <ahyp:hlinkClr xmlns:ahyp="http://schemas.microsoft.com/office/drawing/2018/hyperlinkcolor" val="tx"/>
                    </a:ext>
                  </a:extLst>
                </a:hlinkClick>
              </a:rPr>
              <a:t>mike@weknowcyber.com</a:t>
            </a:r>
            <a:br>
              <a:rPr lang="en-US" sz="2400" dirty="0"/>
            </a:br>
            <a:br>
              <a:rPr lang="en-US" sz="2400" dirty="0"/>
            </a:br>
            <a:r>
              <a:rPr lang="en-US" sz="2400" dirty="0"/>
              <a:t>USA: +1 (888) 904-7011</a:t>
            </a:r>
            <a:br>
              <a:rPr lang="en-US" sz="2400" dirty="0"/>
            </a:br>
            <a:r>
              <a:rPr lang="en-US" sz="2400" dirty="0"/>
              <a:t>Mongolia: +976 8657-0553</a:t>
            </a:r>
            <a:br>
              <a:rPr lang="en-US" sz="2400" dirty="0"/>
            </a:br>
            <a:br>
              <a:rPr lang="en-US" sz="2400" dirty="0"/>
            </a:br>
            <a:r>
              <a:rPr lang="en-US" sz="2400" dirty="0">
                <a:hlinkClick r:id="rId4">
                  <a:extLst>
                    <a:ext uri="{A12FA001-AC4F-418D-AE19-62706E023703}">
                      <ahyp:hlinkClr xmlns:ahyp="http://schemas.microsoft.com/office/drawing/2018/hyperlinkcolor" val="tx"/>
                    </a:ext>
                  </a:extLst>
                </a:hlinkClick>
              </a:rPr>
              <a:t>Weknowcyber.com </a:t>
            </a:r>
            <a:br>
              <a:rPr lang="en-US" sz="2400" dirty="0"/>
            </a:br>
            <a:endParaRPr lang="en-US" sz="2400" dirty="0"/>
          </a:p>
        </p:txBody>
      </p:sp>
      <p:pic>
        <p:nvPicPr>
          <p:cNvPr id="4" name="Picture 3" descr="A purple and black logo&#10;&#10;Description automatically generated">
            <a:extLst>
              <a:ext uri="{FF2B5EF4-FFF2-40B4-BE49-F238E27FC236}">
                <a16:creationId xmlns:a16="http://schemas.microsoft.com/office/drawing/2014/main" id="{9B5FE06D-0CD7-0710-0577-5BBAFF1692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8249" y="146424"/>
            <a:ext cx="3601330" cy="3340233"/>
          </a:xfrm>
          <a:prstGeom prst="rect">
            <a:avLst/>
          </a:prstGeom>
        </p:spPr>
      </p:pic>
      <p:pic>
        <p:nvPicPr>
          <p:cNvPr id="11" name="Picture 10" descr="A qr code with a logo&#10;&#10;AI-generated content may be incorrect.">
            <a:extLst>
              <a:ext uri="{FF2B5EF4-FFF2-40B4-BE49-F238E27FC236}">
                <a16:creationId xmlns:a16="http://schemas.microsoft.com/office/drawing/2014/main" id="{B954EF82-B719-0D96-85A2-10B33414F3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3518" y="306888"/>
            <a:ext cx="3340233" cy="3340233"/>
          </a:xfrm>
          <a:prstGeom prst="rect">
            <a:avLst/>
          </a:prstGeom>
        </p:spPr>
      </p:pic>
      <p:pic>
        <p:nvPicPr>
          <p:cNvPr id="24" name="Picture 23" descr="A blue circle with a white f in it&#10;&#10;AI-generated content may be incorrect.">
            <a:extLst>
              <a:ext uri="{FF2B5EF4-FFF2-40B4-BE49-F238E27FC236}">
                <a16:creationId xmlns:a16="http://schemas.microsoft.com/office/drawing/2014/main" id="{39506B03-E096-D942-6DC0-9AA572D45B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4679" y="4313318"/>
            <a:ext cx="1039761" cy="1039761"/>
          </a:xfrm>
          <a:prstGeom prst="rect">
            <a:avLst/>
          </a:prstGeom>
        </p:spPr>
      </p:pic>
      <p:pic>
        <p:nvPicPr>
          <p:cNvPr id="25" name="Picture 24" descr="A colorful square logo with a white circle&#10;&#10;AI-generated content may be incorrect.">
            <a:extLst>
              <a:ext uri="{FF2B5EF4-FFF2-40B4-BE49-F238E27FC236}">
                <a16:creationId xmlns:a16="http://schemas.microsoft.com/office/drawing/2014/main" id="{103C056E-7BAF-4542-374C-C68231DE06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64680" y="5268239"/>
            <a:ext cx="1039761" cy="1039761"/>
          </a:xfrm>
          <a:prstGeom prst="rect">
            <a:avLst/>
          </a:prstGeom>
        </p:spPr>
      </p:pic>
      <p:pic>
        <p:nvPicPr>
          <p:cNvPr id="27" name="Picture 26" descr="A blue square with white letters on it&#10;&#10;AI-generated content may be incorrect.">
            <a:extLst>
              <a:ext uri="{FF2B5EF4-FFF2-40B4-BE49-F238E27FC236}">
                <a16:creationId xmlns:a16="http://schemas.microsoft.com/office/drawing/2014/main" id="{C8A69724-13AB-6A06-4B89-80E7E3F372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93258" y="4313318"/>
            <a:ext cx="1039761" cy="1039761"/>
          </a:xfrm>
          <a:prstGeom prst="rect">
            <a:avLst/>
          </a:prstGeom>
        </p:spPr>
      </p:pic>
      <p:pic>
        <p:nvPicPr>
          <p:cNvPr id="28" name="Picture 27" descr="A black background with a black square&#10;&#10;AI-generated content may be incorrect.">
            <a:extLst>
              <a:ext uri="{FF2B5EF4-FFF2-40B4-BE49-F238E27FC236}">
                <a16:creationId xmlns:a16="http://schemas.microsoft.com/office/drawing/2014/main" id="{6C2F01C5-E9AA-35B0-7802-9B51FB344B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16047" y="5246577"/>
            <a:ext cx="1083083" cy="1083083"/>
          </a:xfrm>
          <a:prstGeom prst="rect">
            <a:avLst/>
          </a:prstGeom>
        </p:spPr>
      </p:pic>
    </p:spTree>
    <p:extLst>
      <p:ext uri="{BB962C8B-B14F-4D97-AF65-F5344CB8AC3E}">
        <p14:creationId xmlns:p14="http://schemas.microsoft.com/office/powerpoint/2010/main" val="3198703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8FC43-3300-FD2E-3355-B331C6B2F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5415B-E38B-6764-D873-8DB3D60FC8CF}"/>
              </a:ext>
            </a:extLst>
          </p:cNvPr>
          <p:cNvSpPr>
            <a:spLocks noGrp="1"/>
          </p:cNvSpPr>
          <p:nvPr>
            <p:ph type="title"/>
          </p:nvPr>
        </p:nvSpPr>
        <p:spPr>
          <a:xfrm>
            <a:off x="212897" y="2689715"/>
            <a:ext cx="11766205" cy="1478570"/>
          </a:xfrm>
        </p:spPr>
        <p:txBody>
          <a:bodyPr/>
          <a:lstStyle/>
          <a:p>
            <a:pPr algn="ctr"/>
            <a:r>
              <a:rPr lang="en-US" dirty="0"/>
              <a:t>Questions</a:t>
            </a:r>
          </a:p>
        </p:txBody>
      </p:sp>
      <p:pic>
        <p:nvPicPr>
          <p:cNvPr id="4" name="Picture 3" descr="A purple and black logo&#10;&#10;Description automatically generated">
            <a:extLst>
              <a:ext uri="{FF2B5EF4-FFF2-40B4-BE49-F238E27FC236}">
                <a16:creationId xmlns:a16="http://schemas.microsoft.com/office/drawing/2014/main" id="{4C03D97C-259B-4968-DC1D-029A414CA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Tree>
    <p:extLst>
      <p:ext uri="{BB962C8B-B14F-4D97-AF65-F5344CB8AC3E}">
        <p14:creationId xmlns:p14="http://schemas.microsoft.com/office/powerpoint/2010/main" val="254309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3EF3F-4CD8-2C7E-D230-BF11FEEF7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AD8C7-770E-B352-C6DA-AF829C2F8B50}"/>
              </a:ext>
            </a:extLst>
          </p:cNvPr>
          <p:cNvSpPr>
            <a:spLocks noGrp="1"/>
          </p:cNvSpPr>
          <p:nvPr>
            <p:ph type="title"/>
          </p:nvPr>
        </p:nvSpPr>
        <p:spPr>
          <a:xfrm>
            <a:off x="212897" y="2689715"/>
            <a:ext cx="11766205" cy="1478570"/>
          </a:xfrm>
        </p:spPr>
        <p:txBody>
          <a:bodyPr>
            <a:normAutofit fontScale="90000"/>
          </a:bodyPr>
          <a:lstStyle/>
          <a:p>
            <a:pPr algn="ctr"/>
            <a:r>
              <a:rPr lang="en-US" sz="11500" dirty="0"/>
              <a:t>THANK you!!</a:t>
            </a:r>
          </a:p>
        </p:txBody>
      </p:sp>
      <p:pic>
        <p:nvPicPr>
          <p:cNvPr id="4" name="Picture 3" descr="A purple and black logo&#10;&#10;Description automatically generated">
            <a:extLst>
              <a:ext uri="{FF2B5EF4-FFF2-40B4-BE49-F238E27FC236}">
                <a16:creationId xmlns:a16="http://schemas.microsoft.com/office/drawing/2014/main" id="{6B55519E-F173-2BA4-ACA9-1E35F5253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Tree>
    <p:extLst>
      <p:ext uri="{BB962C8B-B14F-4D97-AF65-F5344CB8AC3E}">
        <p14:creationId xmlns:p14="http://schemas.microsoft.com/office/powerpoint/2010/main" val="205650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72082-F556-4BDB-D3A9-531F72B5D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9B6CC-501C-628A-DD8C-7730FAAD05F0}"/>
              </a:ext>
            </a:extLst>
          </p:cNvPr>
          <p:cNvSpPr>
            <a:spLocks noGrp="1"/>
          </p:cNvSpPr>
          <p:nvPr>
            <p:ph type="title"/>
          </p:nvPr>
        </p:nvSpPr>
        <p:spPr/>
        <p:txBody>
          <a:bodyPr/>
          <a:lstStyle/>
          <a:p>
            <a:r>
              <a:rPr lang="en-US" dirty="0"/>
              <a:t>Meet the Experts : Mike Willburn</a:t>
            </a:r>
          </a:p>
        </p:txBody>
      </p:sp>
      <p:pic>
        <p:nvPicPr>
          <p:cNvPr id="9" name="Content Placeholder 8">
            <a:extLst>
              <a:ext uri="{FF2B5EF4-FFF2-40B4-BE49-F238E27FC236}">
                <a16:creationId xmlns:a16="http://schemas.microsoft.com/office/drawing/2014/main" id="{D72FEF63-4617-D7B0-8F72-955C283068F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301183" y="2097087"/>
            <a:ext cx="3889817" cy="3889817"/>
          </a:xfrm>
        </p:spPr>
      </p:pic>
      <p:sp>
        <p:nvSpPr>
          <p:cNvPr id="12" name="TextBox 11">
            <a:extLst>
              <a:ext uri="{FF2B5EF4-FFF2-40B4-BE49-F238E27FC236}">
                <a16:creationId xmlns:a16="http://schemas.microsoft.com/office/drawing/2014/main" id="{D0D91E21-598C-A806-A523-20EECFF47723}"/>
              </a:ext>
            </a:extLst>
          </p:cNvPr>
          <p:cNvSpPr txBox="1"/>
          <p:nvPr/>
        </p:nvSpPr>
        <p:spPr>
          <a:xfrm>
            <a:off x="4191000" y="2008909"/>
            <a:ext cx="7800109" cy="4708981"/>
          </a:xfrm>
          <a:prstGeom prst="rect">
            <a:avLst/>
          </a:prstGeom>
          <a:noFill/>
        </p:spPr>
        <p:txBody>
          <a:bodyPr wrap="square" rtlCol="0">
            <a:spAutoFit/>
          </a:bodyPr>
          <a:lstStyle/>
          <a:p>
            <a:pPr>
              <a:buNone/>
            </a:pPr>
            <a:r>
              <a:rPr lang="en-US" sz="2000" dirty="0"/>
              <a:t>Mike Willburn is a CISSP-certified cybersecurity expert with a passion for leveraging emerging technologies to protect systems and drive innovation. He has a rich history with Mongolia including volunteer English teaching and building cybersecurity capacity. His expertise spans advanced fields such as artificial intelligence, machine learning, IoT, and post-quantum cryptography, enabling him to design resilient solutions for today’s complex digital threats. With extensive experience in risk assessment, policy development, and workforce training, Mike focuses on aligning technical advancements with organizational goals to deliver secure, scalable systems. He is dedicated to fostering adaptability and resilience in businesses, ensuring they remain prepared for the evolving cybersecurity landscape. Mike’s commitment to innovation and his dedication to nurturing the next generation of cybersecurity professionals make him a leader in the field, empowering organizations to stay secure while unlocking their potential for growth and success.</a:t>
            </a:r>
          </a:p>
        </p:txBody>
      </p:sp>
      <p:pic>
        <p:nvPicPr>
          <p:cNvPr id="3" name="Picture 2" descr="A purple and black logo&#10;&#10;Description automatically generated">
            <a:extLst>
              <a:ext uri="{FF2B5EF4-FFF2-40B4-BE49-F238E27FC236}">
                <a16:creationId xmlns:a16="http://schemas.microsoft.com/office/drawing/2014/main" id="{627315B2-A32F-A211-7856-02AB2E1C4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Tree>
    <p:extLst>
      <p:ext uri="{BB962C8B-B14F-4D97-AF65-F5344CB8AC3E}">
        <p14:creationId xmlns:p14="http://schemas.microsoft.com/office/powerpoint/2010/main" val="3152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77AD8-E92D-B739-8161-82FE0E458F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2B5DB-8232-E94E-4BAF-AB29CEC30668}"/>
              </a:ext>
            </a:extLst>
          </p:cNvPr>
          <p:cNvSpPr>
            <a:spLocks noGrp="1"/>
          </p:cNvSpPr>
          <p:nvPr>
            <p:ph type="title"/>
          </p:nvPr>
        </p:nvSpPr>
        <p:spPr/>
        <p:txBody>
          <a:bodyPr/>
          <a:lstStyle/>
          <a:p>
            <a:r>
              <a:rPr lang="en-US" dirty="0"/>
              <a:t>We Know Cyber, Inc.</a:t>
            </a:r>
          </a:p>
        </p:txBody>
      </p:sp>
      <p:sp>
        <p:nvSpPr>
          <p:cNvPr id="3" name="Content Placeholder 2">
            <a:extLst>
              <a:ext uri="{FF2B5EF4-FFF2-40B4-BE49-F238E27FC236}">
                <a16:creationId xmlns:a16="http://schemas.microsoft.com/office/drawing/2014/main" id="{4CB22F5E-AD67-E44A-A1F1-D6AD38DF7AB6}"/>
              </a:ext>
            </a:extLst>
          </p:cNvPr>
          <p:cNvSpPr>
            <a:spLocks noGrp="1"/>
          </p:cNvSpPr>
          <p:nvPr>
            <p:ph idx="1"/>
          </p:nvPr>
        </p:nvSpPr>
        <p:spPr/>
        <p:txBody>
          <a:bodyPr>
            <a:normAutofit fontScale="92500" lnSpcReduction="20000"/>
          </a:bodyPr>
          <a:lstStyle/>
          <a:p>
            <a:r>
              <a:rPr lang="en-US" dirty="0"/>
              <a:t>We Know Cyber brings decades of cybersecurity experience, specializing in protecting small businesses from online threats</a:t>
            </a:r>
          </a:p>
          <a:p>
            <a:r>
              <a:rPr lang="en-US" dirty="0"/>
              <a:t>Led by certified experts, we provide tailored cybersecurity services and solutions to safeguard small businesses and empower them to thrive in the digital world</a:t>
            </a:r>
          </a:p>
          <a:p>
            <a:r>
              <a:rPr lang="en-US" dirty="0"/>
              <a:t>With years of proven experience and industry-leading certifications, the We Know Cyber team is committed to delivering the highest level of cybersecurity solutions tailored to your business needs</a:t>
            </a:r>
          </a:p>
          <a:p>
            <a:r>
              <a:rPr lang="en-US" dirty="0"/>
              <a:t>From risk assessments to proactive defense strategies, our expertise ensures your company is well-protected from evolving threats</a:t>
            </a:r>
          </a:p>
        </p:txBody>
      </p:sp>
      <p:pic>
        <p:nvPicPr>
          <p:cNvPr id="4" name="Picture 3" descr="A purple and black logo&#10;&#10;Description automatically generated">
            <a:extLst>
              <a:ext uri="{FF2B5EF4-FFF2-40B4-BE49-F238E27FC236}">
                <a16:creationId xmlns:a16="http://schemas.microsoft.com/office/drawing/2014/main" id="{B5CD17DC-2683-E35D-7B2B-520E6A45A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Tree>
    <p:extLst>
      <p:ext uri="{BB962C8B-B14F-4D97-AF65-F5344CB8AC3E}">
        <p14:creationId xmlns:p14="http://schemas.microsoft.com/office/powerpoint/2010/main" val="305409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963E-9526-8470-64CB-6D55461843A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45444EB-58AD-6645-2B95-7791EEB45C18}"/>
              </a:ext>
            </a:extLst>
          </p:cNvPr>
          <p:cNvSpPr>
            <a:spLocks noGrp="1"/>
          </p:cNvSpPr>
          <p:nvPr>
            <p:ph idx="1"/>
          </p:nvPr>
        </p:nvSpPr>
        <p:spPr/>
        <p:txBody>
          <a:bodyPr>
            <a:normAutofit fontScale="92500" lnSpcReduction="10000"/>
          </a:bodyPr>
          <a:lstStyle/>
          <a:p>
            <a:pPr>
              <a:buSzPct val="90000"/>
            </a:pPr>
            <a:r>
              <a:rPr lang="en-US" dirty="0"/>
              <a:t>What is in the news?</a:t>
            </a:r>
          </a:p>
          <a:p>
            <a:pPr>
              <a:buSzPct val="90000"/>
            </a:pPr>
            <a:r>
              <a:rPr lang="en-US" dirty="0"/>
              <a:t>Who are hackers?</a:t>
            </a:r>
          </a:p>
          <a:p>
            <a:pPr>
              <a:buSzPct val="90000"/>
            </a:pPr>
            <a:r>
              <a:rPr lang="en-US" dirty="0"/>
              <a:t>How hackers operate</a:t>
            </a:r>
          </a:p>
          <a:p>
            <a:pPr>
              <a:buSzPct val="90000"/>
            </a:pPr>
            <a:r>
              <a:rPr lang="en-US" dirty="0"/>
              <a:t>How they find your business	</a:t>
            </a:r>
          </a:p>
          <a:p>
            <a:pPr>
              <a:buSzPct val="90000"/>
            </a:pPr>
            <a:r>
              <a:rPr lang="en-US" dirty="0"/>
              <a:t>What makes you a target?	</a:t>
            </a:r>
          </a:p>
          <a:p>
            <a:pPr>
              <a:buSzPct val="90000"/>
            </a:pPr>
            <a:r>
              <a:rPr lang="en-US" dirty="0"/>
              <a:t>What you can do now to keep hackers out of your business	</a:t>
            </a:r>
          </a:p>
          <a:p>
            <a:pPr>
              <a:buSzPct val="90000"/>
            </a:pPr>
            <a:r>
              <a:rPr lang="en-US" dirty="0"/>
              <a:t>How to protect your business if you are attacked	</a:t>
            </a:r>
          </a:p>
        </p:txBody>
      </p:sp>
      <p:pic>
        <p:nvPicPr>
          <p:cNvPr id="4" name="Picture 3" descr="A purple and black logo&#10;&#10;Description automatically generated">
            <a:extLst>
              <a:ext uri="{FF2B5EF4-FFF2-40B4-BE49-F238E27FC236}">
                <a16:creationId xmlns:a16="http://schemas.microsoft.com/office/drawing/2014/main" id="{7B4AB27C-3C9F-03C7-9538-D4F3C27FA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Tree>
    <p:extLst>
      <p:ext uri="{BB962C8B-B14F-4D97-AF65-F5344CB8AC3E}">
        <p14:creationId xmlns:p14="http://schemas.microsoft.com/office/powerpoint/2010/main" val="288954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6CE91-6F4E-FBD3-BC30-ECFD0DA77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0D852-1AC2-863D-EAE2-79E57733B77C}"/>
              </a:ext>
            </a:extLst>
          </p:cNvPr>
          <p:cNvSpPr>
            <a:spLocks noGrp="1"/>
          </p:cNvSpPr>
          <p:nvPr>
            <p:ph type="title"/>
          </p:nvPr>
        </p:nvSpPr>
        <p:spPr/>
        <p:txBody>
          <a:bodyPr/>
          <a:lstStyle/>
          <a:p>
            <a:r>
              <a:rPr lang="en-US" dirty="0"/>
              <a:t>What is in the news?</a:t>
            </a:r>
          </a:p>
        </p:txBody>
      </p:sp>
      <p:sp>
        <p:nvSpPr>
          <p:cNvPr id="3" name="Content Placeholder 2">
            <a:extLst>
              <a:ext uri="{FF2B5EF4-FFF2-40B4-BE49-F238E27FC236}">
                <a16:creationId xmlns:a16="http://schemas.microsoft.com/office/drawing/2014/main" id="{463D5289-0DDE-0D74-43BF-C86A9C29F9B5}"/>
              </a:ext>
            </a:extLst>
          </p:cNvPr>
          <p:cNvSpPr>
            <a:spLocks noGrp="1"/>
          </p:cNvSpPr>
          <p:nvPr>
            <p:ph idx="1"/>
          </p:nvPr>
        </p:nvSpPr>
        <p:spPr/>
        <p:txBody>
          <a:bodyPr>
            <a:normAutofit fontScale="92500" lnSpcReduction="20000"/>
          </a:bodyPr>
          <a:lstStyle/>
          <a:p>
            <a:r>
              <a:rPr lang="en-US" dirty="0"/>
              <a:t>56% of small business owners said they are not concerned about being the victim of a hack in the next 12 months </a:t>
            </a:r>
          </a:p>
          <a:p>
            <a:r>
              <a:rPr lang="en-US" dirty="0"/>
              <a:t>59% believe they can quickly resolve any cyber attack</a:t>
            </a:r>
          </a:p>
          <a:p>
            <a:r>
              <a:rPr lang="en-US" dirty="0"/>
              <a:t>87% of small businesses have sensitive customer data that could be compromised in an attack </a:t>
            </a:r>
          </a:p>
          <a:p>
            <a:r>
              <a:rPr lang="en-US" dirty="0"/>
              <a:t>28% have a plan to recover from a cyber attack</a:t>
            </a:r>
          </a:p>
          <a:p>
            <a:r>
              <a:rPr lang="en-US" dirty="0"/>
              <a:t>51% of small businesses have no cybersecurity measures in place at all</a:t>
            </a:r>
          </a:p>
          <a:p>
            <a:r>
              <a:rPr lang="en-US" dirty="0"/>
              <a:t>More than half of small businesses are unable to recover after a cyber attack</a:t>
            </a:r>
          </a:p>
        </p:txBody>
      </p:sp>
      <p:pic>
        <p:nvPicPr>
          <p:cNvPr id="4" name="Picture 3" descr="A purple and black logo&#10;&#10;Description automatically generated">
            <a:extLst>
              <a:ext uri="{FF2B5EF4-FFF2-40B4-BE49-F238E27FC236}">
                <a16:creationId xmlns:a16="http://schemas.microsoft.com/office/drawing/2014/main" id="{27FCC5A2-D505-D107-867F-654D228FE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Tree>
    <p:extLst>
      <p:ext uri="{BB962C8B-B14F-4D97-AF65-F5344CB8AC3E}">
        <p14:creationId xmlns:p14="http://schemas.microsoft.com/office/powerpoint/2010/main" val="404013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90FDF-5D7B-B48E-6C09-A86A51419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3AFAE-3C23-C9EE-DED3-444D46982595}"/>
              </a:ext>
            </a:extLst>
          </p:cNvPr>
          <p:cNvSpPr>
            <a:spLocks noGrp="1"/>
          </p:cNvSpPr>
          <p:nvPr>
            <p:ph type="title"/>
          </p:nvPr>
        </p:nvSpPr>
        <p:spPr/>
        <p:txBody>
          <a:bodyPr/>
          <a:lstStyle/>
          <a:p>
            <a:r>
              <a:rPr lang="en-US" dirty="0"/>
              <a:t>Who are hackers?</a:t>
            </a:r>
          </a:p>
        </p:txBody>
      </p:sp>
      <p:pic>
        <p:nvPicPr>
          <p:cNvPr id="4" name="Picture 3" descr="A purple and black logo&#10;&#10;Description automatically generated">
            <a:extLst>
              <a:ext uri="{FF2B5EF4-FFF2-40B4-BE49-F238E27FC236}">
                <a16:creationId xmlns:a16="http://schemas.microsoft.com/office/drawing/2014/main" id="{D3021D11-C030-B58C-AF32-AC91CCD04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79" y="160058"/>
            <a:ext cx="1452453" cy="1347150"/>
          </a:xfrm>
          <a:prstGeom prst="rect">
            <a:avLst/>
          </a:prstGeom>
        </p:spPr>
      </p:pic>
      <p:sp>
        <p:nvSpPr>
          <p:cNvPr id="7" name="Rectangle 2">
            <a:extLst>
              <a:ext uri="{FF2B5EF4-FFF2-40B4-BE49-F238E27FC236}">
                <a16:creationId xmlns:a16="http://schemas.microsoft.com/office/drawing/2014/main" id="{3BA2B3C9-1A5F-385A-7974-6FDFD9C33A7B}"/>
              </a:ext>
            </a:extLst>
          </p:cNvPr>
          <p:cNvSpPr>
            <a:spLocks noGrp="1" noChangeArrowheads="1"/>
          </p:cNvSpPr>
          <p:nvPr>
            <p:ph idx="1"/>
          </p:nvPr>
        </p:nvSpPr>
        <p:spPr bwMode="auto">
          <a:xfrm>
            <a:off x="1141413" y="1896693"/>
            <a:ext cx="10745788"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SzTx/>
            </a:pPr>
            <a:r>
              <a:rPr kumimoji="0" lang="en-US" altLang="en-US" sz="1800" b="1" i="0" u="none" strike="noStrike" cap="none" normalizeH="0" baseline="0" dirty="0">
                <a:ln>
                  <a:noFill/>
                </a:ln>
                <a:solidFill>
                  <a:schemeClr val="tx1"/>
                </a:solidFill>
                <a:effectLst>
                  <a:glow rad="228600">
                    <a:schemeClr val="accent1">
                      <a:satMod val="175000"/>
                      <a:alpha val="40000"/>
                    </a:schemeClr>
                  </a:glow>
                </a:effectLst>
                <a:latin typeface="Arial" panose="020B0604020202020204" pitchFamily="34" charset="0"/>
              </a:rPr>
              <a:t>Cybercriminal Gangs</a:t>
            </a:r>
            <a:r>
              <a:rPr kumimoji="0" lang="en-US" altLang="en-US" sz="1800" b="0" i="0" u="none" strike="noStrike" cap="none" normalizeH="0" baseline="0" dirty="0">
                <a:ln>
                  <a:noFill/>
                </a:ln>
                <a:solidFill>
                  <a:schemeClr val="tx1"/>
                </a:solidFill>
                <a:effectLst>
                  <a:glow rad="228600">
                    <a:schemeClr val="accent1">
                      <a:satMod val="175000"/>
                      <a:alpha val="40000"/>
                    </a:schemeClr>
                  </a:glow>
                </a:effectLst>
                <a:latin typeface="Arial" panose="020B0604020202020204" pitchFamily="34" charset="0"/>
              </a:rPr>
              <a:t> – Well-funded criminal groups who operate </a:t>
            </a:r>
            <a:r>
              <a:rPr lang="en-US" altLang="en-US" sz="1800" dirty="0">
                <a:effectLst>
                  <a:glow rad="228600">
                    <a:schemeClr val="accent1">
                      <a:satMod val="175000"/>
                      <a:alpha val="40000"/>
                    </a:schemeClr>
                  </a:glow>
                </a:effectLst>
                <a:latin typeface="Arial" panose="020B0604020202020204" pitchFamily="34" charset="0"/>
              </a:rPr>
              <a:t>as</a:t>
            </a:r>
            <a:r>
              <a:rPr kumimoji="0" lang="en-US" altLang="en-US" sz="1800" b="0" i="0" u="none" strike="noStrike" cap="none" normalizeH="0" baseline="0" dirty="0">
                <a:ln>
                  <a:noFill/>
                </a:ln>
                <a:solidFill>
                  <a:schemeClr val="tx1"/>
                </a:solidFill>
                <a:effectLst>
                  <a:glow rad="228600">
                    <a:schemeClr val="accent1">
                      <a:satMod val="175000"/>
                      <a:alpha val="40000"/>
                    </a:schemeClr>
                  </a:glow>
                </a:effectLst>
                <a:latin typeface="Arial" panose="020B0604020202020204" pitchFamily="34" charset="0"/>
              </a:rPr>
              <a:t> businesses</a:t>
            </a:r>
            <a:r>
              <a:rPr lang="en-US" altLang="en-US" sz="1800" dirty="0">
                <a:effectLst>
                  <a:glow rad="228600">
                    <a:schemeClr val="accent1">
                      <a:satMod val="175000"/>
                      <a:alpha val="40000"/>
                    </a:schemeClr>
                  </a:glow>
                </a:effectLst>
                <a:latin typeface="Arial" panose="020B0604020202020204" pitchFamily="34" charset="0"/>
              </a:rPr>
              <a:t>. They</a:t>
            </a:r>
            <a:r>
              <a:rPr kumimoji="0" lang="en-US" altLang="en-US" sz="1800" b="0" i="0" u="none" strike="noStrike" cap="none" normalizeH="0" baseline="0" dirty="0">
                <a:ln>
                  <a:noFill/>
                </a:ln>
                <a:solidFill>
                  <a:schemeClr val="tx1"/>
                </a:solidFill>
                <a:effectLst>
                  <a:glow rad="228600">
                    <a:schemeClr val="accent1">
                      <a:satMod val="175000"/>
                      <a:alpha val="40000"/>
                    </a:schemeClr>
                  </a:glow>
                </a:effectLst>
                <a:latin typeface="Arial" panose="020B0604020202020204" pitchFamily="34" charset="0"/>
              </a:rPr>
              <a:t> use ransomware, phishing, and data theft to make money</a:t>
            </a:r>
          </a:p>
          <a:p>
            <a:pPr eaLnBrk="0" fontAlgn="base" hangingPunct="0">
              <a:lnSpc>
                <a:spcPct val="100000"/>
              </a:lnSpc>
              <a:spcBef>
                <a:spcPct val="0"/>
              </a:spcBef>
              <a:spcAft>
                <a:spcPct val="0"/>
              </a:spcAft>
              <a:buSzTx/>
            </a:pPr>
            <a:endParaRPr kumimoji="0" lang="en-US" altLang="en-US" sz="1800" b="1" i="0" u="none" strike="noStrike" cap="none" normalizeH="0" baseline="0" dirty="0">
              <a:ln>
                <a:noFill/>
              </a:ln>
              <a:solidFill>
                <a:schemeClr val="tx1"/>
              </a:solidFill>
              <a:effectLst>
                <a:glow rad="228600">
                  <a:schemeClr val="accent1">
                    <a:satMod val="175000"/>
                    <a:alpha val="40000"/>
                  </a:schemeClr>
                </a:glow>
              </a:effectLst>
              <a:latin typeface="Arial" panose="020B0604020202020204" pitchFamily="34" charset="0"/>
            </a:endParaRPr>
          </a:p>
          <a:p>
            <a:pPr eaLnBrk="0" fontAlgn="base" hangingPunct="0">
              <a:lnSpc>
                <a:spcPct val="100000"/>
              </a:lnSpc>
              <a:spcBef>
                <a:spcPct val="0"/>
              </a:spcBef>
              <a:spcAft>
                <a:spcPct val="0"/>
              </a:spcAft>
              <a:buSzTx/>
            </a:pPr>
            <a:r>
              <a:rPr kumimoji="0" lang="en-US" altLang="en-US" sz="1800" b="1" i="0" u="none" strike="noStrike" cap="none" normalizeH="0" baseline="0" dirty="0">
                <a:ln>
                  <a:noFill/>
                </a:ln>
                <a:solidFill>
                  <a:schemeClr val="tx1"/>
                </a:solidFill>
                <a:effectLst>
                  <a:glow rad="228600">
                    <a:schemeClr val="accent1">
                      <a:satMod val="175000"/>
                      <a:alpha val="40000"/>
                    </a:schemeClr>
                  </a:glow>
                </a:effectLst>
                <a:latin typeface="Arial" panose="020B0604020202020204" pitchFamily="34" charset="0"/>
              </a:rPr>
              <a:t>Insider Threats</a:t>
            </a:r>
            <a:r>
              <a:rPr kumimoji="0" lang="en-US" altLang="en-US" sz="1800" b="0" i="0" u="none" strike="noStrike" cap="none" normalizeH="0" baseline="0" dirty="0">
                <a:ln>
                  <a:noFill/>
                </a:ln>
                <a:solidFill>
                  <a:schemeClr val="tx1"/>
                </a:solidFill>
                <a:effectLst>
                  <a:glow rad="228600">
                    <a:schemeClr val="accent1">
                      <a:satMod val="175000"/>
                      <a:alpha val="40000"/>
                    </a:schemeClr>
                  </a:glow>
                </a:effectLst>
                <a:latin typeface="Arial" panose="020B0604020202020204" pitchFamily="34" charset="0"/>
              </a:rPr>
              <a:t> – Disgruntled employees or contractors with access to sensitive systems can be bribed or turn malicious</a:t>
            </a:r>
          </a:p>
          <a:p>
            <a:pPr eaLnBrk="0" fontAlgn="base" hangingPunct="0">
              <a:lnSpc>
                <a:spcPct val="100000"/>
              </a:lnSpc>
              <a:spcBef>
                <a:spcPct val="0"/>
              </a:spcBef>
              <a:spcAft>
                <a:spcPct val="0"/>
              </a:spcAft>
              <a:buSzTx/>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State-Sponsored Hackers</a:t>
            </a:r>
            <a:r>
              <a:rPr kumimoji="0" lang="en-US" altLang="en-US" sz="1600" b="0" i="0" u="none" strike="noStrike" cap="none" normalizeH="0" baseline="0" dirty="0">
                <a:ln>
                  <a:noFill/>
                </a:ln>
                <a:solidFill>
                  <a:schemeClr val="tx1"/>
                </a:solidFill>
                <a:effectLst/>
                <a:latin typeface="Arial" panose="020B0604020202020204" pitchFamily="34" charset="0"/>
              </a:rPr>
              <a:t> – Some governments fund hackers to spy on rivals, disrupt businesses, or steal intellectual property</a:t>
            </a:r>
          </a:p>
          <a:p>
            <a:pPr eaLnBrk="0" fontAlgn="base" hangingPunct="0">
              <a:lnSpc>
                <a:spcPct val="100000"/>
              </a:lnSpc>
              <a:spcBef>
                <a:spcPct val="0"/>
              </a:spcBef>
              <a:spcAft>
                <a:spcPct val="0"/>
              </a:spcAft>
              <a:buSzTx/>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Hacktivists</a:t>
            </a:r>
            <a:r>
              <a:rPr kumimoji="0" lang="en-US" altLang="en-US" sz="1600" b="0" i="0" u="none" strike="noStrike" cap="none" normalizeH="0" baseline="0" dirty="0">
                <a:ln>
                  <a:noFill/>
                </a:ln>
                <a:solidFill>
                  <a:schemeClr val="tx1"/>
                </a:solidFill>
                <a:effectLst/>
                <a:latin typeface="Arial" panose="020B0604020202020204" pitchFamily="34" charset="0"/>
              </a:rPr>
              <a:t> – These groups, like Anonymous, attack organizations for political or ideological reasons rather than financial gain</a:t>
            </a:r>
          </a:p>
          <a:p>
            <a:pPr marL="0" indent="0" eaLnBrk="0" fontAlgn="base" hangingPunct="0">
              <a:lnSpc>
                <a:spcPct val="100000"/>
              </a:lnSpc>
              <a:spcBef>
                <a:spcPct val="0"/>
              </a:spcBef>
              <a:spcAft>
                <a:spcPct val="0"/>
              </a:spcAft>
              <a:buSzTx/>
              <a:buNone/>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Lone Wolf Hackers – </a:t>
            </a:r>
            <a:r>
              <a:rPr kumimoji="0" lang="en-US" altLang="en-US" sz="1600" i="0" u="none" strike="noStrike" cap="none" normalizeH="0" baseline="0" dirty="0">
                <a:ln>
                  <a:noFill/>
                </a:ln>
                <a:solidFill>
                  <a:schemeClr val="tx1"/>
                </a:solidFill>
                <a:effectLst/>
                <a:latin typeface="Arial" panose="020B0604020202020204" pitchFamily="34" charset="0"/>
              </a:rPr>
              <a:t>Independent hackers, ranging from hobbyists to skilled cybercriminals. They operate alone for personal profit, challenge, or notoriety. Some engage in fraud, identity theft, or exploit small businesses with minimal defenses</a:t>
            </a:r>
          </a:p>
          <a:p>
            <a:pPr eaLnBrk="0" fontAlgn="base" hangingPunct="0">
              <a:lnSpc>
                <a:spcPct val="100000"/>
              </a:lnSpc>
              <a:spcBef>
                <a:spcPct val="0"/>
              </a:spcBef>
              <a:spcAft>
                <a:spcPct val="0"/>
              </a:spcAft>
              <a:buSzTx/>
              <a:buFont typeface="Wingdings" panose="05000000000000000000" pitchFamily="2" charset="2"/>
              <a:buChar char="v"/>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956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87CB8-4622-E64C-34F3-E3C9CDD35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C0391-0FF9-617C-E405-AFFB4C9CA4A1}"/>
              </a:ext>
            </a:extLst>
          </p:cNvPr>
          <p:cNvSpPr>
            <a:spLocks noGrp="1"/>
          </p:cNvSpPr>
          <p:nvPr>
            <p:ph type="title"/>
          </p:nvPr>
        </p:nvSpPr>
        <p:spPr/>
        <p:txBody>
          <a:bodyPr/>
          <a:lstStyle/>
          <a:p>
            <a:r>
              <a:rPr lang="en-US" dirty="0"/>
              <a:t>How hackers operate</a:t>
            </a:r>
          </a:p>
        </p:txBody>
      </p:sp>
      <p:pic>
        <p:nvPicPr>
          <p:cNvPr id="4" name="Picture 3" descr="A purple and black logo&#10;&#10;Description automatically generated">
            <a:extLst>
              <a:ext uri="{FF2B5EF4-FFF2-40B4-BE49-F238E27FC236}">
                <a16:creationId xmlns:a16="http://schemas.microsoft.com/office/drawing/2014/main" id="{A2FAD8BC-9E16-923A-2915-C4A43D5F0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
        <p:nvSpPr>
          <p:cNvPr id="6" name="Rectangle 2">
            <a:extLst>
              <a:ext uri="{FF2B5EF4-FFF2-40B4-BE49-F238E27FC236}">
                <a16:creationId xmlns:a16="http://schemas.microsoft.com/office/drawing/2014/main" id="{0BF7B5D2-46E7-4849-BE1B-230196DDDF0B}"/>
              </a:ext>
            </a:extLst>
          </p:cNvPr>
          <p:cNvSpPr>
            <a:spLocks noGrp="1" noChangeArrowheads="1"/>
          </p:cNvSpPr>
          <p:nvPr>
            <p:ph idx="1"/>
          </p:nvPr>
        </p:nvSpPr>
        <p:spPr bwMode="auto">
          <a:xfrm>
            <a:off x="1141413" y="2025287"/>
            <a:ext cx="10745788"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eaLnBrk="0" fontAlgn="base" hangingPunct="0">
              <a:lnSpc>
                <a:spcPct val="100000"/>
              </a:lnSpc>
              <a:spcBef>
                <a:spcPct val="0"/>
              </a:spcBef>
              <a:spcAft>
                <a:spcPct val="0"/>
              </a:spcAft>
              <a:buSzTx/>
            </a:pPr>
            <a:r>
              <a:rPr lang="en-US" altLang="en-US" b="1" dirty="0">
                <a:latin typeface="Arial" panose="020B0604020202020204" pitchFamily="34" charset="0"/>
              </a:rPr>
              <a:t>How They Find Your Business – Reconnaissance </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Automated Scanning</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Websites</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Open Source Information (OSINT)</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endParaRPr kumimoji="0" lang="en-US" altLang="en-US"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r>
              <a:rPr lang="en-US" altLang="en-US" b="1" dirty="0">
                <a:latin typeface="Arial" panose="020B0604020202020204" pitchFamily="34" charset="0"/>
              </a:rPr>
              <a:t>How They Get In – Exploiting Vulnerabilities</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Social Engineering</a:t>
            </a: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Software</a:t>
            </a:r>
            <a:endParaRPr lang="en-US" altLang="en-US" sz="1600" b="1" dirty="0">
              <a:latin typeface="Arial" panose="020B0604020202020204" pitchFamily="34" charset="0"/>
            </a:endParaRPr>
          </a:p>
          <a:p>
            <a:pPr lvl="1" eaLnBrk="0" fontAlgn="base" hangingPunct="0">
              <a:lnSpc>
                <a:spcPct val="100000"/>
              </a:lnSpc>
              <a:spcBef>
                <a:spcPct val="0"/>
              </a:spcBef>
              <a:spcAft>
                <a:spcPct val="0"/>
              </a:spcAft>
              <a:buSzTx/>
            </a:pPr>
            <a:r>
              <a:rPr kumimoji="0" lang="en-US" altLang="en-US" sz="1600" b="1" i="0" u="none" strike="noStrike" cap="none" normalizeH="0" baseline="0" dirty="0">
                <a:ln>
                  <a:noFill/>
                </a:ln>
                <a:solidFill>
                  <a:schemeClr val="tx1"/>
                </a:solidFill>
                <a:effectLst/>
                <a:latin typeface="Arial" panose="020B0604020202020204" pitchFamily="34" charset="0"/>
              </a:rPr>
              <a:t>Hardware</a:t>
            </a:r>
            <a:endParaRPr lang="en-US" altLang="en-US" sz="1600" b="1" dirty="0">
              <a:latin typeface="Arial" panose="020B0604020202020204" pitchFamily="34" charset="0"/>
            </a:endParaRPr>
          </a:p>
          <a:p>
            <a:pPr eaLnBrk="0" fontAlgn="base" hangingPunct="0">
              <a:lnSpc>
                <a:spcPct val="100000"/>
              </a:lnSpc>
              <a:spcBef>
                <a:spcPct val="0"/>
              </a:spcBef>
              <a:spcAft>
                <a:spcPct val="0"/>
              </a:spcAft>
              <a:buSzTx/>
            </a:pPr>
            <a:endParaRPr kumimoji="0" lang="en-US" altLang="en-US" b="1"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buSzTx/>
            </a:pPr>
            <a:r>
              <a:rPr kumimoji="0" lang="en-US" altLang="en-US" b="1" i="0" u="none" strike="noStrike" cap="none" normalizeH="0" baseline="0" dirty="0">
                <a:ln>
                  <a:noFill/>
                </a:ln>
                <a:solidFill>
                  <a:schemeClr val="tx1"/>
                </a:solidFill>
                <a:effectLst/>
                <a:latin typeface="Arial" panose="020B0604020202020204" pitchFamily="34" charset="0"/>
              </a:rPr>
              <a:t>What Do They Do Once They are In</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Add or Change User Access</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Deny Access to Data</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Steal Data</a:t>
            </a:r>
          </a:p>
          <a:p>
            <a:pPr lvl="1" eaLnBrk="0" fontAlgn="base" hangingPunct="0">
              <a:lnSpc>
                <a:spcPct val="100000"/>
              </a:lnSpc>
              <a:spcBef>
                <a:spcPct val="0"/>
              </a:spcBef>
              <a:spcAft>
                <a:spcPct val="0"/>
              </a:spcAft>
              <a:buSzTx/>
              <a:buFont typeface="Wingdings" panose="05000000000000000000" pitchFamily="2" charset="2"/>
              <a:buChar char="v"/>
            </a:pPr>
            <a:endParaRPr kumimoji="0" lang="en-US" altLang="en-US" b="1" i="0" u="none" strike="noStrike" cap="none" normalizeH="0" baseline="0" dirty="0">
              <a:ln>
                <a:noFill/>
              </a:ln>
              <a:solidFill>
                <a:schemeClr val="tx1"/>
              </a:solidFill>
              <a:effectLst/>
              <a:latin typeface="Arial" panose="020B0604020202020204" pitchFamily="34" charset="0"/>
            </a:endParaRPr>
          </a:p>
        </p:txBody>
      </p:sp>
      <p:pic>
        <p:nvPicPr>
          <p:cNvPr id="5" name="Picture 4" descr="A group of different colored icons&#10;&#10;AI-generated content may be incorrect.">
            <a:extLst>
              <a:ext uri="{FF2B5EF4-FFF2-40B4-BE49-F238E27FC236}">
                <a16:creationId xmlns:a16="http://schemas.microsoft.com/office/drawing/2014/main" id="{6C6D8216-F3E2-246E-CD01-CB98102A8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6130" y="2025287"/>
            <a:ext cx="2502542" cy="25025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90646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1E64-E28B-9B03-1CC6-AA6EEC22D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1D77DE-B83B-345C-2F73-E98713F1DA06}"/>
              </a:ext>
            </a:extLst>
          </p:cNvPr>
          <p:cNvSpPr>
            <a:spLocks noGrp="1"/>
          </p:cNvSpPr>
          <p:nvPr>
            <p:ph type="title"/>
          </p:nvPr>
        </p:nvSpPr>
        <p:spPr/>
        <p:txBody>
          <a:bodyPr/>
          <a:lstStyle/>
          <a:p>
            <a:r>
              <a:rPr lang="en-US" dirty="0"/>
              <a:t>How they find your business</a:t>
            </a:r>
          </a:p>
        </p:txBody>
      </p:sp>
      <p:pic>
        <p:nvPicPr>
          <p:cNvPr id="4" name="Picture 3" descr="A purple and black logo&#10;&#10;Description automatically generated">
            <a:extLst>
              <a:ext uri="{FF2B5EF4-FFF2-40B4-BE49-F238E27FC236}">
                <a16:creationId xmlns:a16="http://schemas.microsoft.com/office/drawing/2014/main" id="{6073C353-8524-F785-18C5-B316E2BE1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79" y="152563"/>
            <a:ext cx="1452453" cy="1347150"/>
          </a:xfrm>
          <a:prstGeom prst="rect">
            <a:avLst/>
          </a:prstGeom>
        </p:spPr>
      </p:pic>
      <p:sp>
        <p:nvSpPr>
          <p:cNvPr id="7" name="Rectangle 2">
            <a:extLst>
              <a:ext uri="{FF2B5EF4-FFF2-40B4-BE49-F238E27FC236}">
                <a16:creationId xmlns:a16="http://schemas.microsoft.com/office/drawing/2014/main" id="{B2A52559-AA3F-6FAB-0272-6906FCCD3617}"/>
              </a:ext>
            </a:extLst>
          </p:cNvPr>
          <p:cNvSpPr>
            <a:spLocks noGrp="1" noChangeArrowheads="1"/>
          </p:cNvSpPr>
          <p:nvPr>
            <p:ph idx="1"/>
          </p:nvPr>
        </p:nvSpPr>
        <p:spPr bwMode="auto">
          <a:xfrm>
            <a:off x="1141413" y="2025292"/>
            <a:ext cx="10745788"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eaLnBrk="0" fontAlgn="base" hangingPunct="0">
              <a:lnSpc>
                <a:spcPct val="100000"/>
              </a:lnSpc>
              <a:spcBef>
                <a:spcPct val="0"/>
              </a:spcBef>
              <a:spcAft>
                <a:spcPct val="0"/>
              </a:spcAft>
              <a:buSzTx/>
            </a:pPr>
            <a:r>
              <a:rPr lang="en-US" altLang="en-US" b="1" dirty="0">
                <a:latin typeface="Arial" panose="020B0604020202020204" pitchFamily="34" charset="0"/>
              </a:rPr>
              <a:t>Automated Scanning</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Internet Scanning Sites (Shodan)</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Network Scanners (NMAP)</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Malicious Tools</a:t>
            </a:r>
          </a:p>
          <a:p>
            <a:pPr eaLnBrk="0" fontAlgn="base" hangingPunct="0">
              <a:lnSpc>
                <a:spcPct val="100000"/>
              </a:lnSpc>
              <a:spcBef>
                <a:spcPct val="0"/>
              </a:spcBef>
              <a:spcAft>
                <a:spcPct val="0"/>
              </a:spcAft>
              <a:buSzTx/>
            </a:pPr>
            <a:endParaRPr lang="en-US" altLang="en-US" b="1" dirty="0">
              <a:latin typeface="Arial" panose="020B0604020202020204" pitchFamily="34" charset="0"/>
            </a:endParaRPr>
          </a:p>
          <a:p>
            <a:pPr eaLnBrk="0" fontAlgn="base" hangingPunct="0">
              <a:lnSpc>
                <a:spcPct val="100000"/>
              </a:lnSpc>
              <a:spcBef>
                <a:spcPct val="0"/>
              </a:spcBef>
              <a:spcAft>
                <a:spcPct val="0"/>
              </a:spcAft>
              <a:buSzTx/>
            </a:pPr>
            <a:r>
              <a:rPr lang="en-US" altLang="en-US" b="1" dirty="0">
                <a:latin typeface="Arial" panose="020B0604020202020204" pitchFamily="34" charset="0"/>
              </a:rPr>
              <a:t>Social Engineering</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Phishing</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Malicious Links</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Unauthorized Entry (physical or technology based)</a:t>
            </a:r>
          </a:p>
          <a:p>
            <a:pPr eaLnBrk="0" fontAlgn="base" hangingPunct="0">
              <a:lnSpc>
                <a:spcPct val="100000"/>
              </a:lnSpc>
              <a:spcBef>
                <a:spcPct val="0"/>
              </a:spcBef>
              <a:spcAft>
                <a:spcPct val="0"/>
              </a:spcAft>
              <a:buSzTx/>
            </a:pPr>
            <a:endParaRPr lang="en-US" altLang="en-US" b="1" dirty="0">
              <a:latin typeface="Arial" panose="020B0604020202020204" pitchFamily="34" charset="0"/>
            </a:endParaRPr>
          </a:p>
          <a:p>
            <a:pPr eaLnBrk="0" fontAlgn="base" hangingPunct="0">
              <a:lnSpc>
                <a:spcPct val="100000"/>
              </a:lnSpc>
              <a:spcBef>
                <a:spcPct val="0"/>
              </a:spcBef>
              <a:spcAft>
                <a:spcPct val="0"/>
              </a:spcAft>
              <a:buSzTx/>
            </a:pPr>
            <a:r>
              <a:rPr lang="en-US" altLang="en-US" b="1" dirty="0">
                <a:latin typeface="Arial" panose="020B0604020202020204" pitchFamily="34" charset="0"/>
              </a:rPr>
              <a:t>Open-Source Information (OSINT)</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AI marketing tools</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Social Media</a:t>
            </a:r>
          </a:p>
          <a:p>
            <a:pPr lvl="1" eaLnBrk="0" fontAlgn="base" hangingPunct="0">
              <a:lnSpc>
                <a:spcPct val="100000"/>
              </a:lnSpc>
              <a:spcBef>
                <a:spcPct val="0"/>
              </a:spcBef>
              <a:spcAft>
                <a:spcPct val="0"/>
              </a:spcAft>
              <a:buSzTx/>
            </a:pPr>
            <a:r>
              <a:rPr lang="en-US" altLang="en-US" sz="1600" b="1" dirty="0">
                <a:latin typeface="Arial" panose="020B0604020202020204" pitchFamily="34" charset="0"/>
              </a:rPr>
              <a:t>Market Data</a:t>
            </a:r>
          </a:p>
          <a:p>
            <a:pPr lvl="1" eaLnBrk="0" fontAlgn="base" hangingPunct="0">
              <a:lnSpc>
                <a:spcPct val="100000"/>
              </a:lnSpc>
              <a:spcBef>
                <a:spcPct val="0"/>
              </a:spcBef>
              <a:spcAft>
                <a:spcPct val="0"/>
              </a:spcAft>
              <a:buSzTx/>
              <a:buFont typeface="Wingdings" panose="05000000000000000000" pitchFamily="2" charset="2"/>
              <a:buChar char="v"/>
            </a:pPr>
            <a:endParaRPr kumimoji="0" lang="en-US" altLang="en-US" b="1" i="0" u="none" strike="noStrike" cap="none" normalizeH="0" baseline="0" dirty="0">
              <a:ln>
                <a:noFill/>
              </a:ln>
              <a:solidFill>
                <a:schemeClr val="tx1"/>
              </a:solidFill>
              <a:effectLst/>
              <a:latin typeface="Arial" panose="020B0604020202020204" pitchFamily="34" charset="0"/>
            </a:endParaRPr>
          </a:p>
        </p:txBody>
      </p:sp>
      <p:pic>
        <p:nvPicPr>
          <p:cNvPr id="3" name="Picture 2" descr="A group of different colored icons&#10;&#10;AI-generated content may be incorrect.">
            <a:extLst>
              <a:ext uri="{FF2B5EF4-FFF2-40B4-BE49-F238E27FC236}">
                <a16:creationId xmlns:a16="http://schemas.microsoft.com/office/drawing/2014/main" id="{1E984416-7967-4CB2-BBB1-5ECD24EA5A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6130" y="2025287"/>
            <a:ext cx="2502542" cy="25025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838531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7332ea4-7e4c-4cde-be1b-3d6be3e9f9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7FD93CF584B44D9CDE9EB4282BA0FC" ma:contentTypeVersion="10" ma:contentTypeDescription="Create a new document." ma:contentTypeScope="" ma:versionID="03741e0bde3bf1be1286f8d0b40e692c">
  <xsd:schema xmlns:xsd="http://www.w3.org/2001/XMLSchema" xmlns:xs="http://www.w3.org/2001/XMLSchema" xmlns:p="http://schemas.microsoft.com/office/2006/metadata/properties" xmlns:ns3="87332ea4-7e4c-4cde-be1b-3d6be3e9f9fd" targetNamespace="http://schemas.microsoft.com/office/2006/metadata/properties" ma:root="true" ma:fieldsID="d8761505a98b8c94bd7ce701c76772b6" ns3:_="">
    <xsd:import namespace="87332ea4-7e4c-4cde-be1b-3d6be3e9f9fd"/>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32ea4-7e4c-4cde-be1b-3d6be3e9f9fd"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71EA39-8C85-44D8-927A-26F959AF359D}">
  <ds:schemaRefs>
    <ds:schemaRef ds:uri="http://schemas.microsoft.com/office/2006/documentManagement/types"/>
    <ds:schemaRef ds:uri="http://www.w3.org/XML/1998/namespace"/>
    <ds:schemaRef ds:uri="87332ea4-7e4c-4cde-be1b-3d6be3e9f9fd"/>
    <ds:schemaRef ds:uri="http://schemas.microsoft.com/office/2006/metadata/properties"/>
    <ds:schemaRef ds:uri="http://schemas.microsoft.com/office/infopath/2007/PartnerControls"/>
    <ds:schemaRef ds:uri="http://purl.org/dc/dcmitype/"/>
    <ds:schemaRef ds:uri="http://purl.org/dc/term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C8957129-2ACC-4E41-9176-82FC32DB0638}">
  <ds:schemaRefs>
    <ds:schemaRef ds:uri="http://schemas.microsoft.com/sharepoint/v3/contenttype/forms"/>
  </ds:schemaRefs>
</ds:datastoreItem>
</file>

<file path=customXml/itemProps3.xml><?xml version="1.0" encoding="utf-8"?>
<ds:datastoreItem xmlns:ds="http://schemas.openxmlformats.org/officeDocument/2006/customXml" ds:itemID="{0CEAF627-484E-4861-96F0-BD5E463DAB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332ea4-7e4c-4cde-be1b-3d6be3e9f9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TM04033919[[fn=Circuit]]</Template>
  <TotalTime>7530</TotalTime>
  <Words>1543</Words>
  <Application>Microsoft Office PowerPoint</Application>
  <PresentationFormat>Widescreen</PresentationFormat>
  <Paragraphs>229</Paragraphs>
  <Slides>23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vt:lpstr>
      <vt:lpstr>Tw Cen MT</vt:lpstr>
      <vt:lpstr>Wingdings</vt:lpstr>
      <vt:lpstr>Circuit</vt:lpstr>
      <vt:lpstr>Cybersecurity for the Tourism Industry</vt:lpstr>
      <vt:lpstr>Meet the Experts : Guy bilyou</vt:lpstr>
      <vt:lpstr>Meet the Experts : Mike Willburn</vt:lpstr>
      <vt:lpstr>We Know Cyber, Inc.</vt:lpstr>
      <vt:lpstr>Agenda</vt:lpstr>
      <vt:lpstr>What is in the news?</vt:lpstr>
      <vt:lpstr>Who are hackers?</vt:lpstr>
      <vt:lpstr>How hackers operate</vt:lpstr>
      <vt:lpstr>How they find your business</vt:lpstr>
      <vt:lpstr>How they Get In</vt:lpstr>
      <vt:lpstr>What do they do once they are in</vt:lpstr>
      <vt:lpstr>What makes you a target?</vt:lpstr>
      <vt:lpstr>What makes you a target?</vt:lpstr>
      <vt:lpstr>What makes you a target?</vt:lpstr>
      <vt:lpstr>What you can do now to keep hackers out of your business</vt:lpstr>
      <vt:lpstr>What Can you do now?</vt:lpstr>
      <vt:lpstr>What Can you do now?</vt:lpstr>
      <vt:lpstr>What to do if your business is attacked</vt:lpstr>
      <vt:lpstr>What to do if you are attacked?</vt:lpstr>
      <vt:lpstr>How We know cyber can protect you!</vt:lpstr>
      <vt:lpstr>guy@weknowcyber.com mike@weknowcyber.com  USA: +1 (888) 904-7011 Mongolia: +976 8657-0553  Weknowcyber.com  </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Willburn</dc:creator>
  <cp:lastModifiedBy>Munkhjargal Dorjgotov</cp:lastModifiedBy>
  <cp:revision>17</cp:revision>
  <dcterms:created xsi:type="dcterms:W3CDTF">2025-02-04T17:45:38Z</dcterms:created>
  <dcterms:modified xsi:type="dcterms:W3CDTF">2025-03-31T03:56:47Z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0x010100277FD93CF584B44D9CDE9EB4282BA0FC</vt:lpwstr>
  </property>
</Properties>
</file>