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2" r:id="rId2"/>
    <p:sldId id="261" r:id="rId3"/>
    <p:sldId id="265" r:id="rId4"/>
    <p:sldId id="328" r:id="rId5"/>
    <p:sldId id="329" r:id="rId6"/>
    <p:sldId id="324" r:id="rId7"/>
    <p:sldId id="330" r:id="rId8"/>
    <p:sldId id="309" r:id="rId9"/>
    <p:sldId id="333" r:id="rId10"/>
    <p:sldId id="336" r:id="rId11"/>
    <p:sldId id="334" r:id="rId12"/>
    <p:sldId id="337" r:id="rId13"/>
    <p:sldId id="338" r:id="rId14"/>
    <p:sldId id="339" r:id="rId15"/>
    <p:sldId id="341" r:id="rId16"/>
    <p:sldId id="345" r:id="rId17"/>
    <p:sldId id="348" r:id="rId18"/>
    <p:sldId id="343" r:id="rId19"/>
    <p:sldId id="349" r:id="rId20"/>
    <p:sldId id="277" r:id="rId21"/>
    <p:sldId id="278" r:id="rId22"/>
    <p:sldId id="347" r:id="rId23"/>
    <p:sldId id="346" r:id="rId24"/>
    <p:sldId id="350" r:id="rId25"/>
    <p:sldId id="344" r:id="rId26"/>
    <p:sldId id="302" r:id="rId27"/>
    <p:sldId id="30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9E7"/>
    <a:srgbClr val="04065C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0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n-M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A78FA-8D3F-48CE-A14F-28E0A6C32518}" type="datetimeFigureOut">
              <a:rPr lang="mn-MN" smtClean="0"/>
              <a:t>2024.02.29</a:t>
            </a:fld>
            <a:endParaRPr lang="mn-M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n-M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n-M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n-M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71277-65FA-4C4A-946A-1CEB5DA3B674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99218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efdbfdf1a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0efdbfdf1a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81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efdbfdf1a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g20efdbfdf1a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242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17CA729D-496C-F76E-7691-04BE7245D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efdbfdf1a_4_0:notes">
            <a:extLst>
              <a:ext uri="{FF2B5EF4-FFF2-40B4-BE49-F238E27FC236}">
                <a16:creationId xmlns:a16="http://schemas.microsoft.com/office/drawing/2014/main" id="{62FDEA6D-2D61-41AA-A778-E26B65D1C2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g20efdbfdf1a_4_0:notes">
            <a:extLst>
              <a:ext uri="{FF2B5EF4-FFF2-40B4-BE49-F238E27FC236}">
                <a16:creationId xmlns:a16="http://schemas.microsoft.com/office/drawing/2014/main" id="{1BD410D0-CD84-153B-1B15-F40BEE573F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85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efdbfdf1a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0efdbfdf1a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959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DF8F445-571F-9B61-7482-94A55E36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23;p4:notes">
            <a:extLst>
              <a:ext uri="{FF2B5EF4-FFF2-40B4-BE49-F238E27FC236}">
                <a16:creationId xmlns:a16="http://schemas.microsoft.com/office/drawing/2014/main" id="{59527DE0-E2D6-D905-D0E1-D8EA7A7AF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3795" name="Google Shape;124;p4:notes">
            <a:extLst>
              <a:ext uri="{FF2B5EF4-FFF2-40B4-BE49-F238E27FC236}">
                <a16:creationId xmlns:a16="http://schemas.microsoft.com/office/drawing/2014/main" id="{38F44914-3949-2FFD-716C-D2AB5252117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13974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8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1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3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/>
          </a:p>
        </p:txBody>
      </p:sp>
      <p:sp>
        <p:nvSpPr>
          <p:cNvPr id="147" name="Shape"/>
          <p:cNvSpPr>
            <a:spLocks noGrp="1"/>
          </p:cNvSpPr>
          <p:nvPr>
            <p:ph type="body" idx="22"/>
          </p:nvPr>
        </p:nvSpPr>
        <p:spPr>
          <a:xfrm>
            <a:off x="0" y="0"/>
            <a:ext cx="121920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158"/>
                </a:lnTo>
                <a:lnTo>
                  <a:pt x="181" y="7502"/>
                </a:lnTo>
                <a:lnTo>
                  <a:pt x="2427" y="7502"/>
                </a:lnTo>
                <a:lnTo>
                  <a:pt x="1978" y="14098"/>
                </a:lnTo>
                <a:lnTo>
                  <a:pt x="0" y="140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983"/>
                </a:lnTo>
                <a:lnTo>
                  <a:pt x="21356" y="14556"/>
                </a:lnTo>
                <a:lnTo>
                  <a:pt x="18798" y="14556"/>
                </a:lnTo>
                <a:lnTo>
                  <a:pt x="19310" y="7044"/>
                </a:lnTo>
                <a:lnTo>
                  <a:pt x="21600" y="704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528" y="7044"/>
                </a:moveTo>
                <a:lnTo>
                  <a:pt x="5086" y="7044"/>
                </a:lnTo>
                <a:lnTo>
                  <a:pt x="4575" y="14556"/>
                </a:lnTo>
                <a:lnTo>
                  <a:pt x="2016" y="14556"/>
                </a:lnTo>
                <a:lnTo>
                  <a:pt x="2528" y="7044"/>
                </a:lnTo>
                <a:close/>
                <a:moveTo>
                  <a:pt x="7309" y="7044"/>
                </a:moveTo>
                <a:lnTo>
                  <a:pt x="9867" y="7044"/>
                </a:lnTo>
                <a:lnTo>
                  <a:pt x="9355" y="14556"/>
                </a:lnTo>
                <a:lnTo>
                  <a:pt x="6796" y="14556"/>
                </a:lnTo>
                <a:lnTo>
                  <a:pt x="7309" y="7044"/>
                </a:lnTo>
                <a:close/>
                <a:moveTo>
                  <a:pt x="14381" y="7044"/>
                </a:moveTo>
                <a:lnTo>
                  <a:pt x="16939" y="7044"/>
                </a:lnTo>
                <a:lnTo>
                  <a:pt x="16427" y="14556"/>
                </a:lnTo>
                <a:lnTo>
                  <a:pt x="13869" y="14556"/>
                </a:lnTo>
                <a:lnTo>
                  <a:pt x="14381" y="7044"/>
                </a:lnTo>
                <a:close/>
                <a:moveTo>
                  <a:pt x="9904" y="7502"/>
                </a:moveTo>
                <a:lnTo>
                  <a:pt x="12150" y="7502"/>
                </a:lnTo>
                <a:lnTo>
                  <a:pt x="11700" y="14098"/>
                </a:lnTo>
                <a:lnTo>
                  <a:pt x="9454" y="14098"/>
                </a:lnTo>
                <a:lnTo>
                  <a:pt x="9904" y="7502"/>
                </a:lnTo>
                <a:close/>
                <a:moveTo>
                  <a:pt x="16967" y="7502"/>
                </a:moveTo>
                <a:lnTo>
                  <a:pt x="19214" y="7502"/>
                </a:lnTo>
                <a:lnTo>
                  <a:pt x="18764" y="14098"/>
                </a:lnTo>
                <a:lnTo>
                  <a:pt x="16518" y="14098"/>
                </a:lnTo>
                <a:lnTo>
                  <a:pt x="16967" y="7502"/>
                </a:lnTo>
                <a:close/>
                <a:moveTo>
                  <a:pt x="5112" y="7757"/>
                </a:moveTo>
                <a:lnTo>
                  <a:pt x="7184" y="7757"/>
                </a:lnTo>
                <a:lnTo>
                  <a:pt x="6770" y="13843"/>
                </a:lnTo>
                <a:lnTo>
                  <a:pt x="4697" y="13843"/>
                </a:lnTo>
                <a:lnTo>
                  <a:pt x="5112" y="7757"/>
                </a:lnTo>
                <a:close/>
                <a:moveTo>
                  <a:pt x="12201" y="7757"/>
                </a:moveTo>
                <a:lnTo>
                  <a:pt x="14273" y="7757"/>
                </a:lnTo>
                <a:lnTo>
                  <a:pt x="13858" y="13843"/>
                </a:lnTo>
                <a:lnTo>
                  <a:pt x="11786" y="13843"/>
                </a:lnTo>
                <a:lnTo>
                  <a:pt x="12201" y="7757"/>
                </a:lnTo>
                <a:close/>
              </a:path>
            </a:pathLst>
          </a:custGeom>
          <a:gradFill>
            <a:gsLst>
              <a:gs pos="48667">
                <a:srgbClr val="FFFFFF"/>
              </a:gs>
              <a:gs pos="100000">
                <a:srgbClr val="FFFFFF">
                  <a:alpha val="80338"/>
                </a:srgbClr>
              </a:gs>
            </a:gsLst>
            <a:lin ang="18900000"/>
          </a:gradFill>
        </p:spPr>
        <p:txBody>
          <a:bodyPr anchor="ctr">
            <a:noAutofit/>
          </a:bodyPr>
          <a:lstStyle/>
          <a:p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1772D57-5D08-CE2B-DDBE-4CDD33A910FC}"/>
              </a:ext>
            </a:extLst>
          </p:cNvPr>
          <p:cNvSpPr txBox="1"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5335E54C-9E52-439A-9179-ADA62752C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6513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CBE7236-426F-4BF4-89EA-9CE9475244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73495" y="816572"/>
            <a:ext cx="5502810" cy="5377256"/>
          </a:xfrm>
          <a:custGeom>
            <a:avLst/>
            <a:gdLst>
              <a:gd name="connsiteX0" fmla="*/ 5502810 w 5502810"/>
              <a:gd name="connsiteY0" fmla="*/ 0 h 5377256"/>
              <a:gd name="connsiteX1" fmla="*/ 3948192 w 5502810"/>
              <a:gd name="connsiteY1" fmla="*/ 5377256 h 5377256"/>
              <a:gd name="connsiteX2" fmla="*/ 268052 w 5502810"/>
              <a:gd name="connsiteY2" fmla="*/ 5095076 h 5377256"/>
              <a:gd name="connsiteX3" fmla="*/ 0 w 5502810"/>
              <a:gd name="connsiteY3" fmla="*/ 734455 h 537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2810" h="5377256">
                <a:moveTo>
                  <a:pt x="5502810" y="0"/>
                </a:moveTo>
                <a:lnTo>
                  <a:pt x="3948192" y="5377256"/>
                </a:lnTo>
                <a:lnTo>
                  <a:pt x="268052" y="5095076"/>
                </a:lnTo>
                <a:lnTo>
                  <a:pt x="0" y="734455"/>
                </a:ln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ID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252893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5B3DB4-CE54-4857-B21D-B511FCB85E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854097"/>
          </a:xfrm>
          <a:custGeom>
            <a:avLst/>
            <a:gdLst>
              <a:gd name="connsiteX0" fmla="*/ 0 w 12192000"/>
              <a:gd name="connsiteY0" fmla="*/ 0 h 5854097"/>
              <a:gd name="connsiteX1" fmla="*/ 12192000 w 12192000"/>
              <a:gd name="connsiteY1" fmla="*/ 0 h 5854097"/>
              <a:gd name="connsiteX2" fmla="*/ 12192000 w 12192000"/>
              <a:gd name="connsiteY2" fmla="*/ 102012 h 5854097"/>
              <a:gd name="connsiteX3" fmla="*/ 12192000 w 12192000"/>
              <a:gd name="connsiteY3" fmla="*/ 228093 h 5854097"/>
              <a:gd name="connsiteX4" fmla="*/ 12192000 w 12192000"/>
              <a:gd name="connsiteY4" fmla="*/ 330105 h 5854097"/>
              <a:gd name="connsiteX5" fmla="*/ 12192000 w 12192000"/>
              <a:gd name="connsiteY5" fmla="*/ 2152650 h 5854097"/>
              <a:gd name="connsiteX6" fmla="*/ 12192000 w 12192000"/>
              <a:gd name="connsiteY6" fmla="*/ 2254662 h 5854097"/>
              <a:gd name="connsiteX7" fmla="*/ 12192000 w 12192000"/>
              <a:gd name="connsiteY7" fmla="*/ 2380743 h 5854097"/>
              <a:gd name="connsiteX8" fmla="*/ 12192000 w 12192000"/>
              <a:gd name="connsiteY8" fmla="*/ 2482755 h 5854097"/>
              <a:gd name="connsiteX9" fmla="*/ 12192000 w 12192000"/>
              <a:gd name="connsiteY9" fmla="*/ 3371342 h 5854097"/>
              <a:gd name="connsiteX10" fmla="*/ 12192000 w 12192000"/>
              <a:gd name="connsiteY10" fmla="*/ 3473354 h 5854097"/>
              <a:gd name="connsiteX11" fmla="*/ 12192000 w 12192000"/>
              <a:gd name="connsiteY11" fmla="*/ 3599435 h 5854097"/>
              <a:gd name="connsiteX12" fmla="*/ 12192000 w 12192000"/>
              <a:gd name="connsiteY12" fmla="*/ 3701447 h 5854097"/>
              <a:gd name="connsiteX13" fmla="*/ 12192000 w 12192000"/>
              <a:gd name="connsiteY13" fmla="*/ 5523992 h 5854097"/>
              <a:gd name="connsiteX14" fmla="*/ 12192000 w 12192000"/>
              <a:gd name="connsiteY14" fmla="*/ 5626004 h 5854097"/>
              <a:gd name="connsiteX15" fmla="*/ 12192000 w 12192000"/>
              <a:gd name="connsiteY15" fmla="*/ 5752085 h 5854097"/>
              <a:gd name="connsiteX16" fmla="*/ 12192000 w 12192000"/>
              <a:gd name="connsiteY16" fmla="*/ 5854097 h 5854097"/>
              <a:gd name="connsiteX17" fmla="*/ 0 w 12192000"/>
              <a:gd name="connsiteY17" fmla="*/ 5298659 h 5854097"/>
              <a:gd name="connsiteX18" fmla="*/ 0 w 12192000"/>
              <a:gd name="connsiteY18" fmla="*/ 5196647 h 5854097"/>
              <a:gd name="connsiteX19" fmla="*/ 0 w 12192000"/>
              <a:gd name="connsiteY19" fmla="*/ 5070566 h 5854097"/>
              <a:gd name="connsiteX20" fmla="*/ 0 w 12192000"/>
              <a:gd name="connsiteY20" fmla="*/ 4968554 h 5854097"/>
              <a:gd name="connsiteX21" fmla="*/ 0 w 12192000"/>
              <a:gd name="connsiteY21" fmla="*/ 3146009 h 5854097"/>
              <a:gd name="connsiteX22" fmla="*/ 0 w 12192000"/>
              <a:gd name="connsiteY22" fmla="*/ 3043997 h 5854097"/>
              <a:gd name="connsiteX23" fmla="*/ 0 w 12192000"/>
              <a:gd name="connsiteY23" fmla="*/ 2917916 h 5854097"/>
              <a:gd name="connsiteX24" fmla="*/ 0 w 12192000"/>
              <a:gd name="connsiteY24" fmla="*/ 2815904 h 5854097"/>
              <a:gd name="connsiteX25" fmla="*/ 0 w 12192000"/>
              <a:gd name="connsiteY25" fmla="*/ 2482755 h 5854097"/>
              <a:gd name="connsiteX26" fmla="*/ 0 w 12192000"/>
              <a:gd name="connsiteY26" fmla="*/ 2380743 h 5854097"/>
              <a:gd name="connsiteX27" fmla="*/ 0 w 12192000"/>
              <a:gd name="connsiteY27" fmla="*/ 2254662 h 5854097"/>
              <a:gd name="connsiteX28" fmla="*/ 0 w 12192000"/>
              <a:gd name="connsiteY28" fmla="*/ 2152650 h 5854097"/>
              <a:gd name="connsiteX29" fmla="*/ 0 w 12192000"/>
              <a:gd name="connsiteY29" fmla="*/ 330105 h 5854097"/>
              <a:gd name="connsiteX30" fmla="*/ 0 w 12192000"/>
              <a:gd name="connsiteY30" fmla="*/ 228093 h 5854097"/>
              <a:gd name="connsiteX31" fmla="*/ 0 w 12192000"/>
              <a:gd name="connsiteY31" fmla="*/ 102012 h 585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2000" h="5854097">
                <a:moveTo>
                  <a:pt x="0" y="0"/>
                </a:moveTo>
                <a:lnTo>
                  <a:pt x="12192000" y="0"/>
                </a:lnTo>
                <a:lnTo>
                  <a:pt x="12192000" y="102012"/>
                </a:lnTo>
                <a:lnTo>
                  <a:pt x="12192000" y="228093"/>
                </a:lnTo>
                <a:lnTo>
                  <a:pt x="12192000" y="330105"/>
                </a:lnTo>
                <a:lnTo>
                  <a:pt x="12192000" y="2152650"/>
                </a:lnTo>
                <a:lnTo>
                  <a:pt x="12192000" y="2254662"/>
                </a:lnTo>
                <a:lnTo>
                  <a:pt x="12192000" y="2380743"/>
                </a:lnTo>
                <a:lnTo>
                  <a:pt x="12192000" y="2482755"/>
                </a:lnTo>
                <a:lnTo>
                  <a:pt x="12192000" y="3371342"/>
                </a:lnTo>
                <a:lnTo>
                  <a:pt x="12192000" y="3473354"/>
                </a:lnTo>
                <a:lnTo>
                  <a:pt x="12192000" y="3599435"/>
                </a:lnTo>
                <a:lnTo>
                  <a:pt x="12192000" y="3701447"/>
                </a:lnTo>
                <a:lnTo>
                  <a:pt x="12192000" y="5523992"/>
                </a:lnTo>
                <a:lnTo>
                  <a:pt x="12192000" y="5626004"/>
                </a:lnTo>
                <a:lnTo>
                  <a:pt x="12192000" y="5752085"/>
                </a:lnTo>
                <a:lnTo>
                  <a:pt x="12192000" y="5854097"/>
                </a:lnTo>
                <a:lnTo>
                  <a:pt x="0" y="5298659"/>
                </a:lnTo>
                <a:lnTo>
                  <a:pt x="0" y="5196647"/>
                </a:lnTo>
                <a:lnTo>
                  <a:pt x="0" y="5070566"/>
                </a:lnTo>
                <a:lnTo>
                  <a:pt x="0" y="4968554"/>
                </a:lnTo>
                <a:lnTo>
                  <a:pt x="0" y="3146009"/>
                </a:lnTo>
                <a:lnTo>
                  <a:pt x="0" y="3043997"/>
                </a:lnTo>
                <a:lnTo>
                  <a:pt x="0" y="2917916"/>
                </a:lnTo>
                <a:lnTo>
                  <a:pt x="0" y="2815904"/>
                </a:lnTo>
                <a:lnTo>
                  <a:pt x="0" y="2482755"/>
                </a:lnTo>
                <a:lnTo>
                  <a:pt x="0" y="2380743"/>
                </a:lnTo>
                <a:lnTo>
                  <a:pt x="0" y="2254662"/>
                </a:lnTo>
                <a:lnTo>
                  <a:pt x="0" y="2152650"/>
                </a:lnTo>
                <a:lnTo>
                  <a:pt x="0" y="330105"/>
                </a:lnTo>
                <a:lnTo>
                  <a:pt x="0" y="228093"/>
                </a:lnTo>
                <a:lnTo>
                  <a:pt x="0" y="102012"/>
                </a:ln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ID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324847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0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4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8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6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7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5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D0645-6C8F-4054-A1AC-8CF28861B57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E1A06-9496-4EBC-AB11-FAEC19789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0" r:id="rId12"/>
    <p:sldLayoutId id="2147484032" r:id="rId13"/>
    <p:sldLayoutId id="214748403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nsert Picture Here 2018 Darker.png">
            <a:extLst>
              <a:ext uri="{FF2B5EF4-FFF2-40B4-BE49-F238E27FC236}">
                <a16:creationId xmlns:a16="http://schemas.microsoft.com/office/drawing/2014/main" id="{544ADF02-7B33-248B-8F07-3ACB9997FEEE}"/>
              </a:ext>
            </a:extLst>
          </p:cNvPr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4"/>
          <a:stretch>
            <a:fillRect/>
          </a:stretch>
        </p:blipFill>
        <p:spPr>
          <a:xfrm>
            <a:off x="0" y="1582738"/>
            <a:ext cx="12192000" cy="4938712"/>
          </a:xfrm>
        </p:spPr>
      </p:pic>
      <p:sp>
        <p:nvSpPr>
          <p:cNvPr id="457" name="Shape">
            <a:extLst>
              <a:ext uri="{FF2B5EF4-FFF2-40B4-BE49-F238E27FC236}">
                <a16:creationId xmlns:a16="http://schemas.microsoft.com/office/drawing/2014/main" id="{E3F98520-02C4-F019-9E1E-2B62F3CF68D9}"/>
              </a:ext>
            </a:extLst>
          </p:cNvPr>
          <p:cNvSpPr/>
          <p:nvPr/>
        </p:nvSpPr>
        <p:spPr>
          <a:xfrm>
            <a:off x="0" y="814457"/>
            <a:ext cx="12218336" cy="6722346"/>
          </a:xfrm>
          <a:custGeom>
            <a:avLst/>
            <a:gdLst>
              <a:gd name="connsiteX0" fmla="*/ 0 w 21626"/>
              <a:gd name="connsiteY0" fmla="*/ 3749 h 21600"/>
              <a:gd name="connsiteX1" fmla="*/ 26 w 21626"/>
              <a:gd name="connsiteY1" fmla="*/ 10158 h 21600"/>
              <a:gd name="connsiteX2" fmla="*/ 207 w 21626"/>
              <a:gd name="connsiteY2" fmla="*/ 7502 h 21600"/>
              <a:gd name="connsiteX3" fmla="*/ 2453 w 21626"/>
              <a:gd name="connsiteY3" fmla="*/ 7502 h 21600"/>
              <a:gd name="connsiteX4" fmla="*/ 2004 w 21626"/>
              <a:gd name="connsiteY4" fmla="*/ 14098 h 21600"/>
              <a:gd name="connsiteX5" fmla="*/ 26 w 21626"/>
              <a:gd name="connsiteY5" fmla="*/ 14098 h 21600"/>
              <a:gd name="connsiteX6" fmla="*/ 26 w 21626"/>
              <a:gd name="connsiteY6" fmla="*/ 21600 h 21600"/>
              <a:gd name="connsiteX7" fmla="*/ 21626 w 21626"/>
              <a:gd name="connsiteY7" fmla="*/ 21600 h 21600"/>
              <a:gd name="connsiteX8" fmla="*/ 21626 w 21626"/>
              <a:gd name="connsiteY8" fmla="*/ 10983 h 21600"/>
              <a:gd name="connsiteX9" fmla="*/ 21382 w 21626"/>
              <a:gd name="connsiteY9" fmla="*/ 14556 h 21600"/>
              <a:gd name="connsiteX10" fmla="*/ 18824 w 21626"/>
              <a:gd name="connsiteY10" fmla="*/ 14556 h 21600"/>
              <a:gd name="connsiteX11" fmla="*/ 19336 w 21626"/>
              <a:gd name="connsiteY11" fmla="*/ 7044 h 21600"/>
              <a:gd name="connsiteX12" fmla="*/ 21626 w 21626"/>
              <a:gd name="connsiteY12" fmla="*/ 7044 h 21600"/>
              <a:gd name="connsiteX13" fmla="*/ 21626 w 21626"/>
              <a:gd name="connsiteY13" fmla="*/ 0 h 21600"/>
              <a:gd name="connsiteX14" fmla="*/ 0 w 21626"/>
              <a:gd name="connsiteY14" fmla="*/ 3749 h 21600"/>
              <a:gd name="connsiteX15" fmla="*/ 2554 w 21626"/>
              <a:gd name="connsiteY15" fmla="*/ 7044 h 21600"/>
              <a:gd name="connsiteX16" fmla="*/ 5112 w 21626"/>
              <a:gd name="connsiteY16" fmla="*/ 7044 h 21600"/>
              <a:gd name="connsiteX17" fmla="*/ 4601 w 21626"/>
              <a:gd name="connsiteY17" fmla="*/ 14556 h 21600"/>
              <a:gd name="connsiteX18" fmla="*/ 2042 w 21626"/>
              <a:gd name="connsiteY18" fmla="*/ 14556 h 21600"/>
              <a:gd name="connsiteX19" fmla="*/ 2554 w 21626"/>
              <a:gd name="connsiteY19" fmla="*/ 7044 h 21600"/>
              <a:gd name="connsiteX20" fmla="*/ 7335 w 21626"/>
              <a:gd name="connsiteY20" fmla="*/ 7044 h 21600"/>
              <a:gd name="connsiteX21" fmla="*/ 9893 w 21626"/>
              <a:gd name="connsiteY21" fmla="*/ 7044 h 21600"/>
              <a:gd name="connsiteX22" fmla="*/ 9381 w 21626"/>
              <a:gd name="connsiteY22" fmla="*/ 14556 h 21600"/>
              <a:gd name="connsiteX23" fmla="*/ 6822 w 21626"/>
              <a:gd name="connsiteY23" fmla="*/ 14556 h 21600"/>
              <a:gd name="connsiteX24" fmla="*/ 7335 w 21626"/>
              <a:gd name="connsiteY24" fmla="*/ 7044 h 21600"/>
              <a:gd name="connsiteX25" fmla="*/ 14407 w 21626"/>
              <a:gd name="connsiteY25" fmla="*/ 7044 h 21600"/>
              <a:gd name="connsiteX26" fmla="*/ 16965 w 21626"/>
              <a:gd name="connsiteY26" fmla="*/ 7044 h 21600"/>
              <a:gd name="connsiteX27" fmla="*/ 16453 w 21626"/>
              <a:gd name="connsiteY27" fmla="*/ 14556 h 21600"/>
              <a:gd name="connsiteX28" fmla="*/ 13895 w 21626"/>
              <a:gd name="connsiteY28" fmla="*/ 14556 h 21600"/>
              <a:gd name="connsiteX29" fmla="*/ 14407 w 21626"/>
              <a:gd name="connsiteY29" fmla="*/ 7044 h 21600"/>
              <a:gd name="connsiteX30" fmla="*/ 9930 w 21626"/>
              <a:gd name="connsiteY30" fmla="*/ 7502 h 21600"/>
              <a:gd name="connsiteX31" fmla="*/ 12176 w 21626"/>
              <a:gd name="connsiteY31" fmla="*/ 7502 h 21600"/>
              <a:gd name="connsiteX32" fmla="*/ 11726 w 21626"/>
              <a:gd name="connsiteY32" fmla="*/ 14098 h 21600"/>
              <a:gd name="connsiteX33" fmla="*/ 9480 w 21626"/>
              <a:gd name="connsiteY33" fmla="*/ 14098 h 21600"/>
              <a:gd name="connsiteX34" fmla="*/ 9930 w 21626"/>
              <a:gd name="connsiteY34" fmla="*/ 7502 h 21600"/>
              <a:gd name="connsiteX35" fmla="*/ 16993 w 21626"/>
              <a:gd name="connsiteY35" fmla="*/ 7502 h 21600"/>
              <a:gd name="connsiteX36" fmla="*/ 19240 w 21626"/>
              <a:gd name="connsiteY36" fmla="*/ 7502 h 21600"/>
              <a:gd name="connsiteX37" fmla="*/ 18790 w 21626"/>
              <a:gd name="connsiteY37" fmla="*/ 14098 h 21600"/>
              <a:gd name="connsiteX38" fmla="*/ 16544 w 21626"/>
              <a:gd name="connsiteY38" fmla="*/ 14098 h 21600"/>
              <a:gd name="connsiteX39" fmla="*/ 16993 w 21626"/>
              <a:gd name="connsiteY39" fmla="*/ 7502 h 21600"/>
              <a:gd name="connsiteX40" fmla="*/ 5138 w 21626"/>
              <a:gd name="connsiteY40" fmla="*/ 7757 h 21600"/>
              <a:gd name="connsiteX41" fmla="*/ 7210 w 21626"/>
              <a:gd name="connsiteY41" fmla="*/ 7757 h 21600"/>
              <a:gd name="connsiteX42" fmla="*/ 6796 w 21626"/>
              <a:gd name="connsiteY42" fmla="*/ 13843 h 21600"/>
              <a:gd name="connsiteX43" fmla="*/ 4723 w 21626"/>
              <a:gd name="connsiteY43" fmla="*/ 13843 h 21600"/>
              <a:gd name="connsiteX44" fmla="*/ 5138 w 21626"/>
              <a:gd name="connsiteY44" fmla="*/ 7757 h 21600"/>
              <a:gd name="connsiteX45" fmla="*/ 12227 w 21626"/>
              <a:gd name="connsiteY45" fmla="*/ 7757 h 21600"/>
              <a:gd name="connsiteX46" fmla="*/ 14299 w 21626"/>
              <a:gd name="connsiteY46" fmla="*/ 7757 h 21600"/>
              <a:gd name="connsiteX47" fmla="*/ 13884 w 21626"/>
              <a:gd name="connsiteY47" fmla="*/ 13843 h 21600"/>
              <a:gd name="connsiteX48" fmla="*/ 11812 w 21626"/>
              <a:gd name="connsiteY48" fmla="*/ 13843 h 21600"/>
              <a:gd name="connsiteX49" fmla="*/ 12227 w 21626"/>
              <a:gd name="connsiteY49" fmla="*/ 7757 h 21600"/>
              <a:gd name="connsiteX0" fmla="*/ 0 w 21626"/>
              <a:gd name="connsiteY0" fmla="*/ 138 h 17989"/>
              <a:gd name="connsiteX1" fmla="*/ 26 w 21626"/>
              <a:gd name="connsiteY1" fmla="*/ 6547 h 17989"/>
              <a:gd name="connsiteX2" fmla="*/ 207 w 21626"/>
              <a:gd name="connsiteY2" fmla="*/ 3891 h 17989"/>
              <a:gd name="connsiteX3" fmla="*/ 2453 w 21626"/>
              <a:gd name="connsiteY3" fmla="*/ 3891 h 17989"/>
              <a:gd name="connsiteX4" fmla="*/ 2004 w 21626"/>
              <a:gd name="connsiteY4" fmla="*/ 10487 h 17989"/>
              <a:gd name="connsiteX5" fmla="*/ 26 w 21626"/>
              <a:gd name="connsiteY5" fmla="*/ 10487 h 17989"/>
              <a:gd name="connsiteX6" fmla="*/ 26 w 21626"/>
              <a:gd name="connsiteY6" fmla="*/ 17989 h 17989"/>
              <a:gd name="connsiteX7" fmla="*/ 21626 w 21626"/>
              <a:gd name="connsiteY7" fmla="*/ 17989 h 17989"/>
              <a:gd name="connsiteX8" fmla="*/ 21626 w 21626"/>
              <a:gd name="connsiteY8" fmla="*/ 7372 h 17989"/>
              <a:gd name="connsiteX9" fmla="*/ 21382 w 21626"/>
              <a:gd name="connsiteY9" fmla="*/ 10945 h 17989"/>
              <a:gd name="connsiteX10" fmla="*/ 18824 w 21626"/>
              <a:gd name="connsiteY10" fmla="*/ 10945 h 17989"/>
              <a:gd name="connsiteX11" fmla="*/ 19336 w 21626"/>
              <a:gd name="connsiteY11" fmla="*/ 3433 h 17989"/>
              <a:gd name="connsiteX12" fmla="*/ 21626 w 21626"/>
              <a:gd name="connsiteY12" fmla="*/ 3433 h 17989"/>
              <a:gd name="connsiteX13" fmla="*/ 21626 w 21626"/>
              <a:gd name="connsiteY13" fmla="*/ 0 h 17989"/>
              <a:gd name="connsiteX14" fmla="*/ 0 w 21626"/>
              <a:gd name="connsiteY14" fmla="*/ 138 h 17989"/>
              <a:gd name="connsiteX15" fmla="*/ 2554 w 21626"/>
              <a:gd name="connsiteY15" fmla="*/ 3433 h 17989"/>
              <a:gd name="connsiteX16" fmla="*/ 5112 w 21626"/>
              <a:gd name="connsiteY16" fmla="*/ 3433 h 17989"/>
              <a:gd name="connsiteX17" fmla="*/ 4601 w 21626"/>
              <a:gd name="connsiteY17" fmla="*/ 10945 h 17989"/>
              <a:gd name="connsiteX18" fmla="*/ 2042 w 21626"/>
              <a:gd name="connsiteY18" fmla="*/ 10945 h 17989"/>
              <a:gd name="connsiteX19" fmla="*/ 2554 w 21626"/>
              <a:gd name="connsiteY19" fmla="*/ 3433 h 17989"/>
              <a:gd name="connsiteX20" fmla="*/ 7335 w 21626"/>
              <a:gd name="connsiteY20" fmla="*/ 3433 h 17989"/>
              <a:gd name="connsiteX21" fmla="*/ 9893 w 21626"/>
              <a:gd name="connsiteY21" fmla="*/ 3433 h 17989"/>
              <a:gd name="connsiteX22" fmla="*/ 9381 w 21626"/>
              <a:gd name="connsiteY22" fmla="*/ 10945 h 17989"/>
              <a:gd name="connsiteX23" fmla="*/ 6822 w 21626"/>
              <a:gd name="connsiteY23" fmla="*/ 10945 h 17989"/>
              <a:gd name="connsiteX24" fmla="*/ 7335 w 21626"/>
              <a:gd name="connsiteY24" fmla="*/ 3433 h 17989"/>
              <a:gd name="connsiteX25" fmla="*/ 14407 w 21626"/>
              <a:gd name="connsiteY25" fmla="*/ 3433 h 17989"/>
              <a:gd name="connsiteX26" fmla="*/ 16965 w 21626"/>
              <a:gd name="connsiteY26" fmla="*/ 3433 h 17989"/>
              <a:gd name="connsiteX27" fmla="*/ 16453 w 21626"/>
              <a:gd name="connsiteY27" fmla="*/ 10945 h 17989"/>
              <a:gd name="connsiteX28" fmla="*/ 13895 w 21626"/>
              <a:gd name="connsiteY28" fmla="*/ 10945 h 17989"/>
              <a:gd name="connsiteX29" fmla="*/ 14407 w 21626"/>
              <a:gd name="connsiteY29" fmla="*/ 3433 h 17989"/>
              <a:gd name="connsiteX30" fmla="*/ 9930 w 21626"/>
              <a:gd name="connsiteY30" fmla="*/ 3891 h 17989"/>
              <a:gd name="connsiteX31" fmla="*/ 12176 w 21626"/>
              <a:gd name="connsiteY31" fmla="*/ 3891 h 17989"/>
              <a:gd name="connsiteX32" fmla="*/ 11726 w 21626"/>
              <a:gd name="connsiteY32" fmla="*/ 10487 h 17989"/>
              <a:gd name="connsiteX33" fmla="*/ 9480 w 21626"/>
              <a:gd name="connsiteY33" fmla="*/ 10487 h 17989"/>
              <a:gd name="connsiteX34" fmla="*/ 9930 w 21626"/>
              <a:gd name="connsiteY34" fmla="*/ 3891 h 17989"/>
              <a:gd name="connsiteX35" fmla="*/ 16993 w 21626"/>
              <a:gd name="connsiteY35" fmla="*/ 3891 h 17989"/>
              <a:gd name="connsiteX36" fmla="*/ 19240 w 21626"/>
              <a:gd name="connsiteY36" fmla="*/ 3891 h 17989"/>
              <a:gd name="connsiteX37" fmla="*/ 18790 w 21626"/>
              <a:gd name="connsiteY37" fmla="*/ 10487 h 17989"/>
              <a:gd name="connsiteX38" fmla="*/ 16544 w 21626"/>
              <a:gd name="connsiteY38" fmla="*/ 10487 h 17989"/>
              <a:gd name="connsiteX39" fmla="*/ 16993 w 21626"/>
              <a:gd name="connsiteY39" fmla="*/ 3891 h 17989"/>
              <a:gd name="connsiteX40" fmla="*/ 5138 w 21626"/>
              <a:gd name="connsiteY40" fmla="*/ 4146 h 17989"/>
              <a:gd name="connsiteX41" fmla="*/ 7210 w 21626"/>
              <a:gd name="connsiteY41" fmla="*/ 4146 h 17989"/>
              <a:gd name="connsiteX42" fmla="*/ 6796 w 21626"/>
              <a:gd name="connsiteY42" fmla="*/ 10232 h 17989"/>
              <a:gd name="connsiteX43" fmla="*/ 4723 w 21626"/>
              <a:gd name="connsiteY43" fmla="*/ 10232 h 17989"/>
              <a:gd name="connsiteX44" fmla="*/ 5138 w 21626"/>
              <a:gd name="connsiteY44" fmla="*/ 4146 h 17989"/>
              <a:gd name="connsiteX45" fmla="*/ 12227 w 21626"/>
              <a:gd name="connsiteY45" fmla="*/ 4146 h 17989"/>
              <a:gd name="connsiteX46" fmla="*/ 14299 w 21626"/>
              <a:gd name="connsiteY46" fmla="*/ 4146 h 17989"/>
              <a:gd name="connsiteX47" fmla="*/ 13884 w 21626"/>
              <a:gd name="connsiteY47" fmla="*/ 10232 h 17989"/>
              <a:gd name="connsiteX48" fmla="*/ 11812 w 21626"/>
              <a:gd name="connsiteY48" fmla="*/ 10232 h 17989"/>
              <a:gd name="connsiteX49" fmla="*/ 12227 w 21626"/>
              <a:gd name="connsiteY49" fmla="*/ 4146 h 17989"/>
              <a:gd name="connsiteX0" fmla="*/ 10 w 21602"/>
              <a:gd name="connsiteY0" fmla="*/ 0 h 18271"/>
              <a:gd name="connsiteX1" fmla="*/ 2 w 21602"/>
              <a:gd name="connsiteY1" fmla="*/ 6829 h 18271"/>
              <a:gd name="connsiteX2" fmla="*/ 183 w 21602"/>
              <a:gd name="connsiteY2" fmla="*/ 4173 h 18271"/>
              <a:gd name="connsiteX3" fmla="*/ 2429 w 21602"/>
              <a:gd name="connsiteY3" fmla="*/ 4173 h 18271"/>
              <a:gd name="connsiteX4" fmla="*/ 1980 w 21602"/>
              <a:gd name="connsiteY4" fmla="*/ 10769 h 18271"/>
              <a:gd name="connsiteX5" fmla="*/ 2 w 21602"/>
              <a:gd name="connsiteY5" fmla="*/ 10769 h 18271"/>
              <a:gd name="connsiteX6" fmla="*/ 2 w 21602"/>
              <a:gd name="connsiteY6" fmla="*/ 18271 h 18271"/>
              <a:gd name="connsiteX7" fmla="*/ 21602 w 21602"/>
              <a:gd name="connsiteY7" fmla="*/ 18271 h 18271"/>
              <a:gd name="connsiteX8" fmla="*/ 21602 w 21602"/>
              <a:gd name="connsiteY8" fmla="*/ 7654 h 18271"/>
              <a:gd name="connsiteX9" fmla="*/ 21358 w 21602"/>
              <a:gd name="connsiteY9" fmla="*/ 11227 h 18271"/>
              <a:gd name="connsiteX10" fmla="*/ 18800 w 21602"/>
              <a:gd name="connsiteY10" fmla="*/ 11227 h 18271"/>
              <a:gd name="connsiteX11" fmla="*/ 19312 w 21602"/>
              <a:gd name="connsiteY11" fmla="*/ 3715 h 18271"/>
              <a:gd name="connsiteX12" fmla="*/ 21602 w 21602"/>
              <a:gd name="connsiteY12" fmla="*/ 3715 h 18271"/>
              <a:gd name="connsiteX13" fmla="*/ 21602 w 21602"/>
              <a:gd name="connsiteY13" fmla="*/ 282 h 18271"/>
              <a:gd name="connsiteX14" fmla="*/ 10 w 21602"/>
              <a:gd name="connsiteY14" fmla="*/ 0 h 18271"/>
              <a:gd name="connsiteX15" fmla="*/ 2530 w 21602"/>
              <a:gd name="connsiteY15" fmla="*/ 3715 h 18271"/>
              <a:gd name="connsiteX16" fmla="*/ 5088 w 21602"/>
              <a:gd name="connsiteY16" fmla="*/ 3715 h 18271"/>
              <a:gd name="connsiteX17" fmla="*/ 4577 w 21602"/>
              <a:gd name="connsiteY17" fmla="*/ 11227 h 18271"/>
              <a:gd name="connsiteX18" fmla="*/ 2018 w 21602"/>
              <a:gd name="connsiteY18" fmla="*/ 11227 h 18271"/>
              <a:gd name="connsiteX19" fmla="*/ 2530 w 21602"/>
              <a:gd name="connsiteY19" fmla="*/ 3715 h 18271"/>
              <a:gd name="connsiteX20" fmla="*/ 7311 w 21602"/>
              <a:gd name="connsiteY20" fmla="*/ 3715 h 18271"/>
              <a:gd name="connsiteX21" fmla="*/ 9869 w 21602"/>
              <a:gd name="connsiteY21" fmla="*/ 3715 h 18271"/>
              <a:gd name="connsiteX22" fmla="*/ 9357 w 21602"/>
              <a:gd name="connsiteY22" fmla="*/ 11227 h 18271"/>
              <a:gd name="connsiteX23" fmla="*/ 6798 w 21602"/>
              <a:gd name="connsiteY23" fmla="*/ 11227 h 18271"/>
              <a:gd name="connsiteX24" fmla="*/ 7311 w 21602"/>
              <a:gd name="connsiteY24" fmla="*/ 3715 h 18271"/>
              <a:gd name="connsiteX25" fmla="*/ 14383 w 21602"/>
              <a:gd name="connsiteY25" fmla="*/ 3715 h 18271"/>
              <a:gd name="connsiteX26" fmla="*/ 16941 w 21602"/>
              <a:gd name="connsiteY26" fmla="*/ 3715 h 18271"/>
              <a:gd name="connsiteX27" fmla="*/ 16429 w 21602"/>
              <a:gd name="connsiteY27" fmla="*/ 11227 h 18271"/>
              <a:gd name="connsiteX28" fmla="*/ 13871 w 21602"/>
              <a:gd name="connsiteY28" fmla="*/ 11227 h 18271"/>
              <a:gd name="connsiteX29" fmla="*/ 14383 w 21602"/>
              <a:gd name="connsiteY29" fmla="*/ 3715 h 18271"/>
              <a:gd name="connsiteX30" fmla="*/ 9906 w 21602"/>
              <a:gd name="connsiteY30" fmla="*/ 4173 h 18271"/>
              <a:gd name="connsiteX31" fmla="*/ 12152 w 21602"/>
              <a:gd name="connsiteY31" fmla="*/ 4173 h 18271"/>
              <a:gd name="connsiteX32" fmla="*/ 11702 w 21602"/>
              <a:gd name="connsiteY32" fmla="*/ 10769 h 18271"/>
              <a:gd name="connsiteX33" fmla="*/ 9456 w 21602"/>
              <a:gd name="connsiteY33" fmla="*/ 10769 h 18271"/>
              <a:gd name="connsiteX34" fmla="*/ 9906 w 21602"/>
              <a:gd name="connsiteY34" fmla="*/ 4173 h 18271"/>
              <a:gd name="connsiteX35" fmla="*/ 16969 w 21602"/>
              <a:gd name="connsiteY35" fmla="*/ 4173 h 18271"/>
              <a:gd name="connsiteX36" fmla="*/ 19216 w 21602"/>
              <a:gd name="connsiteY36" fmla="*/ 4173 h 18271"/>
              <a:gd name="connsiteX37" fmla="*/ 18766 w 21602"/>
              <a:gd name="connsiteY37" fmla="*/ 10769 h 18271"/>
              <a:gd name="connsiteX38" fmla="*/ 16520 w 21602"/>
              <a:gd name="connsiteY38" fmla="*/ 10769 h 18271"/>
              <a:gd name="connsiteX39" fmla="*/ 16969 w 21602"/>
              <a:gd name="connsiteY39" fmla="*/ 4173 h 18271"/>
              <a:gd name="connsiteX40" fmla="*/ 5114 w 21602"/>
              <a:gd name="connsiteY40" fmla="*/ 4428 h 18271"/>
              <a:gd name="connsiteX41" fmla="*/ 7186 w 21602"/>
              <a:gd name="connsiteY41" fmla="*/ 4428 h 18271"/>
              <a:gd name="connsiteX42" fmla="*/ 6772 w 21602"/>
              <a:gd name="connsiteY42" fmla="*/ 10514 h 18271"/>
              <a:gd name="connsiteX43" fmla="*/ 4699 w 21602"/>
              <a:gd name="connsiteY43" fmla="*/ 10514 h 18271"/>
              <a:gd name="connsiteX44" fmla="*/ 5114 w 21602"/>
              <a:gd name="connsiteY44" fmla="*/ 4428 h 18271"/>
              <a:gd name="connsiteX45" fmla="*/ 12203 w 21602"/>
              <a:gd name="connsiteY45" fmla="*/ 4428 h 18271"/>
              <a:gd name="connsiteX46" fmla="*/ 14275 w 21602"/>
              <a:gd name="connsiteY46" fmla="*/ 4428 h 18271"/>
              <a:gd name="connsiteX47" fmla="*/ 13860 w 21602"/>
              <a:gd name="connsiteY47" fmla="*/ 10514 h 18271"/>
              <a:gd name="connsiteX48" fmla="*/ 11788 w 21602"/>
              <a:gd name="connsiteY48" fmla="*/ 10514 h 18271"/>
              <a:gd name="connsiteX49" fmla="*/ 12203 w 21602"/>
              <a:gd name="connsiteY49" fmla="*/ 4428 h 18271"/>
              <a:gd name="connsiteX0" fmla="*/ 10 w 21624"/>
              <a:gd name="connsiteY0" fmla="*/ 0 h 18271"/>
              <a:gd name="connsiteX1" fmla="*/ 2 w 21624"/>
              <a:gd name="connsiteY1" fmla="*/ 6829 h 18271"/>
              <a:gd name="connsiteX2" fmla="*/ 183 w 21624"/>
              <a:gd name="connsiteY2" fmla="*/ 4173 h 18271"/>
              <a:gd name="connsiteX3" fmla="*/ 2429 w 21624"/>
              <a:gd name="connsiteY3" fmla="*/ 4173 h 18271"/>
              <a:gd name="connsiteX4" fmla="*/ 1980 w 21624"/>
              <a:gd name="connsiteY4" fmla="*/ 10769 h 18271"/>
              <a:gd name="connsiteX5" fmla="*/ 2 w 21624"/>
              <a:gd name="connsiteY5" fmla="*/ 10769 h 18271"/>
              <a:gd name="connsiteX6" fmla="*/ 2 w 21624"/>
              <a:gd name="connsiteY6" fmla="*/ 18271 h 18271"/>
              <a:gd name="connsiteX7" fmla="*/ 21602 w 21624"/>
              <a:gd name="connsiteY7" fmla="*/ 18271 h 18271"/>
              <a:gd name="connsiteX8" fmla="*/ 21602 w 21624"/>
              <a:gd name="connsiteY8" fmla="*/ 7654 h 18271"/>
              <a:gd name="connsiteX9" fmla="*/ 21358 w 21624"/>
              <a:gd name="connsiteY9" fmla="*/ 11227 h 18271"/>
              <a:gd name="connsiteX10" fmla="*/ 18800 w 21624"/>
              <a:gd name="connsiteY10" fmla="*/ 11227 h 18271"/>
              <a:gd name="connsiteX11" fmla="*/ 19312 w 21624"/>
              <a:gd name="connsiteY11" fmla="*/ 3715 h 18271"/>
              <a:gd name="connsiteX12" fmla="*/ 21602 w 21624"/>
              <a:gd name="connsiteY12" fmla="*/ 3715 h 18271"/>
              <a:gd name="connsiteX13" fmla="*/ 21624 w 21624"/>
              <a:gd name="connsiteY13" fmla="*/ 62 h 18271"/>
              <a:gd name="connsiteX14" fmla="*/ 10 w 21624"/>
              <a:gd name="connsiteY14" fmla="*/ 0 h 18271"/>
              <a:gd name="connsiteX15" fmla="*/ 2530 w 21624"/>
              <a:gd name="connsiteY15" fmla="*/ 3715 h 18271"/>
              <a:gd name="connsiteX16" fmla="*/ 5088 w 21624"/>
              <a:gd name="connsiteY16" fmla="*/ 3715 h 18271"/>
              <a:gd name="connsiteX17" fmla="*/ 4577 w 21624"/>
              <a:gd name="connsiteY17" fmla="*/ 11227 h 18271"/>
              <a:gd name="connsiteX18" fmla="*/ 2018 w 21624"/>
              <a:gd name="connsiteY18" fmla="*/ 11227 h 18271"/>
              <a:gd name="connsiteX19" fmla="*/ 2530 w 21624"/>
              <a:gd name="connsiteY19" fmla="*/ 3715 h 18271"/>
              <a:gd name="connsiteX20" fmla="*/ 7311 w 21624"/>
              <a:gd name="connsiteY20" fmla="*/ 3715 h 18271"/>
              <a:gd name="connsiteX21" fmla="*/ 9869 w 21624"/>
              <a:gd name="connsiteY21" fmla="*/ 3715 h 18271"/>
              <a:gd name="connsiteX22" fmla="*/ 9357 w 21624"/>
              <a:gd name="connsiteY22" fmla="*/ 11227 h 18271"/>
              <a:gd name="connsiteX23" fmla="*/ 6798 w 21624"/>
              <a:gd name="connsiteY23" fmla="*/ 11227 h 18271"/>
              <a:gd name="connsiteX24" fmla="*/ 7311 w 21624"/>
              <a:gd name="connsiteY24" fmla="*/ 3715 h 18271"/>
              <a:gd name="connsiteX25" fmla="*/ 14383 w 21624"/>
              <a:gd name="connsiteY25" fmla="*/ 3715 h 18271"/>
              <a:gd name="connsiteX26" fmla="*/ 16941 w 21624"/>
              <a:gd name="connsiteY26" fmla="*/ 3715 h 18271"/>
              <a:gd name="connsiteX27" fmla="*/ 16429 w 21624"/>
              <a:gd name="connsiteY27" fmla="*/ 11227 h 18271"/>
              <a:gd name="connsiteX28" fmla="*/ 13871 w 21624"/>
              <a:gd name="connsiteY28" fmla="*/ 11227 h 18271"/>
              <a:gd name="connsiteX29" fmla="*/ 14383 w 21624"/>
              <a:gd name="connsiteY29" fmla="*/ 3715 h 18271"/>
              <a:gd name="connsiteX30" fmla="*/ 9906 w 21624"/>
              <a:gd name="connsiteY30" fmla="*/ 4173 h 18271"/>
              <a:gd name="connsiteX31" fmla="*/ 12152 w 21624"/>
              <a:gd name="connsiteY31" fmla="*/ 4173 h 18271"/>
              <a:gd name="connsiteX32" fmla="*/ 11702 w 21624"/>
              <a:gd name="connsiteY32" fmla="*/ 10769 h 18271"/>
              <a:gd name="connsiteX33" fmla="*/ 9456 w 21624"/>
              <a:gd name="connsiteY33" fmla="*/ 10769 h 18271"/>
              <a:gd name="connsiteX34" fmla="*/ 9906 w 21624"/>
              <a:gd name="connsiteY34" fmla="*/ 4173 h 18271"/>
              <a:gd name="connsiteX35" fmla="*/ 16969 w 21624"/>
              <a:gd name="connsiteY35" fmla="*/ 4173 h 18271"/>
              <a:gd name="connsiteX36" fmla="*/ 19216 w 21624"/>
              <a:gd name="connsiteY36" fmla="*/ 4173 h 18271"/>
              <a:gd name="connsiteX37" fmla="*/ 18766 w 21624"/>
              <a:gd name="connsiteY37" fmla="*/ 10769 h 18271"/>
              <a:gd name="connsiteX38" fmla="*/ 16520 w 21624"/>
              <a:gd name="connsiteY38" fmla="*/ 10769 h 18271"/>
              <a:gd name="connsiteX39" fmla="*/ 16969 w 21624"/>
              <a:gd name="connsiteY39" fmla="*/ 4173 h 18271"/>
              <a:gd name="connsiteX40" fmla="*/ 5114 w 21624"/>
              <a:gd name="connsiteY40" fmla="*/ 4428 h 18271"/>
              <a:gd name="connsiteX41" fmla="*/ 7186 w 21624"/>
              <a:gd name="connsiteY41" fmla="*/ 4428 h 18271"/>
              <a:gd name="connsiteX42" fmla="*/ 6772 w 21624"/>
              <a:gd name="connsiteY42" fmla="*/ 10514 h 18271"/>
              <a:gd name="connsiteX43" fmla="*/ 4699 w 21624"/>
              <a:gd name="connsiteY43" fmla="*/ 10514 h 18271"/>
              <a:gd name="connsiteX44" fmla="*/ 5114 w 21624"/>
              <a:gd name="connsiteY44" fmla="*/ 4428 h 18271"/>
              <a:gd name="connsiteX45" fmla="*/ 12203 w 21624"/>
              <a:gd name="connsiteY45" fmla="*/ 4428 h 18271"/>
              <a:gd name="connsiteX46" fmla="*/ 14275 w 21624"/>
              <a:gd name="connsiteY46" fmla="*/ 4428 h 18271"/>
              <a:gd name="connsiteX47" fmla="*/ 13860 w 21624"/>
              <a:gd name="connsiteY47" fmla="*/ 10514 h 18271"/>
              <a:gd name="connsiteX48" fmla="*/ 11788 w 21624"/>
              <a:gd name="connsiteY48" fmla="*/ 10514 h 18271"/>
              <a:gd name="connsiteX49" fmla="*/ 12203 w 21624"/>
              <a:gd name="connsiteY49" fmla="*/ 4428 h 18271"/>
              <a:gd name="connsiteX0" fmla="*/ 10 w 21603"/>
              <a:gd name="connsiteY0" fmla="*/ 0 h 18271"/>
              <a:gd name="connsiteX1" fmla="*/ 2 w 21603"/>
              <a:gd name="connsiteY1" fmla="*/ 6829 h 18271"/>
              <a:gd name="connsiteX2" fmla="*/ 183 w 21603"/>
              <a:gd name="connsiteY2" fmla="*/ 4173 h 18271"/>
              <a:gd name="connsiteX3" fmla="*/ 2429 w 21603"/>
              <a:gd name="connsiteY3" fmla="*/ 4173 h 18271"/>
              <a:gd name="connsiteX4" fmla="*/ 1980 w 21603"/>
              <a:gd name="connsiteY4" fmla="*/ 10769 h 18271"/>
              <a:gd name="connsiteX5" fmla="*/ 2 w 21603"/>
              <a:gd name="connsiteY5" fmla="*/ 10769 h 18271"/>
              <a:gd name="connsiteX6" fmla="*/ 2 w 21603"/>
              <a:gd name="connsiteY6" fmla="*/ 18271 h 18271"/>
              <a:gd name="connsiteX7" fmla="*/ 21602 w 21603"/>
              <a:gd name="connsiteY7" fmla="*/ 18271 h 18271"/>
              <a:gd name="connsiteX8" fmla="*/ 21602 w 21603"/>
              <a:gd name="connsiteY8" fmla="*/ 7654 h 18271"/>
              <a:gd name="connsiteX9" fmla="*/ 21358 w 21603"/>
              <a:gd name="connsiteY9" fmla="*/ 11227 h 18271"/>
              <a:gd name="connsiteX10" fmla="*/ 18800 w 21603"/>
              <a:gd name="connsiteY10" fmla="*/ 11227 h 18271"/>
              <a:gd name="connsiteX11" fmla="*/ 19312 w 21603"/>
              <a:gd name="connsiteY11" fmla="*/ 3715 h 18271"/>
              <a:gd name="connsiteX12" fmla="*/ 21602 w 21603"/>
              <a:gd name="connsiteY12" fmla="*/ 3715 h 18271"/>
              <a:gd name="connsiteX13" fmla="*/ 21590 w 21603"/>
              <a:gd name="connsiteY13" fmla="*/ 62 h 18271"/>
              <a:gd name="connsiteX14" fmla="*/ 10 w 21603"/>
              <a:gd name="connsiteY14" fmla="*/ 0 h 18271"/>
              <a:gd name="connsiteX15" fmla="*/ 2530 w 21603"/>
              <a:gd name="connsiteY15" fmla="*/ 3715 h 18271"/>
              <a:gd name="connsiteX16" fmla="*/ 5088 w 21603"/>
              <a:gd name="connsiteY16" fmla="*/ 3715 h 18271"/>
              <a:gd name="connsiteX17" fmla="*/ 4577 w 21603"/>
              <a:gd name="connsiteY17" fmla="*/ 11227 h 18271"/>
              <a:gd name="connsiteX18" fmla="*/ 2018 w 21603"/>
              <a:gd name="connsiteY18" fmla="*/ 11227 h 18271"/>
              <a:gd name="connsiteX19" fmla="*/ 2530 w 21603"/>
              <a:gd name="connsiteY19" fmla="*/ 3715 h 18271"/>
              <a:gd name="connsiteX20" fmla="*/ 7311 w 21603"/>
              <a:gd name="connsiteY20" fmla="*/ 3715 h 18271"/>
              <a:gd name="connsiteX21" fmla="*/ 9869 w 21603"/>
              <a:gd name="connsiteY21" fmla="*/ 3715 h 18271"/>
              <a:gd name="connsiteX22" fmla="*/ 9357 w 21603"/>
              <a:gd name="connsiteY22" fmla="*/ 11227 h 18271"/>
              <a:gd name="connsiteX23" fmla="*/ 6798 w 21603"/>
              <a:gd name="connsiteY23" fmla="*/ 11227 h 18271"/>
              <a:gd name="connsiteX24" fmla="*/ 7311 w 21603"/>
              <a:gd name="connsiteY24" fmla="*/ 3715 h 18271"/>
              <a:gd name="connsiteX25" fmla="*/ 14383 w 21603"/>
              <a:gd name="connsiteY25" fmla="*/ 3715 h 18271"/>
              <a:gd name="connsiteX26" fmla="*/ 16941 w 21603"/>
              <a:gd name="connsiteY26" fmla="*/ 3715 h 18271"/>
              <a:gd name="connsiteX27" fmla="*/ 16429 w 21603"/>
              <a:gd name="connsiteY27" fmla="*/ 11227 h 18271"/>
              <a:gd name="connsiteX28" fmla="*/ 13871 w 21603"/>
              <a:gd name="connsiteY28" fmla="*/ 11227 h 18271"/>
              <a:gd name="connsiteX29" fmla="*/ 14383 w 21603"/>
              <a:gd name="connsiteY29" fmla="*/ 3715 h 18271"/>
              <a:gd name="connsiteX30" fmla="*/ 9906 w 21603"/>
              <a:gd name="connsiteY30" fmla="*/ 4173 h 18271"/>
              <a:gd name="connsiteX31" fmla="*/ 12152 w 21603"/>
              <a:gd name="connsiteY31" fmla="*/ 4173 h 18271"/>
              <a:gd name="connsiteX32" fmla="*/ 11702 w 21603"/>
              <a:gd name="connsiteY32" fmla="*/ 10769 h 18271"/>
              <a:gd name="connsiteX33" fmla="*/ 9456 w 21603"/>
              <a:gd name="connsiteY33" fmla="*/ 10769 h 18271"/>
              <a:gd name="connsiteX34" fmla="*/ 9906 w 21603"/>
              <a:gd name="connsiteY34" fmla="*/ 4173 h 18271"/>
              <a:gd name="connsiteX35" fmla="*/ 16969 w 21603"/>
              <a:gd name="connsiteY35" fmla="*/ 4173 h 18271"/>
              <a:gd name="connsiteX36" fmla="*/ 19216 w 21603"/>
              <a:gd name="connsiteY36" fmla="*/ 4173 h 18271"/>
              <a:gd name="connsiteX37" fmla="*/ 18766 w 21603"/>
              <a:gd name="connsiteY37" fmla="*/ 10769 h 18271"/>
              <a:gd name="connsiteX38" fmla="*/ 16520 w 21603"/>
              <a:gd name="connsiteY38" fmla="*/ 10769 h 18271"/>
              <a:gd name="connsiteX39" fmla="*/ 16969 w 21603"/>
              <a:gd name="connsiteY39" fmla="*/ 4173 h 18271"/>
              <a:gd name="connsiteX40" fmla="*/ 5114 w 21603"/>
              <a:gd name="connsiteY40" fmla="*/ 4428 h 18271"/>
              <a:gd name="connsiteX41" fmla="*/ 7186 w 21603"/>
              <a:gd name="connsiteY41" fmla="*/ 4428 h 18271"/>
              <a:gd name="connsiteX42" fmla="*/ 6772 w 21603"/>
              <a:gd name="connsiteY42" fmla="*/ 10514 h 18271"/>
              <a:gd name="connsiteX43" fmla="*/ 4699 w 21603"/>
              <a:gd name="connsiteY43" fmla="*/ 10514 h 18271"/>
              <a:gd name="connsiteX44" fmla="*/ 5114 w 21603"/>
              <a:gd name="connsiteY44" fmla="*/ 4428 h 18271"/>
              <a:gd name="connsiteX45" fmla="*/ 12203 w 21603"/>
              <a:gd name="connsiteY45" fmla="*/ 4428 h 18271"/>
              <a:gd name="connsiteX46" fmla="*/ 14275 w 21603"/>
              <a:gd name="connsiteY46" fmla="*/ 4428 h 18271"/>
              <a:gd name="connsiteX47" fmla="*/ 13860 w 21603"/>
              <a:gd name="connsiteY47" fmla="*/ 10514 h 18271"/>
              <a:gd name="connsiteX48" fmla="*/ 11788 w 21603"/>
              <a:gd name="connsiteY48" fmla="*/ 10514 h 18271"/>
              <a:gd name="connsiteX49" fmla="*/ 12203 w 21603"/>
              <a:gd name="connsiteY49" fmla="*/ 4428 h 18271"/>
              <a:gd name="connsiteX0" fmla="*/ 10 w 21603"/>
              <a:gd name="connsiteY0" fmla="*/ 0 h 18271"/>
              <a:gd name="connsiteX1" fmla="*/ 2 w 21603"/>
              <a:gd name="connsiteY1" fmla="*/ 6829 h 18271"/>
              <a:gd name="connsiteX2" fmla="*/ 183 w 21603"/>
              <a:gd name="connsiteY2" fmla="*/ 4173 h 18271"/>
              <a:gd name="connsiteX3" fmla="*/ 2429 w 21603"/>
              <a:gd name="connsiteY3" fmla="*/ 4173 h 18271"/>
              <a:gd name="connsiteX4" fmla="*/ 1980 w 21603"/>
              <a:gd name="connsiteY4" fmla="*/ 10769 h 18271"/>
              <a:gd name="connsiteX5" fmla="*/ 2 w 21603"/>
              <a:gd name="connsiteY5" fmla="*/ 10769 h 18271"/>
              <a:gd name="connsiteX6" fmla="*/ 2 w 21603"/>
              <a:gd name="connsiteY6" fmla="*/ 18271 h 18271"/>
              <a:gd name="connsiteX7" fmla="*/ 21602 w 21603"/>
              <a:gd name="connsiteY7" fmla="*/ 18271 h 18271"/>
              <a:gd name="connsiteX8" fmla="*/ 21602 w 21603"/>
              <a:gd name="connsiteY8" fmla="*/ 7654 h 18271"/>
              <a:gd name="connsiteX9" fmla="*/ 21358 w 21603"/>
              <a:gd name="connsiteY9" fmla="*/ 11227 h 18271"/>
              <a:gd name="connsiteX10" fmla="*/ 18800 w 21603"/>
              <a:gd name="connsiteY10" fmla="*/ 11227 h 18271"/>
              <a:gd name="connsiteX11" fmla="*/ 19312 w 21603"/>
              <a:gd name="connsiteY11" fmla="*/ 3715 h 18271"/>
              <a:gd name="connsiteX12" fmla="*/ 21602 w 21603"/>
              <a:gd name="connsiteY12" fmla="*/ 3715 h 18271"/>
              <a:gd name="connsiteX13" fmla="*/ 21601 w 21603"/>
              <a:gd name="connsiteY13" fmla="*/ 62 h 18271"/>
              <a:gd name="connsiteX14" fmla="*/ 10 w 21603"/>
              <a:gd name="connsiteY14" fmla="*/ 0 h 18271"/>
              <a:gd name="connsiteX15" fmla="*/ 2530 w 21603"/>
              <a:gd name="connsiteY15" fmla="*/ 3715 h 18271"/>
              <a:gd name="connsiteX16" fmla="*/ 5088 w 21603"/>
              <a:gd name="connsiteY16" fmla="*/ 3715 h 18271"/>
              <a:gd name="connsiteX17" fmla="*/ 4577 w 21603"/>
              <a:gd name="connsiteY17" fmla="*/ 11227 h 18271"/>
              <a:gd name="connsiteX18" fmla="*/ 2018 w 21603"/>
              <a:gd name="connsiteY18" fmla="*/ 11227 h 18271"/>
              <a:gd name="connsiteX19" fmla="*/ 2530 w 21603"/>
              <a:gd name="connsiteY19" fmla="*/ 3715 h 18271"/>
              <a:gd name="connsiteX20" fmla="*/ 7311 w 21603"/>
              <a:gd name="connsiteY20" fmla="*/ 3715 h 18271"/>
              <a:gd name="connsiteX21" fmla="*/ 9869 w 21603"/>
              <a:gd name="connsiteY21" fmla="*/ 3715 h 18271"/>
              <a:gd name="connsiteX22" fmla="*/ 9357 w 21603"/>
              <a:gd name="connsiteY22" fmla="*/ 11227 h 18271"/>
              <a:gd name="connsiteX23" fmla="*/ 6798 w 21603"/>
              <a:gd name="connsiteY23" fmla="*/ 11227 h 18271"/>
              <a:gd name="connsiteX24" fmla="*/ 7311 w 21603"/>
              <a:gd name="connsiteY24" fmla="*/ 3715 h 18271"/>
              <a:gd name="connsiteX25" fmla="*/ 14383 w 21603"/>
              <a:gd name="connsiteY25" fmla="*/ 3715 h 18271"/>
              <a:gd name="connsiteX26" fmla="*/ 16941 w 21603"/>
              <a:gd name="connsiteY26" fmla="*/ 3715 h 18271"/>
              <a:gd name="connsiteX27" fmla="*/ 16429 w 21603"/>
              <a:gd name="connsiteY27" fmla="*/ 11227 h 18271"/>
              <a:gd name="connsiteX28" fmla="*/ 13871 w 21603"/>
              <a:gd name="connsiteY28" fmla="*/ 11227 h 18271"/>
              <a:gd name="connsiteX29" fmla="*/ 14383 w 21603"/>
              <a:gd name="connsiteY29" fmla="*/ 3715 h 18271"/>
              <a:gd name="connsiteX30" fmla="*/ 9906 w 21603"/>
              <a:gd name="connsiteY30" fmla="*/ 4173 h 18271"/>
              <a:gd name="connsiteX31" fmla="*/ 12152 w 21603"/>
              <a:gd name="connsiteY31" fmla="*/ 4173 h 18271"/>
              <a:gd name="connsiteX32" fmla="*/ 11702 w 21603"/>
              <a:gd name="connsiteY32" fmla="*/ 10769 h 18271"/>
              <a:gd name="connsiteX33" fmla="*/ 9456 w 21603"/>
              <a:gd name="connsiteY33" fmla="*/ 10769 h 18271"/>
              <a:gd name="connsiteX34" fmla="*/ 9906 w 21603"/>
              <a:gd name="connsiteY34" fmla="*/ 4173 h 18271"/>
              <a:gd name="connsiteX35" fmla="*/ 16969 w 21603"/>
              <a:gd name="connsiteY35" fmla="*/ 4173 h 18271"/>
              <a:gd name="connsiteX36" fmla="*/ 19216 w 21603"/>
              <a:gd name="connsiteY36" fmla="*/ 4173 h 18271"/>
              <a:gd name="connsiteX37" fmla="*/ 18766 w 21603"/>
              <a:gd name="connsiteY37" fmla="*/ 10769 h 18271"/>
              <a:gd name="connsiteX38" fmla="*/ 16520 w 21603"/>
              <a:gd name="connsiteY38" fmla="*/ 10769 h 18271"/>
              <a:gd name="connsiteX39" fmla="*/ 16969 w 21603"/>
              <a:gd name="connsiteY39" fmla="*/ 4173 h 18271"/>
              <a:gd name="connsiteX40" fmla="*/ 5114 w 21603"/>
              <a:gd name="connsiteY40" fmla="*/ 4428 h 18271"/>
              <a:gd name="connsiteX41" fmla="*/ 7186 w 21603"/>
              <a:gd name="connsiteY41" fmla="*/ 4428 h 18271"/>
              <a:gd name="connsiteX42" fmla="*/ 6772 w 21603"/>
              <a:gd name="connsiteY42" fmla="*/ 10514 h 18271"/>
              <a:gd name="connsiteX43" fmla="*/ 4699 w 21603"/>
              <a:gd name="connsiteY43" fmla="*/ 10514 h 18271"/>
              <a:gd name="connsiteX44" fmla="*/ 5114 w 21603"/>
              <a:gd name="connsiteY44" fmla="*/ 4428 h 18271"/>
              <a:gd name="connsiteX45" fmla="*/ 12203 w 21603"/>
              <a:gd name="connsiteY45" fmla="*/ 4428 h 18271"/>
              <a:gd name="connsiteX46" fmla="*/ 14275 w 21603"/>
              <a:gd name="connsiteY46" fmla="*/ 4428 h 18271"/>
              <a:gd name="connsiteX47" fmla="*/ 13860 w 21603"/>
              <a:gd name="connsiteY47" fmla="*/ 10514 h 18271"/>
              <a:gd name="connsiteX48" fmla="*/ 11788 w 21603"/>
              <a:gd name="connsiteY48" fmla="*/ 10514 h 18271"/>
              <a:gd name="connsiteX49" fmla="*/ 12203 w 21603"/>
              <a:gd name="connsiteY49" fmla="*/ 4428 h 1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603" h="18271" extrusionOk="0">
                <a:moveTo>
                  <a:pt x="10" y="0"/>
                </a:moveTo>
                <a:cubicBezTo>
                  <a:pt x="19" y="2136"/>
                  <a:pt x="-7" y="4693"/>
                  <a:pt x="2" y="6829"/>
                </a:cubicBezTo>
                <a:cubicBezTo>
                  <a:pt x="62" y="5944"/>
                  <a:pt x="123" y="5058"/>
                  <a:pt x="183" y="4173"/>
                </a:cubicBezTo>
                <a:lnTo>
                  <a:pt x="2429" y="4173"/>
                </a:lnTo>
                <a:cubicBezTo>
                  <a:pt x="2279" y="6372"/>
                  <a:pt x="2130" y="8570"/>
                  <a:pt x="1980" y="10769"/>
                </a:cubicBezTo>
                <a:lnTo>
                  <a:pt x="2" y="10769"/>
                </a:lnTo>
                <a:lnTo>
                  <a:pt x="2" y="18271"/>
                </a:lnTo>
                <a:lnTo>
                  <a:pt x="21602" y="18271"/>
                </a:lnTo>
                <a:lnTo>
                  <a:pt x="21602" y="7654"/>
                </a:lnTo>
                <a:cubicBezTo>
                  <a:pt x="21521" y="8845"/>
                  <a:pt x="21439" y="10036"/>
                  <a:pt x="21358" y="11227"/>
                </a:cubicBezTo>
                <a:lnTo>
                  <a:pt x="18800" y="11227"/>
                </a:lnTo>
                <a:cubicBezTo>
                  <a:pt x="18971" y="8723"/>
                  <a:pt x="19141" y="6219"/>
                  <a:pt x="19312" y="3715"/>
                </a:cubicBezTo>
                <a:lnTo>
                  <a:pt x="21602" y="3715"/>
                </a:lnTo>
                <a:cubicBezTo>
                  <a:pt x="21609" y="2497"/>
                  <a:pt x="21594" y="1280"/>
                  <a:pt x="21601" y="62"/>
                </a:cubicBezTo>
                <a:lnTo>
                  <a:pt x="10" y="0"/>
                </a:lnTo>
                <a:close/>
                <a:moveTo>
                  <a:pt x="2530" y="3715"/>
                </a:moveTo>
                <a:lnTo>
                  <a:pt x="5088" y="3715"/>
                </a:lnTo>
                <a:cubicBezTo>
                  <a:pt x="4918" y="6219"/>
                  <a:pt x="4747" y="8723"/>
                  <a:pt x="4577" y="11227"/>
                </a:cubicBezTo>
                <a:lnTo>
                  <a:pt x="2018" y="11227"/>
                </a:lnTo>
                <a:cubicBezTo>
                  <a:pt x="2189" y="8723"/>
                  <a:pt x="2359" y="6219"/>
                  <a:pt x="2530" y="3715"/>
                </a:cubicBezTo>
                <a:close/>
                <a:moveTo>
                  <a:pt x="7311" y="3715"/>
                </a:moveTo>
                <a:lnTo>
                  <a:pt x="9869" y="3715"/>
                </a:lnTo>
                <a:cubicBezTo>
                  <a:pt x="9698" y="6219"/>
                  <a:pt x="9528" y="8723"/>
                  <a:pt x="9357" y="11227"/>
                </a:cubicBezTo>
                <a:lnTo>
                  <a:pt x="6798" y="11227"/>
                </a:lnTo>
                <a:lnTo>
                  <a:pt x="7311" y="3715"/>
                </a:lnTo>
                <a:close/>
                <a:moveTo>
                  <a:pt x="14383" y="3715"/>
                </a:moveTo>
                <a:lnTo>
                  <a:pt x="16941" y="3715"/>
                </a:lnTo>
                <a:cubicBezTo>
                  <a:pt x="16770" y="6219"/>
                  <a:pt x="16600" y="8723"/>
                  <a:pt x="16429" y="11227"/>
                </a:cubicBezTo>
                <a:lnTo>
                  <a:pt x="13871" y="11227"/>
                </a:lnTo>
                <a:cubicBezTo>
                  <a:pt x="14042" y="8723"/>
                  <a:pt x="14212" y="6219"/>
                  <a:pt x="14383" y="3715"/>
                </a:cubicBezTo>
                <a:close/>
                <a:moveTo>
                  <a:pt x="9906" y="4173"/>
                </a:moveTo>
                <a:lnTo>
                  <a:pt x="12152" y="4173"/>
                </a:lnTo>
                <a:lnTo>
                  <a:pt x="11702" y="10769"/>
                </a:lnTo>
                <a:lnTo>
                  <a:pt x="9456" y="10769"/>
                </a:lnTo>
                <a:lnTo>
                  <a:pt x="9906" y="4173"/>
                </a:lnTo>
                <a:close/>
                <a:moveTo>
                  <a:pt x="16969" y="4173"/>
                </a:moveTo>
                <a:lnTo>
                  <a:pt x="19216" y="4173"/>
                </a:lnTo>
                <a:lnTo>
                  <a:pt x="18766" y="10769"/>
                </a:lnTo>
                <a:lnTo>
                  <a:pt x="16520" y="10769"/>
                </a:lnTo>
                <a:cubicBezTo>
                  <a:pt x="16670" y="8570"/>
                  <a:pt x="16819" y="6372"/>
                  <a:pt x="16969" y="4173"/>
                </a:cubicBezTo>
                <a:close/>
                <a:moveTo>
                  <a:pt x="5114" y="4428"/>
                </a:moveTo>
                <a:lnTo>
                  <a:pt x="7186" y="4428"/>
                </a:lnTo>
                <a:lnTo>
                  <a:pt x="6772" y="10514"/>
                </a:lnTo>
                <a:lnTo>
                  <a:pt x="4699" y="10514"/>
                </a:lnTo>
                <a:cubicBezTo>
                  <a:pt x="4837" y="8485"/>
                  <a:pt x="4976" y="6457"/>
                  <a:pt x="5114" y="4428"/>
                </a:cubicBezTo>
                <a:close/>
                <a:moveTo>
                  <a:pt x="12203" y="4428"/>
                </a:moveTo>
                <a:lnTo>
                  <a:pt x="14275" y="4428"/>
                </a:lnTo>
                <a:cubicBezTo>
                  <a:pt x="14137" y="6457"/>
                  <a:pt x="13998" y="8485"/>
                  <a:pt x="13860" y="10514"/>
                </a:cubicBezTo>
                <a:lnTo>
                  <a:pt x="11788" y="10514"/>
                </a:lnTo>
                <a:cubicBezTo>
                  <a:pt x="11926" y="8485"/>
                  <a:pt x="12065" y="6457"/>
                  <a:pt x="12203" y="4428"/>
                </a:cubicBezTo>
                <a:close/>
              </a:path>
            </a:pathLst>
          </a:custGeom>
          <a:gradFill>
            <a:gsLst>
              <a:gs pos="48667">
                <a:srgbClr val="FFFFFF"/>
              </a:gs>
              <a:gs pos="100000">
                <a:srgbClr val="FFFFFF">
                  <a:alpha val="80338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mn-MN" sz="1000" dirty="0">
              <a:solidFill>
                <a:srgbClr val="000000"/>
              </a:solidFill>
              <a:latin typeface="Ch EuropeExt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4342" name="Group 6">
            <a:extLst>
              <a:ext uri="{FF2B5EF4-FFF2-40B4-BE49-F238E27FC236}">
                <a16:creationId xmlns:a16="http://schemas.microsoft.com/office/drawing/2014/main" id="{A903DF0C-27EC-BD92-AF8A-28D05D298EC9}"/>
              </a:ext>
            </a:extLst>
          </p:cNvPr>
          <p:cNvGrpSpPr>
            <a:grpSpLocks/>
          </p:cNvGrpSpPr>
          <p:nvPr/>
        </p:nvGrpSpPr>
        <p:grpSpPr bwMode="auto">
          <a:xfrm>
            <a:off x="5843588" y="5080000"/>
            <a:ext cx="871537" cy="871538"/>
            <a:chOff x="5614987" y="4668025"/>
            <a:chExt cx="870888" cy="870888"/>
          </a:xfrm>
        </p:grpSpPr>
        <p:pic>
          <p:nvPicPr>
            <p:cNvPr id="14368" name="Picture 7">
              <a:extLst>
                <a:ext uri="{FF2B5EF4-FFF2-40B4-BE49-F238E27FC236}">
                  <a16:creationId xmlns:a16="http://schemas.microsoft.com/office/drawing/2014/main" id="{490B11A0-C077-2B2E-C3F9-740BE248A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960" y="4761834"/>
              <a:ext cx="666943" cy="66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BED3249-5536-C0AD-E9BA-FA8E8C1F6B7E}"/>
                </a:ext>
              </a:extLst>
            </p:cNvPr>
            <p:cNvSpPr/>
            <p:nvPr/>
          </p:nvSpPr>
          <p:spPr>
            <a:xfrm>
              <a:off x="5614987" y="4668025"/>
              <a:ext cx="870888" cy="870888"/>
            </a:xfrm>
            <a:prstGeom prst="ellips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4343" name="Group 9">
            <a:extLst>
              <a:ext uri="{FF2B5EF4-FFF2-40B4-BE49-F238E27FC236}">
                <a16:creationId xmlns:a16="http://schemas.microsoft.com/office/drawing/2014/main" id="{4AAD218F-7030-DCF3-D5FE-EBA51295D357}"/>
              </a:ext>
            </a:extLst>
          </p:cNvPr>
          <p:cNvGrpSpPr>
            <a:grpSpLocks/>
          </p:cNvGrpSpPr>
          <p:nvPr/>
        </p:nvGrpSpPr>
        <p:grpSpPr bwMode="auto">
          <a:xfrm>
            <a:off x="9256713" y="5110163"/>
            <a:ext cx="869950" cy="871537"/>
            <a:chOff x="10152712" y="4656718"/>
            <a:chExt cx="870888" cy="870888"/>
          </a:xfrm>
        </p:grpSpPr>
        <p:pic>
          <p:nvPicPr>
            <p:cNvPr id="14366" name="Picture 10">
              <a:extLst>
                <a:ext uri="{FF2B5EF4-FFF2-40B4-BE49-F238E27FC236}">
                  <a16:creationId xmlns:a16="http://schemas.microsoft.com/office/drawing/2014/main" id="{24E1CE71-5E83-13B1-369D-6279D0601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1765" y="4814448"/>
              <a:ext cx="540744" cy="54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1A3F5BD-B496-BBA5-9925-7726B0973486}"/>
                </a:ext>
              </a:extLst>
            </p:cNvPr>
            <p:cNvSpPr/>
            <p:nvPr/>
          </p:nvSpPr>
          <p:spPr>
            <a:xfrm>
              <a:off x="10152712" y="4656718"/>
              <a:ext cx="870888" cy="870888"/>
            </a:xfrm>
            <a:prstGeom prst="ellips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4344" name="Group 12">
            <a:extLst>
              <a:ext uri="{FF2B5EF4-FFF2-40B4-BE49-F238E27FC236}">
                <a16:creationId xmlns:a16="http://schemas.microsoft.com/office/drawing/2014/main" id="{EC4C4B7F-6FD8-875B-227D-58D74D0C8336}"/>
              </a:ext>
            </a:extLst>
          </p:cNvPr>
          <p:cNvGrpSpPr>
            <a:grpSpLocks/>
          </p:cNvGrpSpPr>
          <p:nvPr/>
        </p:nvGrpSpPr>
        <p:grpSpPr bwMode="auto">
          <a:xfrm>
            <a:off x="6981825" y="5080000"/>
            <a:ext cx="869950" cy="871538"/>
            <a:chOff x="7127562" y="4668025"/>
            <a:chExt cx="870888" cy="870888"/>
          </a:xfrm>
        </p:grpSpPr>
        <p:pic>
          <p:nvPicPr>
            <p:cNvPr id="14364" name="Picture 13">
              <a:extLst>
                <a:ext uri="{FF2B5EF4-FFF2-40B4-BE49-F238E27FC236}">
                  <a16:creationId xmlns:a16="http://schemas.microsoft.com/office/drawing/2014/main" id="{7B6DD8EB-4B51-E421-AB40-F1C7744ED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1903" y="4768271"/>
              <a:ext cx="642205" cy="642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A0C99C-DB42-F31A-0E9B-6CE432BE712D}"/>
                </a:ext>
              </a:extLst>
            </p:cNvPr>
            <p:cNvSpPr/>
            <p:nvPr/>
          </p:nvSpPr>
          <p:spPr>
            <a:xfrm>
              <a:off x="7127562" y="4668025"/>
              <a:ext cx="870888" cy="870888"/>
            </a:xfrm>
            <a:prstGeom prst="ellips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4345" name="Group 15">
            <a:extLst>
              <a:ext uri="{FF2B5EF4-FFF2-40B4-BE49-F238E27FC236}">
                <a16:creationId xmlns:a16="http://schemas.microsoft.com/office/drawing/2014/main" id="{433CA370-8369-920A-A0DE-729F504B7A73}"/>
              </a:ext>
            </a:extLst>
          </p:cNvPr>
          <p:cNvGrpSpPr>
            <a:grpSpLocks/>
          </p:cNvGrpSpPr>
          <p:nvPr/>
        </p:nvGrpSpPr>
        <p:grpSpPr bwMode="auto">
          <a:xfrm>
            <a:off x="8118475" y="5103813"/>
            <a:ext cx="871538" cy="869950"/>
            <a:chOff x="8640137" y="4668025"/>
            <a:chExt cx="870888" cy="870888"/>
          </a:xfrm>
        </p:grpSpPr>
        <p:pic>
          <p:nvPicPr>
            <p:cNvPr id="14362" name="Picture 16">
              <a:extLst>
                <a:ext uri="{FF2B5EF4-FFF2-40B4-BE49-F238E27FC236}">
                  <a16:creationId xmlns:a16="http://schemas.microsoft.com/office/drawing/2014/main" id="{63A27698-229E-66A5-B3A2-46384B66F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1237" y="4772351"/>
              <a:ext cx="577014" cy="57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6AFA639-7516-A306-98A8-C95DFB098D42}"/>
                </a:ext>
              </a:extLst>
            </p:cNvPr>
            <p:cNvSpPr/>
            <p:nvPr/>
          </p:nvSpPr>
          <p:spPr>
            <a:xfrm>
              <a:off x="8640137" y="4668025"/>
              <a:ext cx="870888" cy="870888"/>
            </a:xfrm>
            <a:prstGeom prst="ellips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32D6F82B-3874-875A-52C6-4EE2B5B6BDA6}"/>
              </a:ext>
            </a:extLst>
          </p:cNvPr>
          <p:cNvSpPr/>
          <p:nvPr/>
        </p:nvSpPr>
        <p:spPr>
          <a:xfrm>
            <a:off x="10393363" y="5103813"/>
            <a:ext cx="871537" cy="869950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7" name="Picture 19">
            <a:extLst>
              <a:ext uri="{FF2B5EF4-FFF2-40B4-BE49-F238E27FC236}">
                <a16:creationId xmlns:a16="http://schemas.microsoft.com/office/drawing/2014/main" id="{DE046F33-F95D-367F-ECF1-D2852F3E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5246688"/>
            <a:ext cx="577850" cy="57626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89A16CC-33BD-5115-BFD9-DCEAE2E0BAF4}"/>
              </a:ext>
            </a:extLst>
          </p:cNvPr>
          <p:cNvSpPr/>
          <p:nvPr/>
        </p:nvSpPr>
        <p:spPr bwMode="auto">
          <a:xfrm>
            <a:off x="3438525" y="5080000"/>
            <a:ext cx="871538" cy="871538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4349" name="Group 6">
            <a:extLst>
              <a:ext uri="{FF2B5EF4-FFF2-40B4-BE49-F238E27FC236}">
                <a16:creationId xmlns:a16="http://schemas.microsoft.com/office/drawing/2014/main" id="{6756A583-32C7-F112-1F83-2FDFB3D2439D}"/>
              </a:ext>
            </a:extLst>
          </p:cNvPr>
          <p:cNvGrpSpPr>
            <a:grpSpLocks/>
          </p:cNvGrpSpPr>
          <p:nvPr/>
        </p:nvGrpSpPr>
        <p:grpSpPr bwMode="auto">
          <a:xfrm>
            <a:off x="2236788" y="5060950"/>
            <a:ext cx="871537" cy="871538"/>
            <a:chOff x="5614987" y="4668025"/>
            <a:chExt cx="870888" cy="870888"/>
          </a:xfrm>
        </p:grpSpPr>
        <p:pic>
          <p:nvPicPr>
            <p:cNvPr id="14358" name="Picture 7">
              <a:extLst>
                <a:ext uri="{FF2B5EF4-FFF2-40B4-BE49-F238E27FC236}">
                  <a16:creationId xmlns:a16="http://schemas.microsoft.com/office/drawing/2014/main" id="{24C43024-CF33-EFDE-F102-FBBC7AF82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957" y="4761837"/>
              <a:ext cx="666943" cy="66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697023F-1B29-1914-66AD-B08E66F8E92E}"/>
                </a:ext>
              </a:extLst>
            </p:cNvPr>
            <p:cNvSpPr/>
            <p:nvPr/>
          </p:nvSpPr>
          <p:spPr>
            <a:xfrm>
              <a:off x="5614987" y="4668025"/>
              <a:ext cx="870888" cy="870888"/>
            </a:xfrm>
            <a:prstGeom prst="ellips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4350" name="Group 6">
            <a:extLst>
              <a:ext uri="{FF2B5EF4-FFF2-40B4-BE49-F238E27FC236}">
                <a16:creationId xmlns:a16="http://schemas.microsoft.com/office/drawing/2014/main" id="{4589206E-FF41-2B61-4069-98A626073B9D}"/>
              </a:ext>
            </a:extLst>
          </p:cNvPr>
          <p:cNvGrpSpPr>
            <a:grpSpLocks/>
          </p:cNvGrpSpPr>
          <p:nvPr/>
        </p:nvGrpSpPr>
        <p:grpSpPr bwMode="auto">
          <a:xfrm>
            <a:off x="1035050" y="5076825"/>
            <a:ext cx="871538" cy="871538"/>
            <a:chOff x="5614987" y="4668025"/>
            <a:chExt cx="870888" cy="870888"/>
          </a:xfrm>
        </p:grpSpPr>
        <p:pic>
          <p:nvPicPr>
            <p:cNvPr id="14356" name="Picture 7">
              <a:extLst>
                <a:ext uri="{FF2B5EF4-FFF2-40B4-BE49-F238E27FC236}">
                  <a16:creationId xmlns:a16="http://schemas.microsoft.com/office/drawing/2014/main" id="{DC604796-AA41-192E-A669-1579625ADF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960" y="4822824"/>
              <a:ext cx="666943" cy="544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E2E22B3-ADDF-0B74-B71B-86533C0F0D18}"/>
                </a:ext>
              </a:extLst>
            </p:cNvPr>
            <p:cNvSpPr/>
            <p:nvPr/>
          </p:nvSpPr>
          <p:spPr>
            <a:xfrm>
              <a:off x="5614987" y="4668025"/>
              <a:ext cx="870888" cy="870888"/>
            </a:xfrm>
            <a:prstGeom prst="ellips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4352" name="Group 6">
            <a:extLst>
              <a:ext uri="{FF2B5EF4-FFF2-40B4-BE49-F238E27FC236}">
                <a16:creationId xmlns:a16="http://schemas.microsoft.com/office/drawing/2014/main" id="{84F0E5C7-83E0-15EA-A390-AE2DBADC55E5}"/>
              </a:ext>
            </a:extLst>
          </p:cNvPr>
          <p:cNvGrpSpPr>
            <a:grpSpLocks/>
          </p:cNvGrpSpPr>
          <p:nvPr/>
        </p:nvGrpSpPr>
        <p:grpSpPr bwMode="auto">
          <a:xfrm>
            <a:off x="4638675" y="5099050"/>
            <a:ext cx="871538" cy="871538"/>
            <a:chOff x="5614987" y="4668025"/>
            <a:chExt cx="870888" cy="870888"/>
          </a:xfrm>
        </p:grpSpPr>
        <p:pic>
          <p:nvPicPr>
            <p:cNvPr id="14354" name="Picture 7">
              <a:extLst>
                <a:ext uri="{FF2B5EF4-FFF2-40B4-BE49-F238E27FC236}">
                  <a16:creationId xmlns:a16="http://schemas.microsoft.com/office/drawing/2014/main" id="{A9C8E50D-569F-D2DF-2508-3AFDC5B9D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960" y="4761834"/>
              <a:ext cx="666943" cy="666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C60156E-C55D-A9AC-F257-C419473E5DF7}"/>
                </a:ext>
              </a:extLst>
            </p:cNvPr>
            <p:cNvSpPr/>
            <p:nvPr/>
          </p:nvSpPr>
          <p:spPr>
            <a:xfrm>
              <a:off x="5614987" y="4668025"/>
              <a:ext cx="870888" cy="870888"/>
            </a:xfrm>
            <a:prstGeom prst="ellips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4353" name="TextBox 3">
            <a:extLst>
              <a:ext uri="{FF2B5EF4-FFF2-40B4-BE49-F238E27FC236}">
                <a16:creationId xmlns:a16="http://schemas.microsoft.com/office/drawing/2014/main" id="{011EC76F-1701-8CD3-BA37-DA64D22E6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9" y="1566217"/>
            <a:ext cx="105133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F0502020204030204" pitchFamily="34" charset="0"/>
              </a:defRPr>
            </a:lvl9pPr>
          </a:lstStyle>
          <a:p>
            <a:pPr algn="ctr"/>
            <a:r>
              <a:rPr lang="mn-MN" altLang="en-US" sz="2400" b="1" dirty="0"/>
              <a:t>“АВТОЗАМЫН ДАГУУХ ҮЙЛЧИЛГЭЭНИЙ ЦОГЦОЛБОР БАЙГУУЛАХ” </a:t>
            </a:r>
            <a:r>
              <a:rPr lang="mn-MN" altLang="en-US" b="1" dirty="0"/>
              <a:t>ТӨСЛИЙН ЯВЦ, ТУЛГАМДСАН АСУУДАЛ</a:t>
            </a:r>
            <a:endParaRPr lang="en-US" altLang="en-US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16" y="5210569"/>
            <a:ext cx="536664" cy="63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247A75-8A87-1B38-FCAF-043ECC89D1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7" y="135973"/>
            <a:ext cx="2765687" cy="727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0E803-F413-1D79-2CF7-318DF72BDB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48" y="111107"/>
            <a:ext cx="2005574" cy="764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B5836D-A389-24E2-47E6-DA05B18F79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80" y="155061"/>
            <a:ext cx="730994" cy="730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5036BB-995F-E6B1-C62B-A350C7EF4FE7}"/>
              </a:ext>
            </a:extLst>
          </p:cNvPr>
          <p:cNvSpPr txBox="1"/>
          <p:nvPr/>
        </p:nvSpPr>
        <p:spPr>
          <a:xfrm>
            <a:off x="9456702" y="295379"/>
            <a:ext cx="235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ЗАМЫН ДАГУУХ ҮЙЛЧИЛГЭЭ </a:t>
            </a:r>
          </a:p>
          <a:p>
            <a:r>
              <a:rPr lang="mn-MN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ЭРХЛЭГЧДИЙН ХОЛБОО</a:t>
            </a:r>
            <a:endParaRPr lang="en-GB" sz="11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593DFF-C5F6-094C-5F03-B5A408ADCD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40" y="135972"/>
            <a:ext cx="3472620" cy="9376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0EFA13-5991-8AA5-66B8-7FDA05A787CD}"/>
              </a:ext>
            </a:extLst>
          </p:cNvPr>
          <p:cNvSpPr txBox="1"/>
          <p:nvPr/>
        </p:nvSpPr>
        <p:spPr>
          <a:xfrm>
            <a:off x="6109167" y="6196638"/>
            <a:ext cx="5770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i="1" dirty="0"/>
              <a:t>Илтгэгч: </a:t>
            </a:r>
            <a:r>
              <a:rPr lang="mn-MN" i="1" dirty="0">
                <a:solidFill>
                  <a:schemeClr val="accent5">
                    <a:lumMod val="75000"/>
                  </a:schemeClr>
                </a:solidFill>
              </a:rPr>
              <a:t>Замын дагуух үйлчилгээ эрхлэгчдийн холбооны УЗ-ийн дарга Ч.Цог-Эрдэнэ</a:t>
            </a:r>
            <a:endParaRPr lang="en-GB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729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E196A-1365-4441-B2B1-3D9159D7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A1CC551-5E23-2981-961D-2ADA450D7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mn-MN" altLang="en-US" dirty="0">
                <a:latin typeface="Bahnschrift" panose="020B0502040204020203" pitchFamily="34" charset="0"/>
              </a:rPr>
              <a:t>АШИГЛАЛТАНД ОРСОН - 4</a:t>
            </a:r>
            <a:endParaRPr lang="en-GB" altLang="en-US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40A8D-E2E8-67B0-93E0-D11EBCE0D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5953125" cy="4467225"/>
          </a:xfrm>
        </p:spPr>
        <p:txBody>
          <a:bodyPr/>
          <a:lstStyle/>
          <a:p>
            <a:pPr marL="338684" lvl="1" indent="0" algn="just">
              <a:buFont typeface="Arial" panose="020B0604020202020204" pitchFamily="34" charset="0"/>
              <a:buNone/>
              <a:defRPr/>
            </a:pPr>
            <a:endParaRPr lang="en-GB" sz="2133" kern="100" dirty="0"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1ABBE4-CFE7-628F-163F-1F2AA6E06B50}"/>
              </a:ext>
            </a:extLst>
          </p:cNvPr>
          <p:cNvSpPr txBox="1">
            <a:spLocks/>
          </p:cNvSpPr>
          <p:nvPr/>
        </p:nvSpPr>
        <p:spPr>
          <a:xfrm>
            <a:off x="576704" y="1617100"/>
            <a:ext cx="5681221" cy="4882920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en-US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CAMEL OIL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автозамын дагуух цогцолбор – 70%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“Мандах бадрах булаг” ХХК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Төв, Баянцагаан, УБ-с 150км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240 өртөө  - 100%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</a:t>
            </a:r>
            <a:r>
              <a:rPr lang="en-US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MCS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охин компани “Исун мод тур” ХХК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Хэнтий, Жаргалтхаан, УБ-с 240км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“Сэцэн хаан” Автозамын дагуух цогцолбор – 80%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“Бүс чандмань” ХХК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Хэнтий, Хэрлэн, УБ-с 320км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Уньтын рашаан цогцолбор – 90%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“Уньтын рашаан” ХХК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Булган, Хутаг-Өндөр, УБ-с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mn-MN" altLang="ja-JP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mn-MN" altLang="ja-JP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GB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1F1196-6EF3-3E77-0A47-37EBA8C9C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25B41F-94C5-6518-3C36-D9A011779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30741"/>
          <a:stretch/>
        </p:blipFill>
        <p:spPr>
          <a:xfrm>
            <a:off x="7447175" y="1253765"/>
            <a:ext cx="4380134" cy="1516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B75AD-0552-030E-5673-4A11CECAC8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5" b="10072"/>
          <a:stretch/>
        </p:blipFill>
        <p:spPr>
          <a:xfrm>
            <a:off x="7447174" y="2943511"/>
            <a:ext cx="4370409" cy="2230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1611D-DF43-3642-3B4A-2676CBC5C6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561" b="20898"/>
          <a:stretch/>
        </p:blipFill>
        <p:spPr>
          <a:xfrm>
            <a:off x="7447173" y="5356818"/>
            <a:ext cx="4370413" cy="1372669"/>
          </a:xfrm>
          <a:prstGeom prst="rect">
            <a:avLst/>
          </a:prstGeom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7D48940B-A91A-B491-87C6-1A8C8674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01" y="4499387"/>
            <a:ext cx="2973465" cy="223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9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EE486-E90E-0084-92CA-BF65F903A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DA35A3-8DEF-4D5E-B1B9-4610ADE2C12B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AE0E6-E7AA-3F05-B6FA-C86AB035919E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E71A6E-68C2-B15C-8698-BE63A8331E79}"/>
              </a:ext>
            </a:extLst>
          </p:cNvPr>
          <p:cNvSpPr txBox="1">
            <a:spLocks noChangeArrowheads="1"/>
          </p:cNvSpPr>
          <p:nvPr/>
        </p:nvSpPr>
        <p:spPr>
          <a:xfrm>
            <a:off x="1206631" y="360362"/>
            <a:ext cx="10642469" cy="808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mn-MN" altLang="en-US" sz="4000" dirty="0">
                <a:latin typeface="Bahnschrift" panose="020B0502040204020203" pitchFamily="34" charset="0"/>
              </a:rPr>
              <a:t>2023 ОНД АЖИЛ ЭХЛҮҮЛСЭН- 4 </a:t>
            </a:r>
            <a:endParaRPr lang="en-GB" altLang="en-US" sz="4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C8FA8-809F-AAC1-569E-599B64EF6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24095-78AD-AD12-E888-D1AC73CE2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42570"/>
            <a:ext cx="12192000" cy="543965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3D0DCCB-6466-1A1D-51DE-4273EB98B0D5}"/>
              </a:ext>
            </a:extLst>
          </p:cNvPr>
          <p:cNvSpPr/>
          <p:nvPr/>
        </p:nvSpPr>
        <p:spPr>
          <a:xfrm>
            <a:off x="5337143" y="247793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B52155-3347-1FE3-3A3C-93A57A715C2D}"/>
              </a:ext>
            </a:extLst>
          </p:cNvPr>
          <p:cNvSpPr/>
          <p:nvPr/>
        </p:nvSpPr>
        <p:spPr>
          <a:xfrm>
            <a:off x="5439268" y="342899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C6F49F-6F61-96C7-06CE-4814D0B514A0}"/>
              </a:ext>
            </a:extLst>
          </p:cNvPr>
          <p:cNvSpPr/>
          <p:nvPr/>
        </p:nvSpPr>
        <p:spPr>
          <a:xfrm>
            <a:off x="8465268" y="518565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D16DA-5A8C-717D-3D27-FCA878525B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8576033" y="5243127"/>
            <a:ext cx="221530" cy="34460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6CFA83-5620-5CA4-F56E-17F0C83DC452}"/>
              </a:ext>
            </a:extLst>
          </p:cNvPr>
          <p:cNvSpPr/>
          <p:nvPr/>
        </p:nvSpPr>
        <p:spPr>
          <a:xfrm>
            <a:off x="2674069" y="238119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54616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9411F-D207-1C3C-C021-F74A4CFCC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DF9B4607-925F-9097-B398-428A6C67F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mn-MN" altLang="en-US" sz="4400" dirty="0">
                <a:latin typeface="Bahnschrift" panose="020B0502040204020203" pitchFamily="34" charset="0"/>
              </a:rPr>
              <a:t>2023 ОНД АЖИЛ ЭХЛҮҮЛСЭН- 4 </a:t>
            </a:r>
            <a:endParaRPr lang="en-GB" altLang="en-US" sz="4400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57761-EB64-3628-5704-2E0B4ED6F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5953125" cy="4467225"/>
          </a:xfrm>
        </p:spPr>
        <p:txBody>
          <a:bodyPr/>
          <a:lstStyle/>
          <a:p>
            <a:pPr marL="338684" lvl="1" indent="0" algn="just">
              <a:buFont typeface="Arial" panose="020B0604020202020204" pitchFamily="34" charset="0"/>
              <a:buNone/>
              <a:defRPr/>
            </a:pPr>
            <a:endParaRPr lang="en-GB" sz="2133" kern="100" dirty="0"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6E419F-6489-5D63-243A-70DEB125FCF9}"/>
              </a:ext>
            </a:extLst>
          </p:cNvPr>
          <p:cNvSpPr txBox="1">
            <a:spLocks/>
          </p:cNvSpPr>
          <p:nvPr/>
        </p:nvSpPr>
        <p:spPr>
          <a:xfrm>
            <a:off x="576704" y="1617100"/>
            <a:ext cx="5681221" cy="4882920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Хөвсгөл Мон Травел ХХК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Хөвсгөл, Тариалан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24м*18м 2 давхар барилгын карказ хийгдсэн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Жигүүр транс ХХК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Дорноговь, Замын-Үүд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Газар шорооны ажил хийгдэж байгаа   </a:t>
            </a: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lang="mn-MN" altLang="ja-JP" sz="1700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Драгон холдинг ХХК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Увс, Зүүнхангай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Газар шорооны ажил хийгдэж байгаа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Заяын өгөөж ХХК	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Архангай, Цэнхэр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Цахилгаан татсан, газар шорооны ажил эхэлсэн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mn-MN" altLang="ja-JP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mn-MN" altLang="ja-JP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GB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FA56A1-44A6-6F99-F842-4E14123B8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4BEF51-7FCD-CC56-7E6F-EB904909E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11134" r="5993" b="20275"/>
          <a:stretch/>
        </p:blipFill>
        <p:spPr>
          <a:xfrm>
            <a:off x="6956980" y="1319753"/>
            <a:ext cx="4892119" cy="2758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B792D-2B55-D436-1371-F3780FBD4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80" y="4176458"/>
            <a:ext cx="4892119" cy="251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4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1F298-8EFE-C104-1FD6-63F9DEB7F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9BF575-C4AB-E469-1BC7-5980D697DAF6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FCABF-5522-F8C1-FD25-57CB5191AC46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6F3B4A-792D-12BE-5928-3DECE6C0D53B}"/>
              </a:ext>
            </a:extLst>
          </p:cNvPr>
          <p:cNvSpPr txBox="1">
            <a:spLocks noChangeArrowheads="1"/>
          </p:cNvSpPr>
          <p:nvPr/>
        </p:nvSpPr>
        <p:spPr>
          <a:xfrm>
            <a:off x="1206631" y="360362"/>
            <a:ext cx="10642469" cy="808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mn-MN" altLang="en-US" sz="4000" dirty="0">
                <a:latin typeface="Bahnschrift" panose="020B0502040204020203" pitchFamily="34" charset="0"/>
              </a:rPr>
              <a:t>ТӨСӨЛД ХАМРАГДАХ ХҮСЭЛТЭЙ- 10 </a:t>
            </a:r>
            <a:endParaRPr lang="en-GB" altLang="en-US" sz="4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B74A4-7F43-11A7-C386-E1C6B1122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3B5E0C-548D-87AB-03F2-0EFE3288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42570"/>
            <a:ext cx="12192000" cy="543965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5682B56-433A-5C6D-9603-2A91F7894E90}"/>
              </a:ext>
            </a:extLst>
          </p:cNvPr>
          <p:cNvSpPr/>
          <p:nvPr/>
        </p:nvSpPr>
        <p:spPr>
          <a:xfrm>
            <a:off x="4630133" y="4073557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0076CE-0EC8-F843-93C4-EC295CAEB486}"/>
              </a:ext>
            </a:extLst>
          </p:cNvPr>
          <p:cNvSpPr/>
          <p:nvPr/>
        </p:nvSpPr>
        <p:spPr>
          <a:xfrm>
            <a:off x="6400802" y="384377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80172-65A5-F6F2-3512-65E8647817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8576033" y="5243127"/>
            <a:ext cx="221530" cy="34460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E771764-55ED-5977-13AF-E0C2E5B9606C}"/>
              </a:ext>
            </a:extLst>
          </p:cNvPr>
          <p:cNvSpPr/>
          <p:nvPr/>
        </p:nvSpPr>
        <p:spPr>
          <a:xfrm>
            <a:off x="5983656" y="358977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909E21-BD61-ACD0-400F-BCEA220BFB9F}"/>
              </a:ext>
            </a:extLst>
          </p:cNvPr>
          <p:cNvSpPr/>
          <p:nvPr/>
        </p:nvSpPr>
        <p:spPr>
          <a:xfrm>
            <a:off x="7490379" y="3757992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2FE8C3-F293-4EF4-1949-DB098B5C197D}"/>
              </a:ext>
            </a:extLst>
          </p:cNvPr>
          <p:cNvSpPr/>
          <p:nvPr/>
        </p:nvSpPr>
        <p:spPr>
          <a:xfrm>
            <a:off x="7620007" y="4011992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82F00C-83D8-F17A-7D10-EC8EFFF853B9}"/>
              </a:ext>
            </a:extLst>
          </p:cNvPr>
          <p:cNvSpPr/>
          <p:nvPr/>
        </p:nvSpPr>
        <p:spPr>
          <a:xfrm>
            <a:off x="7931873" y="424177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0A1616-DA51-3186-E08A-7788ECE845AE}"/>
              </a:ext>
            </a:extLst>
          </p:cNvPr>
          <p:cNvSpPr/>
          <p:nvPr/>
        </p:nvSpPr>
        <p:spPr>
          <a:xfrm>
            <a:off x="6158053" y="327339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6E91F82-7EDA-24CC-E939-48E9B69803C2}"/>
              </a:ext>
            </a:extLst>
          </p:cNvPr>
          <p:cNvSpPr/>
          <p:nvPr/>
        </p:nvSpPr>
        <p:spPr>
          <a:xfrm>
            <a:off x="4066096" y="281383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54A18F-AECE-8C6F-910B-E096B146065F}"/>
              </a:ext>
            </a:extLst>
          </p:cNvPr>
          <p:cNvSpPr/>
          <p:nvPr/>
        </p:nvSpPr>
        <p:spPr>
          <a:xfrm>
            <a:off x="4408603" y="2969443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F381FC-6F24-4DFF-EC49-2C511084F592}"/>
              </a:ext>
            </a:extLst>
          </p:cNvPr>
          <p:cNvSpPr/>
          <p:nvPr/>
        </p:nvSpPr>
        <p:spPr>
          <a:xfrm>
            <a:off x="6843861" y="319922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89E70B-5676-AFB4-B666-275007778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6971906" y="3256697"/>
            <a:ext cx="221530" cy="3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1859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66C54-2B2C-DEE1-1FBA-79797F466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7A65E99-8845-FCBC-A4CD-AA80F7AED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mn-MN" altLang="en-US" sz="4000" dirty="0">
                <a:latin typeface="Bahnschrift" panose="020B0502040204020203" pitchFamily="34" charset="0"/>
              </a:rPr>
              <a:t>ТӨСӨЛД ХАМРАГДАХ ХҮСЭЛТЭЙ- 10 </a:t>
            </a:r>
            <a:endParaRPr lang="en-GB" altLang="en-US" sz="4000" dirty="0">
              <a:latin typeface="Bahnschrift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2FC733-6CCA-CC0F-A2E0-B4F50880C162}"/>
              </a:ext>
            </a:extLst>
          </p:cNvPr>
          <p:cNvSpPr txBox="1">
            <a:spLocks/>
          </p:cNvSpPr>
          <p:nvPr/>
        </p:nvSpPr>
        <p:spPr>
          <a:xfrm>
            <a:off x="344079" y="1451728"/>
            <a:ext cx="4584472" cy="5557101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“Урьхан” цогцолбор -</a:t>
            </a:r>
            <a:r>
              <a:rPr lang="mn-MN" altLang="ja-JP" sz="1700" kern="100" dirty="0">
                <a:solidFill>
                  <a:srgbClr val="0F19E7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2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Төв, Борнуур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Төв, Лүн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“Хатан шижир” цогцолбор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Баянхонгор, Бөмбөгөр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Содхан травел ХХК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    “Хаан бууз” </a:t>
            </a:r>
            <a:r>
              <a:rPr lang="mn-MN" altLang="ja-JP" sz="1700" kern="100" dirty="0">
                <a:solidFill>
                  <a:schemeClr val="tx1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– </a:t>
            </a:r>
            <a:r>
              <a:rPr lang="mn-MN" altLang="ja-JP" sz="1700" kern="100" dirty="0">
                <a:solidFill>
                  <a:srgbClr val="0F19E7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Булган, Рашаант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Булган, Дашинчилэн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Гэзэгт ХХК, “</a:t>
            </a:r>
            <a:r>
              <a:rPr lang="en-US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Dream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”</a:t>
            </a:r>
            <a:r>
              <a:rPr lang="en-US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цогцолбор	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Говьсүмбэр, Чойр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mn-MN" altLang="ja-JP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mn-MN" altLang="ja-JP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GB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E6211-9246-BEC7-0CFE-ECB9E5989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701B0-87CC-4F13-7791-94721942A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41099" r="6856" b="19657"/>
          <a:stretch/>
        </p:blipFill>
        <p:spPr>
          <a:xfrm>
            <a:off x="7030824" y="1258788"/>
            <a:ext cx="4817097" cy="1611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A7A17F-8C95-C64F-1BBE-5438A0E11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44406" r="14708" b="16014"/>
          <a:stretch/>
        </p:blipFill>
        <p:spPr>
          <a:xfrm>
            <a:off x="7030824" y="3058950"/>
            <a:ext cx="4816376" cy="18565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47BC14-58BC-DDA7-2313-DFD95A37FF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7" b="25142"/>
          <a:stretch/>
        </p:blipFill>
        <p:spPr>
          <a:xfrm>
            <a:off x="7030105" y="5044923"/>
            <a:ext cx="4817096" cy="16239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CDE400-9C62-1AD8-53F1-BEAA87F5A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06" y="1258788"/>
            <a:ext cx="2828092" cy="21210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EA034-6305-6311-6EB7-E5089E730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06" y="3443399"/>
            <a:ext cx="2828094" cy="21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7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922F8-52AB-2FB8-9910-E2244EDC1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E09A208-9951-7CFF-F6D9-5E8AB3EB9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mn-MN" altLang="en-US" sz="4000" dirty="0">
                <a:latin typeface="Bahnschrift" panose="020B0502040204020203" pitchFamily="34" charset="0"/>
              </a:rPr>
              <a:t>ТӨСӨЛД ХАМРАГДАХ ХҮСЭЛТЭЙ- 10 </a:t>
            </a:r>
            <a:endParaRPr lang="en-GB" altLang="en-US" sz="4000" dirty="0">
              <a:latin typeface="Bahnschrift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B651C8-D076-93A5-FCCA-01F79A2B3C9D}"/>
              </a:ext>
            </a:extLst>
          </p:cNvPr>
          <p:cNvSpPr txBox="1">
            <a:spLocks/>
          </p:cNvSpPr>
          <p:nvPr/>
        </p:nvSpPr>
        <p:spPr>
          <a:xfrm>
            <a:off x="344079" y="1451728"/>
            <a:ext cx="4584472" cy="5557101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Болор зэрэглээ ХХК, “Болор зоог”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Дорноговь, Даланжаргалан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Төв, Баян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Paradise 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цогцолбор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Завхан, Нөмрөг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Нутаг ус цогцолбор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7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	Завхан, Сонгино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mn-MN" altLang="ja-JP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mn-MN" altLang="ja-JP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GB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98129D-6E3E-EDA5-4523-A50FCB870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D53BB-FEB0-4CE9-C60A-1747CEDC3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33" y="1300899"/>
            <a:ext cx="3571187" cy="2678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D3C65-8AC8-563E-DB6E-EBBCF35F1F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11" y="1281271"/>
            <a:ext cx="3571187" cy="268885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8E6B0E5-45C8-CC06-DD5F-53F439A2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11" y="4111789"/>
            <a:ext cx="7330909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602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4ECAD-D933-F895-E3B5-3618646B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8C4CE6C-FB30-684E-C57B-DC45E4D5E325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C657B-0510-4008-4187-C1E2EE5803B7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A59173-D197-FAEF-F1ED-8C3428046587}"/>
              </a:ext>
            </a:extLst>
          </p:cNvPr>
          <p:cNvSpPr txBox="1">
            <a:spLocks noChangeArrowheads="1"/>
          </p:cNvSpPr>
          <p:nvPr/>
        </p:nvSpPr>
        <p:spPr>
          <a:xfrm>
            <a:off x="1206631" y="360362"/>
            <a:ext cx="10642469" cy="808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mn-MN" altLang="en-US" sz="4000" dirty="0">
                <a:latin typeface="Bahnschrift" panose="020B0502040204020203" pitchFamily="34" charset="0"/>
              </a:rPr>
              <a:t>ӨНӨӨДРИЙН БАЙДЛААР - 18 </a:t>
            </a:r>
            <a:endParaRPr lang="en-GB" altLang="en-US" sz="4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A2AC8-56A1-F2A1-ACBF-0937E2757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544AC-4BDE-96A0-22D4-BD71E1ACC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42570"/>
            <a:ext cx="12192000" cy="543965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8F5863E-821B-6508-54C4-33C2E7A030DD}"/>
              </a:ext>
            </a:extLst>
          </p:cNvPr>
          <p:cNvSpPr/>
          <p:nvPr/>
        </p:nvSpPr>
        <p:spPr>
          <a:xfrm>
            <a:off x="4630133" y="4073557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5DE89A-E478-229A-64FA-24CB3577E35C}"/>
              </a:ext>
            </a:extLst>
          </p:cNvPr>
          <p:cNvSpPr/>
          <p:nvPr/>
        </p:nvSpPr>
        <p:spPr>
          <a:xfrm>
            <a:off x="6400802" y="384377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210EF-C16A-5C01-3159-C86DEF77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8576033" y="5243127"/>
            <a:ext cx="221530" cy="34460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5C4407A-45DA-676F-2BA6-BB3D02F3428E}"/>
              </a:ext>
            </a:extLst>
          </p:cNvPr>
          <p:cNvSpPr/>
          <p:nvPr/>
        </p:nvSpPr>
        <p:spPr>
          <a:xfrm>
            <a:off x="5983656" y="358977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C73FAC-EDB6-A1EC-9CF9-5B43951C64A5}"/>
              </a:ext>
            </a:extLst>
          </p:cNvPr>
          <p:cNvSpPr/>
          <p:nvPr/>
        </p:nvSpPr>
        <p:spPr>
          <a:xfrm>
            <a:off x="7490379" y="3757992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E4F794-BF2E-3C64-ABB1-82E691365521}"/>
              </a:ext>
            </a:extLst>
          </p:cNvPr>
          <p:cNvSpPr/>
          <p:nvPr/>
        </p:nvSpPr>
        <p:spPr>
          <a:xfrm>
            <a:off x="7620007" y="4011992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44FA00-8ABA-6C05-6AB9-20B725DC1757}"/>
              </a:ext>
            </a:extLst>
          </p:cNvPr>
          <p:cNvSpPr/>
          <p:nvPr/>
        </p:nvSpPr>
        <p:spPr>
          <a:xfrm>
            <a:off x="7931873" y="424177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50EB66-BEF7-5A78-0611-9EA22A2E6D75}"/>
              </a:ext>
            </a:extLst>
          </p:cNvPr>
          <p:cNvSpPr/>
          <p:nvPr/>
        </p:nvSpPr>
        <p:spPr>
          <a:xfrm>
            <a:off x="6158053" y="327339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FC86A0-80D6-2F2C-9F2C-F2F2CCC30B70}"/>
              </a:ext>
            </a:extLst>
          </p:cNvPr>
          <p:cNvSpPr/>
          <p:nvPr/>
        </p:nvSpPr>
        <p:spPr>
          <a:xfrm>
            <a:off x="4066096" y="281383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C7E903-86DB-398E-4F39-2A894DD19B92}"/>
              </a:ext>
            </a:extLst>
          </p:cNvPr>
          <p:cNvSpPr/>
          <p:nvPr/>
        </p:nvSpPr>
        <p:spPr>
          <a:xfrm>
            <a:off x="4408603" y="2969443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23B404-77E9-19AA-2094-A8B91B00A203}"/>
              </a:ext>
            </a:extLst>
          </p:cNvPr>
          <p:cNvSpPr/>
          <p:nvPr/>
        </p:nvSpPr>
        <p:spPr>
          <a:xfrm>
            <a:off x="6843861" y="319922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7D876D-920C-FF06-263D-6F4B5D6A5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6971906" y="3256697"/>
            <a:ext cx="221530" cy="34460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65A8C0B-7C6B-A3E1-CF98-9A6DBCDC891B}"/>
              </a:ext>
            </a:extLst>
          </p:cNvPr>
          <p:cNvSpPr/>
          <p:nvPr/>
        </p:nvSpPr>
        <p:spPr>
          <a:xfrm>
            <a:off x="7748833" y="319922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EF9FCB-CABC-C908-FD45-3F0FF91989E5}"/>
              </a:ext>
            </a:extLst>
          </p:cNvPr>
          <p:cNvSpPr/>
          <p:nvPr/>
        </p:nvSpPr>
        <p:spPr>
          <a:xfrm>
            <a:off x="5742496" y="261882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0B114C-4548-89AF-2687-5F12A779C4F4}"/>
              </a:ext>
            </a:extLst>
          </p:cNvPr>
          <p:cNvSpPr/>
          <p:nvPr/>
        </p:nvSpPr>
        <p:spPr>
          <a:xfrm>
            <a:off x="6912991" y="383278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3A0E40A-C259-4BFC-866A-83FDC19BAB42}"/>
              </a:ext>
            </a:extLst>
          </p:cNvPr>
          <p:cNvSpPr/>
          <p:nvPr/>
        </p:nvSpPr>
        <p:spPr>
          <a:xfrm>
            <a:off x="8144757" y="338814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5002F3-AC4D-9551-546D-2C0C8A9293F7}"/>
              </a:ext>
            </a:extLst>
          </p:cNvPr>
          <p:cNvSpPr/>
          <p:nvPr/>
        </p:nvSpPr>
        <p:spPr>
          <a:xfrm>
            <a:off x="5337143" y="247793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D37F1D6-0978-CAF8-E9AC-C55D6E062681}"/>
              </a:ext>
            </a:extLst>
          </p:cNvPr>
          <p:cNvSpPr/>
          <p:nvPr/>
        </p:nvSpPr>
        <p:spPr>
          <a:xfrm>
            <a:off x="5439268" y="342899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2BE8-7B83-C5B3-B2FF-73DA3529DF53}"/>
              </a:ext>
            </a:extLst>
          </p:cNvPr>
          <p:cNvSpPr/>
          <p:nvPr/>
        </p:nvSpPr>
        <p:spPr>
          <a:xfrm>
            <a:off x="8465268" y="518565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9AAF763-3C5D-B317-07B0-101897F7667D}"/>
              </a:ext>
            </a:extLst>
          </p:cNvPr>
          <p:cNvSpPr/>
          <p:nvPr/>
        </p:nvSpPr>
        <p:spPr>
          <a:xfrm>
            <a:off x="2674069" y="238119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318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528A3-4025-0DBA-D363-5E6ADE415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1B732C44-E515-9365-4F6B-48AA983D2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mn-MN" altLang="en-US" dirty="0">
                <a:latin typeface="Bahnschrift" panose="020B0502040204020203" pitchFamily="34" charset="0"/>
              </a:rPr>
              <a:t>САЛБАРЫН ОНЦЛОГ, АСУУДАЛ</a:t>
            </a:r>
            <a:endParaRPr lang="en-GB" altLang="en-US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53498-5469-147A-63E2-485B026D9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5953125" cy="4467225"/>
          </a:xfrm>
        </p:spPr>
        <p:txBody>
          <a:bodyPr/>
          <a:lstStyle/>
          <a:p>
            <a:pPr marL="338684" lvl="1" indent="0" algn="just">
              <a:buFont typeface="Arial" panose="020B0604020202020204" pitchFamily="34" charset="0"/>
              <a:buNone/>
              <a:defRPr/>
            </a:pPr>
            <a:endParaRPr lang="en-GB" sz="2133" kern="100" dirty="0"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8CB651-DD46-5F7C-F5F8-6BFD5F69688B}"/>
              </a:ext>
            </a:extLst>
          </p:cNvPr>
          <p:cNvSpPr txBox="1">
            <a:spLocks/>
          </p:cNvSpPr>
          <p:nvPr/>
        </p:nvSpPr>
        <p:spPr>
          <a:xfrm>
            <a:off x="604070" y="1614717"/>
            <a:ext cx="6230364" cy="4882920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Олон төрлийн үйлчилгээг нэг дор цогцлоодог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/хоол, дэлгүүр, боловсон бие засах цэг, буудал, кофешоф, ШТС, Газ ТС, цахилгаан автомашин цэнэглэгч, дугуй засвар, авто засвар, эмийн сан гэх мэт/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Сум, суурин, төвөөс алслагдсан байршилд байрласан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Дэд бүтцээс хол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Бүтээн байгуулалтын зардал өндөр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Ажиллах хүчний хомсдолтой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Улирлын шинж чанартай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mn-MN" sz="2000" kern="100" dirty="0">
                <a:solidFill>
                  <a:srgbClr val="0F19E7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НЭГ ХУВИЙН ХЭВШИЛ ДАНГААР АЖИЛЛАХАД ЭРСДЭЛТЭЙ, АМАРГҮЙ</a:t>
            </a:r>
            <a:r>
              <a:rPr lang="en-US" sz="2000" kern="100" dirty="0">
                <a:solidFill>
                  <a:srgbClr val="0F19E7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!!!</a:t>
            </a: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3D52CC-4A00-5307-3C66-7623C9118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CF9CF5-0B4B-BDD4-1ED7-448610254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773" y="1311057"/>
            <a:ext cx="4543326" cy="2555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00CE73-81D6-498E-E7D5-5AFFDBEB9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772" y="4114908"/>
            <a:ext cx="4543327" cy="25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8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7295A-F759-3486-1FBB-948E9D2C5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18865BE5-4E00-5024-9766-DEC5B9E91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mn-MN" altLang="en-US" dirty="0">
                <a:latin typeface="Bahnschrift" panose="020B0502040204020203" pitchFamily="34" charset="0"/>
              </a:rPr>
              <a:t>МЕНЕЖМЕНТИЙН ДЭМЖЛЭГ</a:t>
            </a:r>
            <a:endParaRPr lang="en-GB" altLang="en-US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271-338B-9E09-1708-303671B07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5953125" cy="4467225"/>
          </a:xfrm>
        </p:spPr>
        <p:txBody>
          <a:bodyPr/>
          <a:lstStyle/>
          <a:p>
            <a:pPr marL="338684" lvl="1" indent="0" algn="just">
              <a:buFont typeface="Arial" panose="020B0604020202020204" pitchFamily="34" charset="0"/>
              <a:buNone/>
              <a:defRPr/>
            </a:pPr>
            <a:endParaRPr lang="en-GB" sz="2133" kern="100" dirty="0"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1B7DC3D-BDF0-EA53-E757-5DA92C8E8469}"/>
              </a:ext>
            </a:extLst>
          </p:cNvPr>
          <p:cNvSpPr txBox="1">
            <a:spLocks/>
          </p:cNvSpPr>
          <p:nvPr/>
        </p:nvSpPr>
        <p:spPr>
          <a:xfrm>
            <a:off x="604070" y="1614716"/>
            <a:ext cx="8028942" cy="5054539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Ариун цэврийн байгууламж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ийг хуурай байдлаар шийдвэрлэхээр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“Дулаан эрчим” ХХК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-тай хамтран шийдэл боловсруулсан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Эко ногоон технологи 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бүхий 3 төрлийн зураг төслийг боловсруулсан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Дашваанжил ХХК 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гишүүнээр элсэн цогцолборуудад Газ түгээх станц суурилуулах, халаалт, цахилгааныг газаар шийдвэрлэх саналыг ирүүлсэн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Сим ХХК 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цогцолборуудад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цахилгаан автомашин цэнэглэгч станц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уудыг суурилуулах санал илэрхийлсэн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Аргал Папер ХХК, Хог хаягдлын холбоо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той хамтран хог хаягдлын нэгдсэн менежмент хэрэгжүүлэх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Дэлгүүрийн бараа бүтээгдэхүүн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ийг НӨАТ-тэй, анхдагч үнээр хүргэх зорилгоор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“Аззавьяа” ХХК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-тай гэрээ байгуулсан.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Нарны эх үүсгүүр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ийн чиглэлээр хамтран ажиллахаар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“Рентек” ХХК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-тай гэрээ байгуулсан.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84A677-AE2E-6AF7-D315-D32749F48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7037C0-5234-414F-91D3-48FE429B7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271" y="1311058"/>
            <a:ext cx="3027827" cy="17031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C5FB1D-3766-360F-35B4-15AA6B5F3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269" y="3120292"/>
            <a:ext cx="3027829" cy="1703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4EB17-6636-4B04-4B33-E27A0BC7C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66" y="4966103"/>
            <a:ext cx="3027828" cy="17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14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891A4-E66D-C6BE-E671-742573C03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7FBF652C-F24E-884F-E575-E8F64E5941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mn-MN" altLang="en-US" dirty="0">
                <a:latin typeface="Bahnschrift" panose="020B0502040204020203" pitchFamily="34" charset="0"/>
              </a:rPr>
              <a:t>ЦАСНЫ ХААЛТ, ТЭРБУМ МОД ТӨСӨЛ</a:t>
            </a:r>
            <a:endParaRPr lang="en-GB" altLang="en-US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59C44-F8D4-328E-0B65-5C950ABEA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5953125" cy="4467225"/>
          </a:xfrm>
        </p:spPr>
        <p:txBody>
          <a:bodyPr/>
          <a:lstStyle/>
          <a:p>
            <a:pPr marL="338684" lvl="1" indent="0" algn="just">
              <a:buFont typeface="Arial" panose="020B0604020202020204" pitchFamily="34" charset="0"/>
              <a:buNone/>
              <a:defRPr/>
            </a:pPr>
            <a:endParaRPr lang="en-GB" sz="2133" kern="100" dirty="0"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A57381E-6CF0-A59A-42FE-A1AF7B720536}"/>
              </a:ext>
            </a:extLst>
          </p:cNvPr>
          <p:cNvSpPr txBox="1">
            <a:spLocks/>
          </p:cNvSpPr>
          <p:nvPr/>
        </p:nvSpPr>
        <p:spPr>
          <a:xfrm>
            <a:off x="342910" y="1614717"/>
            <a:ext cx="8263208" cy="4882920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Ерөнхийлөгчийн санаачилсан “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Тэрбум мод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” төслийн хүрээнд 9 дэх талбарт “Автозам дагуу мод тарих” гэж тусгагдсан.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Монгол орны хувьд өвөл, хавар, намрын улиралд цас их орж, зам даваа боогдох, үзэгдэх орчин хязгаарлагдаж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осол аваар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их болж байна.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2023 онд Япон Улсын энэ чиглэлээр тэргүүлэгч Рикэн Когёо ХХК-тай хамтран “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Монгол Эко Констракшн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” төсөл хэрэгжүүлэхээр ажиллаж байна. Маш их судалгаа хийж, Цаг уурын ажиглах төхөөрөмжийг суурилуулсан. 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Одоогоор тус төсөл нь Жайка-д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Төслийн хэрэгцээний судалгааны шатанд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шалгарсан.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Бид Энэхүү хаалтыг түшиглэн Тэрбум модны автозамын дагуу тарих төслийг хариуцан гүйцэтгэж, арчлалт, хамгаалалтыг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Автозамын дагуух цогцолборуудад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хариуцуулахаар төлөвлөж байна.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Энэхүү төсөлд Монголын цаг уурын мэдээлэл шаардлагатай боловч дээрх мэдээллийг </a:t>
            </a:r>
            <a:r>
              <a:rPr lang="mn-MN" altLang="ja-JP" sz="1867" kern="100" dirty="0">
                <a:solidFill>
                  <a:srgbClr val="00B05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377,0 сая төгрөг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өөр гаргаж өгөх боломжтой талаар мэдэгдсэн.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B8C2DD-1ABB-EA7B-7D7E-729D1D0B30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E2F507-4499-D0D6-5AB0-540D5EFCC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263" y="1242005"/>
            <a:ext cx="3027828" cy="17031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18CB70-67CB-190E-B198-1E425553A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263" y="3018763"/>
            <a:ext cx="3027828" cy="1703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7C8FF-00D0-4733-02FD-F01573786C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b="21207"/>
          <a:stretch/>
        </p:blipFill>
        <p:spPr>
          <a:xfrm flipH="1">
            <a:off x="8821262" y="4795521"/>
            <a:ext cx="1443325" cy="1969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62FDD-00F3-D72B-1ECD-FC18F0BC5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5765" y="4810100"/>
            <a:ext cx="1443325" cy="20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7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578A1987-D02D-9373-0E73-C255E96CA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mn-MN" altLang="en-US" dirty="0">
                <a:latin typeface="Bahnschrift" panose="020B0502040204020203" pitchFamily="34" charset="0"/>
              </a:rPr>
              <a:t>ХЭРЭГЦЭЭ, ШААРДЛАГА</a:t>
            </a:r>
            <a:endParaRPr lang="en-GB" altLang="en-US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211AB-CA00-B1A8-63DB-E90E900CD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5953125" cy="4467225"/>
          </a:xfrm>
        </p:spPr>
        <p:txBody>
          <a:bodyPr/>
          <a:lstStyle/>
          <a:p>
            <a:pPr marL="338684" lvl="1" indent="0" algn="just">
              <a:buFont typeface="Arial" panose="020B0604020202020204" pitchFamily="34" charset="0"/>
              <a:buNone/>
              <a:defRPr/>
            </a:pPr>
            <a:endParaRPr lang="en-GB" sz="2133" kern="100" dirty="0"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131DE2-0643-95B8-DA5E-A443661C223D}"/>
              </a:ext>
            </a:extLst>
          </p:cNvPr>
          <p:cNvSpPr txBox="1">
            <a:spLocks/>
          </p:cNvSpPr>
          <p:nvPr/>
        </p:nvSpPr>
        <p:spPr>
          <a:xfrm>
            <a:off x="604070" y="1614717"/>
            <a:ext cx="6230364" cy="4882920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Монгол Улс нь 1,5 сая км2 нутагтай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Эртний түүхт, нүүдэлчин соёлтой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Аялал жуулчлал нөөц боломж их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Олон улс, улсын чанартай автозамын урт 14,0 мянган км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Хатуу хучилттай автозамын урт 7,0 мянган км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Нийслэл хотоос гарсан 5 чиглэлийн замаар 21 аймагтай холбогддог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Өдөрт дунджаар 14,0 мянган тээврийн хэрэгслээр        51,0 мянган зорчигч тухайн замаар хөдөлгөөнд оролцдог.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Зуны улиралд дотоод, гадаадын жуулчдын урсгал нэмэгдэж, энэ тоо 2-3 дахин нэмэгддэг</a:t>
            </a: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GB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CF254B-2908-20AB-61B3-5886CEA0D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7914E0-9810-A537-07A1-E115C1C79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73" y="1276351"/>
            <a:ext cx="4543327" cy="26250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299DE2-CE1B-58C3-BBA8-1846D8CF2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73" y="4009335"/>
            <a:ext cx="4543327" cy="27667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0efdbfdf1a_4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60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g20efdbfdf1a_4_0"/>
          <p:cNvGrpSpPr/>
          <p:nvPr/>
        </p:nvGrpSpPr>
        <p:grpSpPr>
          <a:xfrm>
            <a:off x="0" y="5601377"/>
            <a:ext cx="12237401" cy="1771846"/>
            <a:chOff x="0" y="5619552"/>
            <a:chExt cx="12237401" cy="1771846"/>
          </a:xfrm>
        </p:grpSpPr>
        <p:pic>
          <p:nvPicPr>
            <p:cNvPr id="136" name="Google Shape;136;g20efdbfdf1a_4_0"/>
            <p:cNvPicPr preferRelativeResize="0"/>
            <p:nvPr/>
          </p:nvPicPr>
          <p:blipFill rotWithShape="1">
            <a:blip r:embed="rId4">
              <a:alphaModFix/>
            </a:blip>
            <a:srcRect t="76778"/>
            <a:stretch/>
          </p:blipFill>
          <p:spPr>
            <a:xfrm>
              <a:off x="0" y="5798820"/>
              <a:ext cx="12192000" cy="1592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g20efdbfdf1a_4_0"/>
            <p:cNvPicPr preferRelativeResize="0"/>
            <p:nvPr/>
          </p:nvPicPr>
          <p:blipFill rotWithShape="1">
            <a:blip r:embed="rId5">
              <a:alphaModFix/>
            </a:blip>
            <a:srcRect l="68228" t="65740"/>
            <a:stretch/>
          </p:blipFill>
          <p:spPr>
            <a:xfrm>
              <a:off x="9515100" y="5619552"/>
              <a:ext cx="2722301" cy="1651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41184" y="207084"/>
            <a:ext cx="1161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600" dirty="0">
                <a:solidFill>
                  <a:schemeClr val="bg1"/>
                </a:solidFill>
              </a:rPr>
              <a:t>АСУУДАЛ ???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1591" y="1239768"/>
            <a:ext cx="69977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600" b="1" dirty="0">
                <a:solidFill>
                  <a:srgbClr val="FF0000"/>
                </a:solidFill>
              </a:rPr>
              <a:t>ГАЗАР?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600" b="1" dirty="0">
                <a:solidFill>
                  <a:srgbClr val="FF0000"/>
                </a:solidFill>
              </a:rPr>
              <a:t>САНХҮҮЖИЛТ?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600" b="1" dirty="0">
                <a:solidFill>
                  <a:srgbClr val="FF0000"/>
                </a:solidFill>
              </a:rPr>
              <a:t>АЮУЛГҮЙ БАЙДАЛ?</a:t>
            </a:r>
            <a:endParaRPr lang="mn-MN" sz="2000" dirty="0">
              <a:solidFill>
                <a:srgbClr val="FF0000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600" b="1" dirty="0">
                <a:solidFill>
                  <a:srgbClr val="00B050"/>
                </a:solidFill>
              </a:rPr>
              <a:t>ТОГ ЦАХИЛГААН</a:t>
            </a:r>
            <a:r>
              <a:rPr lang="mn-MN" sz="3600" b="1" dirty="0">
                <a:solidFill>
                  <a:schemeClr val="tx1"/>
                </a:solidFill>
              </a:rPr>
              <a:t>?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600" b="1" dirty="0">
                <a:solidFill>
                  <a:srgbClr val="00B050"/>
                </a:solidFill>
              </a:rPr>
              <a:t>ХАЛААЛТ</a:t>
            </a:r>
            <a:r>
              <a:rPr lang="mn-MN" sz="3600" b="1" dirty="0">
                <a:solidFill>
                  <a:schemeClr val="tx1"/>
                </a:solidFill>
              </a:rPr>
              <a:t>?</a:t>
            </a:r>
            <a:endParaRPr lang="mn-MN" sz="3600" b="1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600" b="1" dirty="0">
                <a:solidFill>
                  <a:srgbClr val="00B050"/>
                </a:solidFill>
              </a:rPr>
              <a:t>ХОГ ХАЯГДАЛ</a:t>
            </a:r>
            <a:r>
              <a:rPr lang="mn-MN" sz="3600" b="1" dirty="0">
                <a:solidFill>
                  <a:schemeClr val="tx1"/>
                </a:solidFill>
              </a:rPr>
              <a:t>?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600" b="1" dirty="0">
                <a:solidFill>
                  <a:srgbClr val="00B050"/>
                </a:solidFill>
              </a:rPr>
              <a:t>ЦЭВЭР УС</a:t>
            </a:r>
            <a:r>
              <a:rPr lang="mn-MN" sz="3600" b="1" dirty="0">
                <a:solidFill>
                  <a:schemeClr val="tx1"/>
                </a:solidFill>
              </a:rPr>
              <a:t>?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600" b="1" dirty="0">
                <a:solidFill>
                  <a:srgbClr val="00B050"/>
                </a:solidFill>
              </a:rPr>
              <a:t>БОХИР УС</a:t>
            </a:r>
            <a:r>
              <a:rPr lang="mn-MN" sz="3600" b="1" dirty="0">
                <a:solidFill>
                  <a:schemeClr val="tx1"/>
                </a:solidFill>
              </a:rPr>
              <a:t>?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mn-MN" sz="12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5821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0efdbfdf1a_4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60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g20efdbfdf1a_4_0"/>
          <p:cNvGrpSpPr/>
          <p:nvPr/>
        </p:nvGrpSpPr>
        <p:grpSpPr>
          <a:xfrm>
            <a:off x="0" y="5601377"/>
            <a:ext cx="12237401" cy="1771846"/>
            <a:chOff x="0" y="5619552"/>
            <a:chExt cx="12237401" cy="1771846"/>
          </a:xfrm>
        </p:grpSpPr>
        <p:pic>
          <p:nvPicPr>
            <p:cNvPr id="136" name="Google Shape;136;g20efdbfdf1a_4_0"/>
            <p:cNvPicPr preferRelativeResize="0"/>
            <p:nvPr/>
          </p:nvPicPr>
          <p:blipFill rotWithShape="1">
            <a:blip r:embed="rId4">
              <a:alphaModFix/>
            </a:blip>
            <a:srcRect t="76778"/>
            <a:stretch/>
          </p:blipFill>
          <p:spPr>
            <a:xfrm>
              <a:off x="0" y="5798820"/>
              <a:ext cx="12192000" cy="1592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g20efdbfdf1a_4_0"/>
            <p:cNvPicPr preferRelativeResize="0"/>
            <p:nvPr/>
          </p:nvPicPr>
          <p:blipFill rotWithShape="1">
            <a:blip r:embed="rId5">
              <a:alphaModFix/>
            </a:blip>
            <a:srcRect l="68228" t="65740"/>
            <a:stretch/>
          </p:blipFill>
          <p:spPr>
            <a:xfrm>
              <a:off x="9515100" y="5619552"/>
              <a:ext cx="2722301" cy="1651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41184" y="207084"/>
            <a:ext cx="1161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600" dirty="0">
                <a:solidFill>
                  <a:schemeClr val="bg1"/>
                </a:solidFill>
              </a:rPr>
              <a:t>АСУУДЛЫГ ШИЙДВЭРЛЭХ ХУВИЛБАР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506" y="1267584"/>
            <a:ext cx="11568793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200" dirty="0">
                <a:solidFill>
                  <a:srgbClr val="00B050"/>
                </a:solidFill>
              </a:rPr>
              <a:t>ГАЗАР 			</a:t>
            </a:r>
            <a:r>
              <a:rPr lang="mn-MN" sz="3200" b="1" dirty="0">
                <a:solidFill>
                  <a:srgbClr val="00B050"/>
                </a:solidFill>
              </a:rPr>
              <a:t>Засгийн газрын тогтоол</a:t>
            </a:r>
            <a:r>
              <a:rPr lang="mn-MN" sz="3200" b="1" dirty="0">
                <a:solidFill>
                  <a:schemeClr val="tx1"/>
                </a:solidFill>
              </a:rPr>
              <a:t> </a:t>
            </a:r>
          </a:p>
          <a:p>
            <a:pPr lvl="8" algn="just">
              <a:spcAft>
                <a:spcPts val="600"/>
              </a:spcAft>
            </a:pPr>
            <a:r>
              <a:rPr lang="mn-MN" sz="3200" b="1" dirty="0">
                <a:solidFill>
                  <a:schemeClr val="tx1"/>
                </a:solidFill>
              </a:rPr>
              <a:t>БОАЖС-ын тушаалаар тусгай хамгаалалттай газар	 нутаг			</a:t>
            </a:r>
          </a:p>
          <a:p>
            <a:pPr lvl="8" algn="just">
              <a:spcAft>
                <a:spcPts val="600"/>
              </a:spcAft>
            </a:pPr>
            <a:r>
              <a:rPr lang="mn-MN" sz="3200" b="1" dirty="0">
                <a:solidFill>
                  <a:schemeClr val="tx1"/>
                </a:solidFill>
              </a:rPr>
              <a:t>ЗТХС-ын тушаалаар замын дагуу 50м	</a:t>
            </a:r>
          </a:p>
          <a:p>
            <a:pPr lvl="8" algn="just">
              <a:spcAft>
                <a:spcPts val="600"/>
              </a:spcAft>
            </a:pPr>
            <a:r>
              <a:rPr lang="mn-MN" sz="3200" b="1" dirty="0">
                <a:solidFill>
                  <a:srgbClr val="FF0000"/>
                </a:solidFill>
              </a:rPr>
              <a:t>Аймаг, сумын удирдлагын шийдвэрээр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200" dirty="0">
                <a:solidFill>
                  <a:srgbClr val="00B050"/>
                </a:solidFill>
              </a:rPr>
              <a:t>САНХҮҮЖИЛТ 		</a:t>
            </a:r>
            <a:r>
              <a:rPr lang="mn-MN" sz="3200" b="1" dirty="0">
                <a:solidFill>
                  <a:srgbClr val="00B050"/>
                </a:solidFill>
              </a:rPr>
              <a:t>Хөнгөлөлттэй зээл</a:t>
            </a:r>
            <a:endParaRPr lang="mn-MN" sz="3200" b="1" dirty="0"/>
          </a:p>
          <a:p>
            <a:pPr lvl="1" algn="just">
              <a:spcAft>
                <a:spcPts val="600"/>
              </a:spcAft>
            </a:pPr>
            <a:r>
              <a:rPr lang="mn-MN" sz="3200" b="1" dirty="0">
                <a:solidFill>
                  <a:schemeClr val="tx1"/>
                </a:solidFill>
              </a:rPr>
              <a:t>				</a:t>
            </a:r>
            <a:r>
              <a:rPr lang="mn-MN" sz="3200" b="1" dirty="0"/>
              <a:t>Дэд бүтцийн дэмжлэг</a:t>
            </a:r>
          </a:p>
          <a:p>
            <a:pPr lvl="1" algn="just">
              <a:spcAft>
                <a:spcPts val="600"/>
              </a:spcAft>
            </a:pPr>
            <a:r>
              <a:rPr lang="mn-MN" sz="3200" b="1" dirty="0"/>
              <a:t>				</a:t>
            </a:r>
            <a:r>
              <a:rPr lang="mn-MN" sz="3200" b="1" dirty="0">
                <a:solidFill>
                  <a:srgbClr val="FF0000"/>
                </a:solidFill>
              </a:rPr>
              <a:t>Өөрийн хөрөнгө /20%-40%/</a:t>
            </a:r>
          </a:p>
          <a:p>
            <a:pPr lvl="1" algn="just">
              <a:spcAft>
                <a:spcPts val="600"/>
              </a:spcAft>
            </a:pPr>
            <a:r>
              <a:rPr lang="mn-MN" sz="3200" b="1" dirty="0"/>
              <a:t>				</a:t>
            </a:r>
            <a:r>
              <a:rPr lang="mn-MN" sz="3200" b="1" dirty="0">
                <a:solidFill>
                  <a:srgbClr val="FF0000"/>
                </a:solidFill>
              </a:rPr>
              <a:t>Банкны зээл</a:t>
            </a:r>
            <a:endParaRPr lang="mn-MN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31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6ECDFACD-E43D-56DC-6025-1075487B9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0efdbfdf1a_4_0">
            <a:extLst>
              <a:ext uri="{FF2B5EF4-FFF2-40B4-BE49-F238E27FC236}">
                <a16:creationId xmlns:a16="http://schemas.microsoft.com/office/drawing/2014/main" id="{BBAE94EC-D09E-D946-450F-0616B11AB3A2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60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g20efdbfdf1a_4_0">
            <a:extLst>
              <a:ext uri="{FF2B5EF4-FFF2-40B4-BE49-F238E27FC236}">
                <a16:creationId xmlns:a16="http://schemas.microsoft.com/office/drawing/2014/main" id="{9065B688-8291-7BFF-7E32-40375E7777CB}"/>
              </a:ext>
            </a:extLst>
          </p:cNvPr>
          <p:cNvGrpSpPr/>
          <p:nvPr/>
        </p:nvGrpSpPr>
        <p:grpSpPr>
          <a:xfrm>
            <a:off x="0" y="5601377"/>
            <a:ext cx="12237401" cy="1771846"/>
            <a:chOff x="0" y="5619552"/>
            <a:chExt cx="12237401" cy="1771846"/>
          </a:xfrm>
        </p:grpSpPr>
        <p:pic>
          <p:nvPicPr>
            <p:cNvPr id="136" name="Google Shape;136;g20efdbfdf1a_4_0">
              <a:extLst>
                <a:ext uri="{FF2B5EF4-FFF2-40B4-BE49-F238E27FC236}">
                  <a16:creationId xmlns:a16="http://schemas.microsoft.com/office/drawing/2014/main" id="{4B9B51B9-81DE-F8B7-25DD-AD36A1E42E6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6778"/>
            <a:stretch/>
          </p:blipFill>
          <p:spPr>
            <a:xfrm>
              <a:off x="0" y="5798820"/>
              <a:ext cx="12192000" cy="1592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g20efdbfdf1a_4_0">
              <a:extLst>
                <a:ext uri="{FF2B5EF4-FFF2-40B4-BE49-F238E27FC236}">
                  <a16:creationId xmlns:a16="http://schemas.microsoft.com/office/drawing/2014/main" id="{873EDC32-3414-53C9-F22C-8D5CC0AD344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68228" t="65740"/>
            <a:stretch/>
          </p:blipFill>
          <p:spPr>
            <a:xfrm>
              <a:off x="9515100" y="5619552"/>
              <a:ext cx="2722301" cy="1651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12B0A8A-73A6-39D1-AF6F-8E37FF542933}"/>
              </a:ext>
            </a:extLst>
          </p:cNvPr>
          <p:cNvSpPr txBox="1"/>
          <p:nvPr/>
        </p:nvSpPr>
        <p:spPr>
          <a:xfrm>
            <a:off x="141184" y="207084"/>
            <a:ext cx="1161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600" dirty="0">
                <a:solidFill>
                  <a:schemeClr val="bg1"/>
                </a:solidFill>
              </a:rPr>
              <a:t>АСУУДЛЫГ ШИЙДВЭРЛЭХ ХУВИЛБАР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1B242-767F-7A98-7622-A9419FBC9E55}"/>
              </a:ext>
            </a:extLst>
          </p:cNvPr>
          <p:cNvSpPr txBox="1"/>
          <p:nvPr/>
        </p:nvSpPr>
        <p:spPr>
          <a:xfrm>
            <a:off x="356506" y="1267584"/>
            <a:ext cx="11568793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200" dirty="0">
                <a:solidFill>
                  <a:srgbClr val="00B050"/>
                </a:solidFill>
              </a:rPr>
              <a:t>ТОГ ЦАХИЛГААН 	</a:t>
            </a:r>
            <a:r>
              <a:rPr lang="mn-MN" sz="3200" dirty="0">
                <a:solidFill>
                  <a:schemeClr val="tx1"/>
                </a:solidFill>
              </a:rPr>
              <a:t>Төвлөрсөн дэд бүтцээс тог татах боломжтой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>
                <a:solidFill>
                  <a:srgbClr val="00B050"/>
                </a:solidFill>
              </a:rPr>
              <a:t>Сэргээгдэх эрчим хүчээр шийдвэрлэх шаардлагатай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200" dirty="0">
                <a:solidFill>
                  <a:srgbClr val="00B050"/>
                </a:solidFill>
              </a:rPr>
              <a:t>ХАЛААЛТ 		</a:t>
            </a:r>
            <a:r>
              <a:rPr lang="mn-MN" sz="3200" dirty="0">
                <a:solidFill>
                  <a:srgbClr val="FF0000"/>
                </a:solidFill>
              </a:rPr>
              <a:t>Төвлөрсөн халаалтын систем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>
                <a:solidFill>
                  <a:srgbClr val="00B050"/>
                </a:solidFill>
              </a:rPr>
              <a:t>Цахилгаан, нар, газаар халаах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/>
              <a:t>Гал түлэх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200" dirty="0">
                <a:solidFill>
                  <a:srgbClr val="00B050"/>
                </a:solidFill>
              </a:rPr>
              <a:t>ХОГ ХАЯГДАЛ		Хогийг ангилан ялгаж, тээвэрлэх систем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/>
              <a:t>Хог шатаах бичил зуух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>
                <a:solidFill>
                  <a:srgbClr val="00B050"/>
                </a:solidFill>
              </a:rPr>
              <a:t>Тухайн орон нутгийн хогийн цэгт хаях</a:t>
            </a:r>
            <a:endParaRPr lang="mn-MN" sz="3200" dirty="0"/>
          </a:p>
        </p:txBody>
      </p:sp>
    </p:spTree>
    <p:extLst>
      <p:ext uri="{BB962C8B-B14F-4D97-AF65-F5344CB8AC3E}">
        <p14:creationId xmlns:p14="http://schemas.microsoft.com/office/powerpoint/2010/main" val="1446915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0efdbfdf1a_4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60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g20efdbfdf1a_4_0"/>
          <p:cNvGrpSpPr/>
          <p:nvPr/>
        </p:nvGrpSpPr>
        <p:grpSpPr>
          <a:xfrm>
            <a:off x="0" y="5601377"/>
            <a:ext cx="12237401" cy="1771846"/>
            <a:chOff x="0" y="5619552"/>
            <a:chExt cx="12237401" cy="1771846"/>
          </a:xfrm>
        </p:grpSpPr>
        <p:pic>
          <p:nvPicPr>
            <p:cNvPr id="136" name="Google Shape;136;g20efdbfdf1a_4_0"/>
            <p:cNvPicPr preferRelativeResize="0"/>
            <p:nvPr/>
          </p:nvPicPr>
          <p:blipFill rotWithShape="1">
            <a:blip r:embed="rId4">
              <a:alphaModFix/>
            </a:blip>
            <a:srcRect t="76778"/>
            <a:stretch/>
          </p:blipFill>
          <p:spPr>
            <a:xfrm>
              <a:off x="0" y="5798820"/>
              <a:ext cx="12192000" cy="1592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g20efdbfdf1a_4_0"/>
            <p:cNvPicPr preferRelativeResize="0"/>
            <p:nvPr/>
          </p:nvPicPr>
          <p:blipFill rotWithShape="1">
            <a:blip r:embed="rId5">
              <a:alphaModFix/>
            </a:blip>
            <a:srcRect l="68228" t="65740"/>
            <a:stretch/>
          </p:blipFill>
          <p:spPr>
            <a:xfrm>
              <a:off x="9515100" y="5619552"/>
              <a:ext cx="2722301" cy="1651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41184" y="207084"/>
            <a:ext cx="1161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600" dirty="0">
                <a:solidFill>
                  <a:schemeClr val="bg1"/>
                </a:solidFill>
              </a:rPr>
              <a:t>АСУУДЛЫГ ШИЙДВЭРЛЭХ ХУВИЛБАР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506" y="1267584"/>
            <a:ext cx="1156879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200" dirty="0">
                <a:solidFill>
                  <a:srgbClr val="00B050"/>
                </a:solidFill>
              </a:rPr>
              <a:t>ЦЭВЭР УС 		</a:t>
            </a:r>
            <a:r>
              <a:rPr lang="mn-MN" sz="3200" dirty="0">
                <a:solidFill>
                  <a:srgbClr val="FF0000"/>
                </a:solidFill>
              </a:rPr>
              <a:t>Төвлөрсөн систем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>
                <a:solidFill>
                  <a:srgbClr val="00B050"/>
                </a:solidFill>
              </a:rPr>
              <a:t>Худаг гаргах /зөвшөөрөл/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>
                <a:solidFill>
                  <a:srgbClr val="FF0000"/>
                </a:solidFill>
              </a:rPr>
              <a:t>Зөөвөрлөх</a:t>
            </a:r>
            <a:endParaRPr lang="mn-MN" sz="3200" dirty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200" dirty="0">
                <a:solidFill>
                  <a:srgbClr val="00B050"/>
                </a:solidFill>
              </a:rPr>
              <a:t>БОХИР УС 		</a:t>
            </a:r>
            <a:r>
              <a:rPr lang="mn-MN" sz="3200" dirty="0">
                <a:solidFill>
                  <a:srgbClr val="FF0000"/>
                </a:solidFill>
              </a:rPr>
              <a:t>Төвлөрсөн систем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>
                <a:solidFill>
                  <a:srgbClr val="FF0000"/>
                </a:solidFill>
              </a:rPr>
              <a:t>Нүхэн жорлон 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>
                <a:solidFill>
                  <a:srgbClr val="00B050"/>
                </a:solidFill>
              </a:rPr>
              <a:t>Боловсон ариун цэврийн байгууламж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>
                <a:solidFill>
                  <a:srgbClr val="00B050"/>
                </a:solidFill>
              </a:rPr>
              <a:t>Хуурай технологи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3200" dirty="0">
                <a:solidFill>
                  <a:srgbClr val="00B050"/>
                </a:solidFill>
              </a:rPr>
              <a:t>АЮУЛГҮЙ БАЙДАЛ 	</a:t>
            </a:r>
            <a:r>
              <a:rPr lang="mn-MN" sz="3200" dirty="0">
                <a:solidFill>
                  <a:schemeClr val="tx1"/>
                </a:solidFill>
              </a:rPr>
              <a:t>Нэгдсэн харуул хамгаалалт</a:t>
            </a:r>
          </a:p>
          <a:p>
            <a:pPr lvl="8" algn="just">
              <a:spcAft>
                <a:spcPts val="600"/>
              </a:spcAft>
            </a:pPr>
            <a:r>
              <a:rPr lang="mn-MN" sz="3200" dirty="0"/>
              <a:t>Цагдаагийн хяналтын цэгүүдийг нэгтгэх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1494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1E49-856C-D566-3985-66F81717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554" y="250031"/>
            <a:ext cx="7812741" cy="1325563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mn-MN" sz="2800" dirty="0"/>
              <a:t>Цагт 300 хүнд үйлдлэх хүчин чадалтай – 200 сая ₮</a:t>
            </a:r>
            <a:br>
              <a:rPr lang="mn-MN" sz="2800" dirty="0"/>
            </a:br>
            <a:r>
              <a:rPr lang="mn-MN" sz="2800" dirty="0"/>
              <a:t>Цагт 150 хүнд үйлчлэх хүчин чадалтай – 120 сая ₮</a:t>
            </a:r>
            <a:br>
              <a:rPr lang="mn-MN" sz="2800" dirty="0"/>
            </a:br>
            <a:r>
              <a:rPr lang="mn-MN" sz="2800" dirty="0"/>
              <a:t>Цагт 50 хүнд үйлчлэх хүчин чадалтай – 70 сая ₮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A1138-6874-4243-07AE-8BB85C9D6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53E40-3968-D65F-3178-5FA979FD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835" y="1825625"/>
            <a:ext cx="9169244" cy="5031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900E28-B9FC-4F3E-B5FD-AABB3AA0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43835" cy="2342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14D212-0446-BBAE-F381-B773CDEC8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0257"/>
            <a:ext cx="3343835" cy="2357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0B797D-D87F-A667-DDFF-5FA0998DA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0637"/>
            <a:ext cx="3343835" cy="23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38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702AB-0D37-C728-558A-A6401D3E8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7D7CDB02-88C3-185A-86A4-8CD4A80094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mn-MN" altLang="en-US" dirty="0">
                <a:latin typeface="Bahnschrift" panose="020B0502040204020203" pitchFamily="34" charset="0"/>
              </a:rPr>
              <a:t>ШИЙДВЭРЛҮҮЛЭХ ХҮСЭЛТ</a:t>
            </a:r>
            <a:endParaRPr lang="en-GB" altLang="en-US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B2E5E-5DE1-6F2A-0995-618D23615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5953125" cy="4467225"/>
          </a:xfrm>
        </p:spPr>
        <p:txBody>
          <a:bodyPr/>
          <a:lstStyle/>
          <a:p>
            <a:pPr marL="338684" lvl="1" indent="0" algn="just">
              <a:buFont typeface="Arial" panose="020B0604020202020204" pitchFamily="34" charset="0"/>
              <a:buNone/>
              <a:defRPr/>
            </a:pPr>
            <a:endParaRPr lang="en-GB" sz="2133" kern="100" dirty="0"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6A3C4C-9FB9-674E-538B-86E849F728C5}"/>
              </a:ext>
            </a:extLst>
          </p:cNvPr>
          <p:cNvSpPr txBox="1">
            <a:spLocks/>
          </p:cNvSpPr>
          <p:nvPr/>
        </p:nvSpPr>
        <p:spPr>
          <a:xfrm>
            <a:off x="604070" y="1614717"/>
            <a:ext cx="6230364" cy="4882920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4572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altLang="ja-JP" sz="187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Гэрээ байгуулсан боловч газрын асуудал шийдвэрлэгдээгүй </a:t>
            </a:r>
            <a:r>
              <a:rPr lang="mn-MN" altLang="ja-JP" sz="1870" kern="100" dirty="0">
                <a:solidFill>
                  <a:srgbClr val="FF000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13 байршл</a:t>
            </a:r>
            <a:r>
              <a:rPr lang="mn-MN" altLang="ja-JP" sz="187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ыг Засгийн газрын тогтоолоор шийдвэрлэх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altLang="ja-JP" sz="187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Хөнгөлөлттэй зээл тусламжид хамруулах – </a:t>
            </a:r>
            <a:r>
              <a:rPr lang="mn-MN" altLang="ja-JP" sz="1870" kern="100" dirty="0">
                <a:solidFill>
                  <a:srgbClr val="FF000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1,260,000,000 * 10 = 12,600,000,000₮ </a:t>
            </a:r>
            <a:r>
              <a:rPr lang="mn-MN" altLang="ja-JP" sz="187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/Автозамын дагуух цогцолбор ангилалд тусгайлан/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altLang="ja-JP" sz="187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Тухайн төсөлд хамрагдах хүсэлт ирүүлсэн, одоо ажиллаж байгаа аж ахуйн нэгжүүдтэй гэрээ байгуулах – </a:t>
            </a:r>
            <a:r>
              <a:rPr lang="mn-MN" altLang="ja-JP" sz="1870" kern="100" dirty="0">
                <a:solidFill>
                  <a:srgbClr val="FF000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 цэг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altLang="ja-JP" sz="1870" kern="100" dirty="0">
                <a:solidFill>
                  <a:schemeClr val="tx1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Боловсон бие засах газрын дэмжлэг </a:t>
            </a:r>
            <a:r>
              <a:rPr lang="mn-MN" altLang="ja-JP" sz="1870" kern="100" dirty="0">
                <a:solidFill>
                  <a:srgbClr val="FF0000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– 28 * 200,000,000 = 5,600,000,000₮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altLang="ja-JP" sz="187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ЗТХЯ-д хэрэгжиж байгаа зогсоол хөтөлбөрийг цогцолборуудтай уялдуулах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sz="187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Монгол Улсын Засгийн газрын тухай хуулийн 19 дүгээр зүйл, 20 дугаар зүйлийн 5 дахь хэсгийн 14-д заасныг тус тус үндэслэн Автозамын дагуух үйлчилгээний цогцолбор, байгуулах хөгжүүлэх үүргийг гэрээгээр Замын дагуух үйлчилгээ эрхлэгчдийн нэгдсэн холбоогоор гүйцэтгүүлэх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mn-MN" altLang="ja-JP" sz="187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Цасны хаалтын Монгол Эко Констракшн төслийг дэмжиж ажиллах, цаг агаарын мэдээг үнэ төлбөргүй гаргаж өгөх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5A1EC3-31EC-0320-E2F7-40D61C71A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FD8FA1-9C19-5F1F-707D-B8794506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773" y="1311057"/>
            <a:ext cx="4543326" cy="2555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E6464E-19D2-E274-35B5-3C2F55700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772" y="4114908"/>
            <a:ext cx="4543327" cy="25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13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459B6-63CF-63A6-4A78-2A1D8F8BC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26;p4">
            <a:extLst>
              <a:ext uri="{FF2B5EF4-FFF2-40B4-BE49-F238E27FC236}">
                <a16:creationId xmlns:a16="http://schemas.microsoft.com/office/drawing/2014/main" id="{B000DB7B-0CA0-6AE3-FCB8-485E767D3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25" tIns="45700" rIns="91425" bIns="45700"/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  <a:buFont typeface="Calibri" panose="020F0502020204030204" pitchFamily="34" charset="0"/>
              <a:buNone/>
            </a:pPr>
            <a:endParaRPr lang="en-US" altLang="en-US"/>
          </a:p>
        </p:txBody>
      </p:sp>
      <p:pic>
        <p:nvPicPr>
          <p:cNvPr id="32771" name="Google Shape;127;p4">
            <a:extLst>
              <a:ext uri="{FF2B5EF4-FFF2-40B4-BE49-F238E27FC236}">
                <a16:creationId xmlns:a16="http://schemas.microsoft.com/office/drawing/2014/main" id="{4576551C-0BD8-BB44-5FDF-94634794DE92}"/>
              </a:ext>
            </a:extLst>
          </p:cNvPr>
          <p:cNvPicPr>
            <a:picLocks noGrp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3713"/>
          </a:xfrm>
        </p:spPr>
      </p:pic>
      <p:pic>
        <p:nvPicPr>
          <p:cNvPr id="32772" name="Google Shape;128;p4">
            <a:extLst>
              <a:ext uri="{FF2B5EF4-FFF2-40B4-BE49-F238E27FC236}">
                <a16:creationId xmlns:a16="http://schemas.microsoft.com/office/drawing/2014/main" id="{0CBADE61-A261-0AF8-0FB6-E7FD12F7D4F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44"/>
          <a:stretch>
            <a:fillRect/>
          </a:stretch>
        </p:blipFill>
        <p:spPr bwMode="auto">
          <a:xfrm>
            <a:off x="0" y="0"/>
            <a:ext cx="121920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Google Shape;129;p4">
            <a:extLst>
              <a:ext uri="{FF2B5EF4-FFF2-40B4-BE49-F238E27FC236}">
                <a16:creationId xmlns:a16="http://schemas.microsoft.com/office/drawing/2014/main" id="{B7CB392A-B357-1168-CCF3-247FFAA216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1">
            <a:extLst>
              <a:ext uri="{FF2B5EF4-FFF2-40B4-BE49-F238E27FC236}">
                <a16:creationId xmlns:a16="http://schemas.microsoft.com/office/drawing/2014/main" id="{46B2FE18-93F1-5422-17EE-0764DB54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2760663"/>
            <a:ext cx="10515600" cy="1322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4000">
                <a:solidFill>
                  <a:srgbClr val="00B050"/>
                </a:solidFill>
              </a:rPr>
              <a:t>БАЙГАЛЬД ЭЭЛТЭЙ МОНГОЛ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4000">
                <a:solidFill>
                  <a:srgbClr val="00B050"/>
                </a:solidFill>
              </a:rPr>
              <a:t>МОНГОЛД ЭЭЛТЭЙ БИЗНЕСИЙН ТӨЛӨӨ</a:t>
            </a:r>
          </a:p>
        </p:txBody>
      </p:sp>
      <p:sp>
        <p:nvSpPr>
          <p:cNvPr id="32775" name="AutoShape 2" descr="eco green energy icon Icons PNG - Free PNG and Icons Downloads">
            <a:extLst>
              <a:ext uri="{FF2B5EF4-FFF2-40B4-BE49-F238E27FC236}">
                <a16:creationId xmlns:a16="http://schemas.microsoft.com/office/drawing/2014/main" id="{43EFB7D5-5E4F-E51E-30A7-4BA1CFE67F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AutoShape 4" descr="eco green energy icon Icons PNG - Free PNG and Icons Downloads">
            <a:extLst>
              <a:ext uri="{FF2B5EF4-FFF2-40B4-BE49-F238E27FC236}">
                <a16:creationId xmlns:a16="http://schemas.microsoft.com/office/drawing/2014/main" id="{BCFBF029-896B-EDCE-0BD6-DBFA3AD5A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7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7" name="AutoShape 6" descr="eco green energy icon Icons PNG - Free PNG and Icons Downloads">
            <a:extLst>
              <a:ext uri="{FF2B5EF4-FFF2-40B4-BE49-F238E27FC236}">
                <a16:creationId xmlns:a16="http://schemas.microsoft.com/office/drawing/2014/main" id="{49586CF2-6B63-508E-3CD6-A92C8E2D01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546889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F5336-6DAE-290F-18AA-ED856C05C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980779D-F58C-06D7-E4B5-01EF81CD98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r="3145"/>
          <a:stretch>
            <a:fillRect/>
          </a:stretch>
        </p:blipFill>
        <p:spPr/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34DC6D0-7A39-E6D8-028A-56B6D6A0D91B}"/>
              </a:ext>
            </a:extLst>
          </p:cNvPr>
          <p:cNvSpPr/>
          <p:nvPr/>
        </p:nvSpPr>
        <p:spPr>
          <a:xfrm>
            <a:off x="4445465" y="5849747"/>
            <a:ext cx="1650535" cy="853451"/>
          </a:xfrm>
          <a:custGeom>
            <a:avLst/>
            <a:gdLst>
              <a:gd name="connsiteX0" fmla="*/ 4242017 w 4329114"/>
              <a:gd name="connsiteY0" fmla="*/ 2064282 h 2238476"/>
              <a:gd name="connsiteX1" fmla="*/ 4329114 w 4329114"/>
              <a:gd name="connsiteY1" fmla="*/ 2151379 h 2238476"/>
              <a:gd name="connsiteX2" fmla="*/ 4242017 w 4329114"/>
              <a:gd name="connsiteY2" fmla="*/ 2238476 h 2238476"/>
              <a:gd name="connsiteX3" fmla="*/ 4154920 w 4329114"/>
              <a:gd name="connsiteY3" fmla="*/ 2151379 h 2238476"/>
              <a:gd name="connsiteX4" fmla="*/ 4242017 w 4329114"/>
              <a:gd name="connsiteY4" fmla="*/ 2064282 h 2238476"/>
              <a:gd name="connsiteX5" fmla="*/ 3203287 w 4329114"/>
              <a:gd name="connsiteY5" fmla="*/ 2064282 h 2238476"/>
              <a:gd name="connsiteX6" fmla="*/ 3290384 w 4329114"/>
              <a:gd name="connsiteY6" fmla="*/ 2151379 h 2238476"/>
              <a:gd name="connsiteX7" fmla="*/ 3203287 w 4329114"/>
              <a:gd name="connsiteY7" fmla="*/ 2238476 h 2238476"/>
              <a:gd name="connsiteX8" fmla="*/ 3116190 w 4329114"/>
              <a:gd name="connsiteY8" fmla="*/ 2151379 h 2238476"/>
              <a:gd name="connsiteX9" fmla="*/ 3203287 w 4329114"/>
              <a:gd name="connsiteY9" fmla="*/ 2064282 h 2238476"/>
              <a:gd name="connsiteX10" fmla="*/ 2164557 w 4329114"/>
              <a:gd name="connsiteY10" fmla="*/ 2064282 h 2238476"/>
              <a:gd name="connsiteX11" fmla="*/ 2251654 w 4329114"/>
              <a:gd name="connsiteY11" fmla="*/ 2151379 h 2238476"/>
              <a:gd name="connsiteX12" fmla="*/ 2164557 w 4329114"/>
              <a:gd name="connsiteY12" fmla="*/ 2238476 h 2238476"/>
              <a:gd name="connsiteX13" fmla="*/ 2077460 w 4329114"/>
              <a:gd name="connsiteY13" fmla="*/ 2151379 h 2238476"/>
              <a:gd name="connsiteX14" fmla="*/ 2164557 w 4329114"/>
              <a:gd name="connsiteY14" fmla="*/ 2064282 h 2238476"/>
              <a:gd name="connsiteX15" fmla="*/ 1125827 w 4329114"/>
              <a:gd name="connsiteY15" fmla="*/ 2064282 h 2238476"/>
              <a:gd name="connsiteX16" fmla="*/ 1212924 w 4329114"/>
              <a:gd name="connsiteY16" fmla="*/ 2151379 h 2238476"/>
              <a:gd name="connsiteX17" fmla="*/ 1125827 w 4329114"/>
              <a:gd name="connsiteY17" fmla="*/ 2238476 h 2238476"/>
              <a:gd name="connsiteX18" fmla="*/ 1038730 w 4329114"/>
              <a:gd name="connsiteY18" fmla="*/ 2151379 h 2238476"/>
              <a:gd name="connsiteX19" fmla="*/ 1125827 w 4329114"/>
              <a:gd name="connsiteY19" fmla="*/ 2064282 h 2238476"/>
              <a:gd name="connsiteX20" fmla="*/ 87097 w 4329114"/>
              <a:gd name="connsiteY20" fmla="*/ 2064282 h 2238476"/>
              <a:gd name="connsiteX21" fmla="*/ 174194 w 4329114"/>
              <a:gd name="connsiteY21" fmla="*/ 2151379 h 2238476"/>
              <a:gd name="connsiteX22" fmla="*/ 87097 w 4329114"/>
              <a:gd name="connsiteY22" fmla="*/ 2238476 h 2238476"/>
              <a:gd name="connsiteX23" fmla="*/ 0 w 4329114"/>
              <a:gd name="connsiteY23" fmla="*/ 2151379 h 2238476"/>
              <a:gd name="connsiteX24" fmla="*/ 87097 w 4329114"/>
              <a:gd name="connsiteY24" fmla="*/ 2064282 h 2238476"/>
              <a:gd name="connsiteX25" fmla="*/ 4242017 w 4329114"/>
              <a:gd name="connsiteY25" fmla="*/ 1376188 h 2238476"/>
              <a:gd name="connsiteX26" fmla="*/ 4329114 w 4329114"/>
              <a:gd name="connsiteY26" fmla="*/ 1463285 h 2238476"/>
              <a:gd name="connsiteX27" fmla="*/ 4242017 w 4329114"/>
              <a:gd name="connsiteY27" fmla="*/ 1550382 h 2238476"/>
              <a:gd name="connsiteX28" fmla="*/ 4154920 w 4329114"/>
              <a:gd name="connsiteY28" fmla="*/ 1463285 h 2238476"/>
              <a:gd name="connsiteX29" fmla="*/ 4242017 w 4329114"/>
              <a:gd name="connsiteY29" fmla="*/ 1376188 h 2238476"/>
              <a:gd name="connsiteX30" fmla="*/ 3203287 w 4329114"/>
              <a:gd name="connsiteY30" fmla="*/ 1376188 h 2238476"/>
              <a:gd name="connsiteX31" fmla="*/ 3290384 w 4329114"/>
              <a:gd name="connsiteY31" fmla="*/ 1463285 h 2238476"/>
              <a:gd name="connsiteX32" fmla="*/ 3203287 w 4329114"/>
              <a:gd name="connsiteY32" fmla="*/ 1550382 h 2238476"/>
              <a:gd name="connsiteX33" fmla="*/ 3116190 w 4329114"/>
              <a:gd name="connsiteY33" fmla="*/ 1463285 h 2238476"/>
              <a:gd name="connsiteX34" fmla="*/ 3203287 w 4329114"/>
              <a:gd name="connsiteY34" fmla="*/ 1376188 h 2238476"/>
              <a:gd name="connsiteX35" fmla="*/ 2164557 w 4329114"/>
              <a:gd name="connsiteY35" fmla="*/ 1376188 h 2238476"/>
              <a:gd name="connsiteX36" fmla="*/ 2251654 w 4329114"/>
              <a:gd name="connsiteY36" fmla="*/ 1463285 h 2238476"/>
              <a:gd name="connsiteX37" fmla="*/ 2164557 w 4329114"/>
              <a:gd name="connsiteY37" fmla="*/ 1550382 h 2238476"/>
              <a:gd name="connsiteX38" fmla="*/ 2077460 w 4329114"/>
              <a:gd name="connsiteY38" fmla="*/ 1463285 h 2238476"/>
              <a:gd name="connsiteX39" fmla="*/ 2164557 w 4329114"/>
              <a:gd name="connsiteY39" fmla="*/ 1376188 h 2238476"/>
              <a:gd name="connsiteX40" fmla="*/ 1125827 w 4329114"/>
              <a:gd name="connsiteY40" fmla="*/ 1376188 h 2238476"/>
              <a:gd name="connsiteX41" fmla="*/ 1212924 w 4329114"/>
              <a:gd name="connsiteY41" fmla="*/ 1463285 h 2238476"/>
              <a:gd name="connsiteX42" fmla="*/ 1125827 w 4329114"/>
              <a:gd name="connsiteY42" fmla="*/ 1550382 h 2238476"/>
              <a:gd name="connsiteX43" fmla="*/ 1038730 w 4329114"/>
              <a:gd name="connsiteY43" fmla="*/ 1463285 h 2238476"/>
              <a:gd name="connsiteX44" fmla="*/ 1125827 w 4329114"/>
              <a:gd name="connsiteY44" fmla="*/ 1376188 h 2238476"/>
              <a:gd name="connsiteX45" fmla="*/ 87097 w 4329114"/>
              <a:gd name="connsiteY45" fmla="*/ 1376188 h 2238476"/>
              <a:gd name="connsiteX46" fmla="*/ 174194 w 4329114"/>
              <a:gd name="connsiteY46" fmla="*/ 1463285 h 2238476"/>
              <a:gd name="connsiteX47" fmla="*/ 87097 w 4329114"/>
              <a:gd name="connsiteY47" fmla="*/ 1550382 h 2238476"/>
              <a:gd name="connsiteX48" fmla="*/ 0 w 4329114"/>
              <a:gd name="connsiteY48" fmla="*/ 1463285 h 2238476"/>
              <a:gd name="connsiteX49" fmla="*/ 87097 w 4329114"/>
              <a:gd name="connsiteY49" fmla="*/ 1376188 h 2238476"/>
              <a:gd name="connsiteX50" fmla="*/ 4242017 w 4329114"/>
              <a:gd name="connsiteY50" fmla="*/ 688094 h 2238476"/>
              <a:gd name="connsiteX51" fmla="*/ 4329114 w 4329114"/>
              <a:gd name="connsiteY51" fmla="*/ 775191 h 2238476"/>
              <a:gd name="connsiteX52" fmla="*/ 4242017 w 4329114"/>
              <a:gd name="connsiteY52" fmla="*/ 862288 h 2238476"/>
              <a:gd name="connsiteX53" fmla="*/ 4154920 w 4329114"/>
              <a:gd name="connsiteY53" fmla="*/ 775191 h 2238476"/>
              <a:gd name="connsiteX54" fmla="*/ 4242017 w 4329114"/>
              <a:gd name="connsiteY54" fmla="*/ 688094 h 2238476"/>
              <a:gd name="connsiteX55" fmla="*/ 3203287 w 4329114"/>
              <a:gd name="connsiteY55" fmla="*/ 688094 h 2238476"/>
              <a:gd name="connsiteX56" fmla="*/ 3290384 w 4329114"/>
              <a:gd name="connsiteY56" fmla="*/ 775191 h 2238476"/>
              <a:gd name="connsiteX57" fmla="*/ 3203287 w 4329114"/>
              <a:gd name="connsiteY57" fmla="*/ 862288 h 2238476"/>
              <a:gd name="connsiteX58" fmla="*/ 3116190 w 4329114"/>
              <a:gd name="connsiteY58" fmla="*/ 775191 h 2238476"/>
              <a:gd name="connsiteX59" fmla="*/ 3203287 w 4329114"/>
              <a:gd name="connsiteY59" fmla="*/ 688094 h 2238476"/>
              <a:gd name="connsiteX60" fmla="*/ 2164557 w 4329114"/>
              <a:gd name="connsiteY60" fmla="*/ 688094 h 2238476"/>
              <a:gd name="connsiteX61" fmla="*/ 2251654 w 4329114"/>
              <a:gd name="connsiteY61" fmla="*/ 775191 h 2238476"/>
              <a:gd name="connsiteX62" fmla="*/ 2164557 w 4329114"/>
              <a:gd name="connsiteY62" fmla="*/ 862288 h 2238476"/>
              <a:gd name="connsiteX63" fmla="*/ 2077460 w 4329114"/>
              <a:gd name="connsiteY63" fmla="*/ 775191 h 2238476"/>
              <a:gd name="connsiteX64" fmla="*/ 2164557 w 4329114"/>
              <a:gd name="connsiteY64" fmla="*/ 688094 h 2238476"/>
              <a:gd name="connsiteX65" fmla="*/ 1125827 w 4329114"/>
              <a:gd name="connsiteY65" fmla="*/ 688094 h 2238476"/>
              <a:gd name="connsiteX66" fmla="*/ 1212924 w 4329114"/>
              <a:gd name="connsiteY66" fmla="*/ 775191 h 2238476"/>
              <a:gd name="connsiteX67" fmla="*/ 1125827 w 4329114"/>
              <a:gd name="connsiteY67" fmla="*/ 862288 h 2238476"/>
              <a:gd name="connsiteX68" fmla="*/ 1038730 w 4329114"/>
              <a:gd name="connsiteY68" fmla="*/ 775191 h 2238476"/>
              <a:gd name="connsiteX69" fmla="*/ 1125827 w 4329114"/>
              <a:gd name="connsiteY69" fmla="*/ 688094 h 2238476"/>
              <a:gd name="connsiteX70" fmla="*/ 87097 w 4329114"/>
              <a:gd name="connsiteY70" fmla="*/ 688094 h 2238476"/>
              <a:gd name="connsiteX71" fmla="*/ 174194 w 4329114"/>
              <a:gd name="connsiteY71" fmla="*/ 775191 h 2238476"/>
              <a:gd name="connsiteX72" fmla="*/ 87097 w 4329114"/>
              <a:gd name="connsiteY72" fmla="*/ 862288 h 2238476"/>
              <a:gd name="connsiteX73" fmla="*/ 0 w 4329114"/>
              <a:gd name="connsiteY73" fmla="*/ 775191 h 2238476"/>
              <a:gd name="connsiteX74" fmla="*/ 87097 w 4329114"/>
              <a:gd name="connsiteY74" fmla="*/ 688094 h 2238476"/>
              <a:gd name="connsiteX75" fmla="*/ 4242017 w 4329114"/>
              <a:gd name="connsiteY75" fmla="*/ 0 h 2238476"/>
              <a:gd name="connsiteX76" fmla="*/ 4329114 w 4329114"/>
              <a:gd name="connsiteY76" fmla="*/ 87097 h 2238476"/>
              <a:gd name="connsiteX77" fmla="*/ 4242017 w 4329114"/>
              <a:gd name="connsiteY77" fmla="*/ 174194 h 2238476"/>
              <a:gd name="connsiteX78" fmla="*/ 4154920 w 4329114"/>
              <a:gd name="connsiteY78" fmla="*/ 87097 h 2238476"/>
              <a:gd name="connsiteX79" fmla="*/ 4242017 w 4329114"/>
              <a:gd name="connsiteY79" fmla="*/ 0 h 2238476"/>
              <a:gd name="connsiteX80" fmla="*/ 3203287 w 4329114"/>
              <a:gd name="connsiteY80" fmla="*/ 0 h 2238476"/>
              <a:gd name="connsiteX81" fmla="*/ 3290384 w 4329114"/>
              <a:gd name="connsiteY81" fmla="*/ 87097 h 2238476"/>
              <a:gd name="connsiteX82" fmla="*/ 3203287 w 4329114"/>
              <a:gd name="connsiteY82" fmla="*/ 174194 h 2238476"/>
              <a:gd name="connsiteX83" fmla="*/ 3116190 w 4329114"/>
              <a:gd name="connsiteY83" fmla="*/ 87097 h 2238476"/>
              <a:gd name="connsiteX84" fmla="*/ 3203287 w 4329114"/>
              <a:gd name="connsiteY84" fmla="*/ 0 h 2238476"/>
              <a:gd name="connsiteX85" fmla="*/ 2164557 w 4329114"/>
              <a:gd name="connsiteY85" fmla="*/ 0 h 2238476"/>
              <a:gd name="connsiteX86" fmla="*/ 2251654 w 4329114"/>
              <a:gd name="connsiteY86" fmla="*/ 87097 h 2238476"/>
              <a:gd name="connsiteX87" fmla="*/ 2164557 w 4329114"/>
              <a:gd name="connsiteY87" fmla="*/ 174194 h 2238476"/>
              <a:gd name="connsiteX88" fmla="*/ 2077460 w 4329114"/>
              <a:gd name="connsiteY88" fmla="*/ 87097 h 2238476"/>
              <a:gd name="connsiteX89" fmla="*/ 2164557 w 4329114"/>
              <a:gd name="connsiteY89" fmla="*/ 0 h 2238476"/>
              <a:gd name="connsiteX90" fmla="*/ 1125827 w 4329114"/>
              <a:gd name="connsiteY90" fmla="*/ 0 h 2238476"/>
              <a:gd name="connsiteX91" fmla="*/ 1212924 w 4329114"/>
              <a:gd name="connsiteY91" fmla="*/ 87097 h 2238476"/>
              <a:gd name="connsiteX92" fmla="*/ 1125827 w 4329114"/>
              <a:gd name="connsiteY92" fmla="*/ 174194 h 2238476"/>
              <a:gd name="connsiteX93" fmla="*/ 1038730 w 4329114"/>
              <a:gd name="connsiteY93" fmla="*/ 87097 h 2238476"/>
              <a:gd name="connsiteX94" fmla="*/ 1125827 w 4329114"/>
              <a:gd name="connsiteY94" fmla="*/ 0 h 2238476"/>
              <a:gd name="connsiteX95" fmla="*/ 87097 w 4329114"/>
              <a:gd name="connsiteY95" fmla="*/ 0 h 2238476"/>
              <a:gd name="connsiteX96" fmla="*/ 174194 w 4329114"/>
              <a:gd name="connsiteY96" fmla="*/ 87097 h 2238476"/>
              <a:gd name="connsiteX97" fmla="*/ 87097 w 4329114"/>
              <a:gd name="connsiteY97" fmla="*/ 174194 h 2238476"/>
              <a:gd name="connsiteX98" fmla="*/ 0 w 4329114"/>
              <a:gd name="connsiteY98" fmla="*/ 87097 h 2238476"/>
              <a:gd name="connsiteX99" fmla="*/ 87097 w 4329114"/>
              <a:gd name="connsiteY99" fmla="*/ 0 h 223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29114" h="2238476">
                <a:moveTo>
                  <a:pt x="4242017" y="2064282"/>
                </a:moveTo>
                <a:cubicBezTo>
                  <a:pt x="4290119" y="2064282"/>
                  <a:pt x="4329114" y="2103277"/>
                  <a:pt x="4329114" y="2151379"/>
                </a:cubicBezTo>
                <a:cubicBezTo>
                  <a:pt x="4329114" y="2199481"/>
                  <a:pt x="4290119" y="2238476"/>
                  <a:pt x="4242017" y="2238476"/>
                </a:cubicBezTo>
                <a:cubicBezTo>
                  <a:pt x="4193915" y="2238476"/>
                  <a:pt x="4154920" y="2199481"/>
                  <a:pt x="4154920" y="2151379"/>
                </a:cubicBezTo>
                <a:cubicBezTo>
                  <a:pt x="4154920" y="2103277"/>
                  <a:pt x="4193915" y="2064282"/>
                  <a:pt x="4242017" y="2064282"/>
                </a:cubicBezTo>
                <a:close/>
                <a:moveTo>
                  <a:pt x="3203287" y="2064282"/>
                </a:moveTo>
                <a:cubicBezTo>
                  <a:pt x="3251389" y="2064282"/>
                  <a:pt x="3290384" y="2103277"/>
                  <a:pt x="3290384" y="2151379"/>
                </a:cubicBezTo>
                <a:cubicBezTo>
                  <a:pt x="3290384" y="2199481"/>
                  <a:pt x="3251389" y="2238476"/>
                  <a:pt x="3203287" y="2238476"/>
                </a:cubicBezTo>
                <a:cubicBezTo>
                  <a:pt x="3155185" y="2238476"/>
                  <a:pt x="3116190" y="2199481"/>
                  <a:pt x="3116190" y="2151379"/>
                </a:cubicBezTo>
                <a:cubicBezTo>
                  <a:pt x="3116190" y="2103277"/>
                  <a:pt x="3155185" y="2064282"/>
                  <a:pt x="3203287" y="2064282"/>
                </a:cubicBezTo>
                <a:close/>
                <a:moveTo>
                  <a:pt x="2164557" y="2064282"/>
                </a:moveTo>
                <a:cubicBezTo>
                  <a:pt x="2212659" y="2064282"/>
                  <a:pt x="2251654" y="2103277"/>
                  <a:pt x="2251654" y="2151379"/>
                </a:cubicBezTo>
                <a:cubicBezTo>
                  <a:pt x="2251654" y="2199481"/>
                  <a:pt x="2212659" y="2238476"/>
                  <a:pt x="2164557" y="2238476"/>
                </a:cubicBezTo>
                <a:cubicBezTo>
                  <a:pt x="2116455" y="2238476"/>
                  <a:pt x="2077460" y="2199481"/>
                  <a:pt x="2077460" y="2151379"/>
                </a:cubicBezTo>
                <a:cubicBezTo>
                  <a:pt x="2077460" y="2103277"/>
                  <a:pt x="2116455" y="2064282"/>
                  <a:pt x="2164557" y="2064282"/>
                </a:cubicBezTo>
                <a:close/>
                <a:moveTo>
                  <a:pt x="1125827" y="2064282"/>
                </a:moveTo>
                <a:cubicBezTo>
                  <a:pt x="1173929" y="2064282"/>
                  <a:pt x="1212924" y="2103277"/>
                  <a:pt x="1212924" y="2151379"/>
                </a:cubicBezTo>
                <a:cubicBezTo>
                  <a:pt x="1212924" y="2199481"/>
                  <a:pt x="1173929" y="2238476"/>
                  <a:pt x="1125827" y="2238476"/>
                </a:cubicBezTo>
                <a:cubicBezTo>
                  <a:pt x="1077725" y="2238476"/>
                  <a:pt x="1038730" y="2199481"/>
                  <a:pt x="1038730" y="2151379"/>
                </a:cubicBezTo>
                <a:cubicBezTo>
                  <a:pt x="1038730" y="2103277"/>
                  <a:pt x="1077725" y="2064282"/>
                  <a:pt x="1125827" y="2064282"/>
                </a:cubicBezTo>
                <a:close/>
                <a:moveTo>
                  <a:pt x="87097" y="2064282"/>
                </a:moveTo>
                <a:cubicBezTo>
                  <a:pt x="135199" y="2064282"/>
                  <a:pt x="174194" y="2103277"/>
                  <a:pt x="174194" y="2151379"/>
                </a:cubicBezTo>
                <a:cubicBezTo>
                  <a:pt x="174194" y="2199481"/>
                  <a:pt x="135199" y="2238476"/>
                  <a:pt x="87097" y="2238476"/>
                </a:cubicBezTo>
                <a:cubicBezTo>
                  <a:pt x="38995" y="2238476"/>
                  <a:pt x="0" y="2199481"/>
                  <a:pt x="0" y="2151379"/>
                </a:cubicBezTo>
                <a:cubicBezTo>
                  <a:pt x="0" y="2103277"/>
                  <a:pt x="38995" y="2064282"/>
                  <a:pt x="87097" y="2064282"/>
                </a:cubicBezTo>
                <a:close/>
                <a:moveTo>
                  <a:pt x="4242017" y="1376188"/>
                </a:moveTo>
                <a:cubicBezTo>
                  <a:pt x="4290119" y="1376188"/>
                  <a:pt x="4329114" y="1415183"/>
                  <a:pt x="4329114" y="1463285"/>
                </a:cubicBezTo>
                <a:cubicBezTo>
                  <a:pt x="4329114" y="1511387"/>
                  <a:pt x="4290119" y="1550382"/>
                  <a:pt x="4242017" y="1550382"/>
                </a:cubicBezTo>
                <a:cubicBezTo>
                  <a:pt x="4193915" y="1550382"/>
                  <a:pt x="4154920" y="1511387"/>
                  <a:pt x="4154920" y="1463285"/>
                </a:cubicBezTo>
                <a:cubicBezTo>
                  <a:pt x="4154920" y="1415183"/>
                  <a:pt x="4193915" y="1376188"/>
                  <a:pt x="4242017" y="1376188"/>
                </a:cubicBezTo>
                <a:close/>
                <a:moveTo>
                  <a:pt x="3203287" y="1376188"/>
                </a:moveTo>
                <a:cubicBezTo>
                  <a:pt x="3251389" y="1376188"/>
                  <a:pt x="3290384" y="1415183"/>
                  <a:pt x="3290384" y="1463285"/>
                </a:cubicBezTo>
                <a:cubicBezTo>
                  <a:pt x="3290384" y="1511387"/>
                  <a:pt x="3251389" y="1550382"/>
                  <a:pt x="3203287" y="1550382"/>
                </a:cubicBezTo>
                <a:cubicBezTo>
                  <a:pt x="3155185" y="1550382"/>
                  <a:pt x="3116190" y="1511387"/>
                  <a:pt x="3116190" y="1463285"/>
                </a:cubicBezTo>
                <a:cubicBezTo>
                  <a:pt x="3116190" y="1415183"/>
                  <a:pt x="3155185" y="1376188"/>
                  <a:pt x="3203287" y="1376188"/>
                </a:cubicBezTo>
                <a:close/>
                <a:moveTo>
                  <a:pt x="2164557" y="1376188"/>
                </a:moveTo>
                <a:cubicBezTo>
                  <a:pt x="2212659" y="1376188"/>
                  <a:pt x="2251654" y="1415183"/>
                  <a:pt x="2251654" y="1463285"/>
                </a:cubicBezTo>
                <a:cubicBezTo>
                  <a:pt x="2251654" y="1511387"/>
                  <a:pt x="2212659" y="1550382"/>
                  <a:pt x="2164557" y="1550382"/>
                </a:cubicBezTo>
                <a:cubicBezTo>
                  <a:pt x="2116455" y="1550382"/>
                  <a:pt x="2077460" y="1511387"/>
                  <a:pt x="2077460" y="1463285"/>
                </a:cubicBezTo>
                <a:cubicBezTo>
                  <a:pt x="2077460" y="1415183"/>
                  <a:pt x="2116455" y="1376188"/>
                  <a:pt x="2164557" y="1376188"/>
                </a:cubicBezTo>
                <a:close/>
                <a:moveTo>
                  <a:pt x="1125827" y="1376188"/>
                </a:moveTo>
                <a:cubicBezTo>
                  <a:pt x="1173929" y="1376188"/>
                  <a:pt x="1212924" y="1415183"/>
                  <a:pt x="1212924" y="1463285"/>
                </a:cubicBezTo>
                <a:cubicBezTo>
                  <a:pt x="1212924" y="1511387"/>
                  <a:pt x="1173929" y="1550382"/>
                  <a:pt x="1125827" y="1550382"/>
                </a:cubicBezTo>
                <a:cubicBezTo>
                  <a:pt x="1077725" y="1550382"/>
                  <a:pt x="1038730" y="1511387"/>
                  <a:pt x="1038730" y="1463285"/>
                </a:cubicBezTo>
                <a:cubicBezTo>
                  <a:pt x="1038730" y="1415183"/>
                  <a:pt x="1077725" y="1376188"/>
                  <a:pt x="1125827" y="1376188"/>
                </a:cubicBezTo>
                <a:close/>
                <a:moveTo>
                  <a:pt x="87097" y="1376188"/>
                </a:moveTo>
                <a:cubicBezTo>
                  <a:pt x="135199" y="1376188"/>
                  <a:pt x="174194" y="1415183"/>
                  <a:pt x="174194" y="1463285"/>
                </a:cubicBezTo>
                <a:cubicBezTo>
                  <a:pt x="174194" y="1511387"/>
                  <a:pt x="135199" y="1550382"/>
                  <a:pt x="87097" y="1550382"/>
                </a:cubicBezTo>
                <a:cubicBezTo>
                  <a:pt x="38995" y="1550382"/>
                  <a:pt x="0" y="1511387"/>
                  <a:pt x="0" y="1463285"/>
                </a:cubicBezTo>
                <a:cubicBezTo>
                  <a:pt x="0" y="1415183"/>
                  <a:pt x="38995" y="1376188"/>
                  <a:pt x="87097" y="1376188"/>
                </a:cubicBezTo>
                <a:close/>
                <a:moveTo>
                  <a:pt x="4242017" y="688094"/>
                </a:moveTo>
                <a:cubicBezTo>
                  <a:pt x="4290119" y="688094"/>
                  <a:pt x="4329114" y="727089"/>
                  <a:pt x="4329114" y="775191"/>
                </a:cubicBezTo>
                <a:cubicBezTo>
                  <a:pt x="4329114" y="823293"/>
                  <a:pt x="4290119" y="862288"/>
                  <a:pt x="4242017" y="862288"/>
                </a:cubicBezTo>
                <a:cubicBezTo>
                  <a:pt x="4193915" y="862288"/>
                  <a:pt x="4154920" y="823293"/>
                  <a:pt x="4154920" y="775191"/>
                </a:cubicBezTo>
                <a:cubicBezTo>
                  <a:pt x="4154920" y="727089"/>
                  <a:pt x="4193915" y="688094"/>
                  <a:pt x="4242017" y="688094"/>
                </a:cubicBezTo>
                <a:close/>
                <a:moveTo>
                  <a:pt x="3203287" y="688094"/>
                </a:moveTo>
                <a:cubicBezTo>
                  <a:pt x="3251389" y="688094"/>
                  <a:pt x="3290384" y="727089"/>
                  <a:pt x="3290384" y="775191"/>
                </a:cubicBezTo>
                <a:cubicBezTo>
                  <a:pt x="3290384" y="823293"/>
                  <a:pt x="3251389" y="862288"/>
                  <a:pt x="3203287" y="862288"/>
                </a:cubicBezTo>
                <a:cubicBezTo>
                  <a:pt x="3155185" y="862288"/>
                  <a:pt x="3116190" y="823293"/>
                  <a:pt x="3116190" y="775191"/>
                </a:cubicBezTo>
                <a:cubicBezTo>
                  <a:pt x="3116190" y="727089"/>
                  <a:pt x="3155185" y="688094"/>
                  <a:pt x="3203287" y="688094"/>
                </a:cubicBezTo>
                <a:close/>
                <a:moveTo>
                  <a:pt x="2164557" y="688094"/>
                </a:moveTo>
                <a:cubicBezTo>
                  <a:pt x="2212659" y="688094"/>
                  <a:pt x="2251654" y="727089"/>
                  <a:pt x="2251654" y="775191"/>
                </a:cubicBezTo>
                <a:cubicBezTo>
                  <a:pt x="2251654" y="823293"/>
                  <a:pt x="2212659" y="862288"/>
                  <a:pt x="2164557" y="862288"/>
                </a:cubicBezTo>
                <a:cubicBezTo>
                  <a:pt x="2116455" y="862288"/>
                  <a:pt x="2077460" y="823293"/>
                  <a:pt x="2077460" y="775191"/>
                </a:cubicBezTo>
                <a:cubicBezTo>
                  <a:pt x="2077460" y="727089"/>
                  <a:pt x="2116455" y="688094"/>
                  <a:pt x="2164557" y="688094"/>
                </a:cubicBezTo>
                <a:close/>
                <a:moveTo>
                  <a:pt x="1125827" y="688094"/>
                </a:moveTo>
                <a:cubicBezTo>
                  <a:pt x="1173929" y="688094"/>
                  <a:pt x="1212924" y="727089"/>
                  <a:pt x="1212924" y="775191"/>
                </a:cubicBezTo>
                <a:cubicBezTo>
                  <a:pt x="1212924" y="823293"/>
                  <a:pt x="1173929" y="862288"/>
                  <a:pt x="1125827" y="862288"/>
                </a:cubicBezTo>
                <a:cubicBezTo>
                  <a:pt x="1077725" y="862288"/>
                  <a:pt x="1038730" y="823293"/>
                  <a:pt x="1038730" y="775191"/>
                </a:cubicBezTo>
                <a:cubicBezTo>
                  <a:pt x="1038730" y="727089"/>
                  <a:pt x="1077725" y="688094"/>
                  <a:pt x="1125827" y="688094"/>
                </a:cubicBezTo>
                <a:close/>
                <a:moveTo>
                  <a:pt x="87097" y="688094"/>
                </a:moveTo>
                <a:cubicBezTo>
                  <a:pt x="135199" y="688094"/>
                  <a:pt x="174194" y="727089"/>
                  <a:pt x="174194" y="775191"/>
                </a:cubicBezTo>
                <a:cubicBezTo>
                  <a:pt x="174194" y="823293"/>
                  <a:pt x="135199" y="862288"/>
                  <a:pt x="87097" y="862288"/>
                </a:cubicBezTo>
                <a:cubicBezTo>
                  <a:pt x="38995" y="862288"/>
                  <a:pt x="0" y="823293"/>
                  <a:pt x="0" y="775191"/>
                </a:cubicBezTo>
                <a:cubicBezTo>
                  <a:pt x="0" y="727089"/>
                  <a:pt x="38995" y="688094"/>
                  <a:pt x="87097" y="688094"/>
                </a:cubicBezTo>
                <a:close/>
                <a:moveTo>
                  <a:pt x="4242017" y="0"/>
                </a:moveTo>
                <a:cubicBezTo>
                  <a:pt x="4290119" y="0"/>
                  <a:pt x="4329114" y="38995"/>
                  <a:pt x="4329114" y="87097"/>
                </a:cubicBezTo>
                <a:cubicBezTo>
                  <a:pt x="4329114" y="135199"/>
                  <a:pt x="4290119" y="174194"/>
                  <a:pt x="4242017" y="174194"/>
                </a:cubicBezTo>
                <a:cubicBezTo>
                  <a:pt x="4193915" y="174194"/>
                  <a:pt x="4154920" y="135199"/>
                  <a:pt x="4154920" y="87097"/>
                </a:cubicBezTo>
                <a:cubicBezTo>
                  <a:pt x="4154920" y="38995"/>
                  <a:pt x="4193915" y="0"/>
                  <a:pt x="4242017" y="0"/>
                </a:cubicBezTo>
                <a:close/>
                <a:moveTo>
                  <a:pt x="3203287" y="0"/>
                </a:moveTo>
                <a:cubicBezTo>
                  <a:pt x="3251389" y="0"/>
                  <a:pt x="3290384" y="38995"/>
                  <a:pt x="3290384" y="87097"/>
                </a:cubicBezTo>
                <a:cubicBezTo>
                  <a:pt x="3290384" y="135199"/>
                  <a:pt x="3251389" y="174194"/>
                  <a:pt x="3203287" y="174194"/>
                </a:cubicBezTo>
                <a:cubicBezTo>
                  <a:pt x="3155185" y="174194"/>
                  <a:pt x="3116190" y="135199"/>
                  <a:pt x="3116190" y="87097"/>
                </a:cubicBezTo>
                <a:cubicBezTo>
                  <a:pt x="3116190" y="38995"/>
                  <a:pt x="3155185" y="0"/>
                  <a:pt x="3203287" y="0"/>
                </a:cubicBezTo>
                <a:close/>
                <a:moveTo>
                  <a:pt x="2164557" y="0"/>
                </a:moveTo>
                <a:cubicBezTo>
                  <a:pt x="2212659" y="0"/>
                  <a:pt x="2251654" y="38995"/>
                  <a:pt x="2251654" y="87097"/>
                </a:cubicBezTo>
                <a:cubicBezTo>
                  <a:pt x="2251654" y="135199"/>
                  <a:pt x="2212659" y="174194"/>
                  <a:pt x="2164557" y="174194"/>
                </a:cubicBezTo>
                <a:cubicBezTo>
                  <a:pt x="2116455" y="174194"/>
                  <a:pt x="2077460" y="135199"/>
                  <a:pt x="2077460" y="87097"/>
                </a:cubicBezTo>
                <a:cubicBezTo>
                  <a:pt x="2077460" y="38995"/>
                  <a:pt x="2116455" y="0"/>
                  <a:pt x="2164557" y="0"/>
                </a:cubicBezTo>
                <a:close/>
                <a:moveTo>
                  <a:pt x="1125827" y="0"/>
                </a:moveTo>
                <a:cubicBezTo>
                  <a:pt x="1173929" y="0"/>
                  <a:pt x="1212924" y="38995"/>
                  <a:pt x="1212924" y="87097"/>
                </a:cubicBezTo>
                <a:cubicBezTo>
                  <a:pt x="1212924" y="135199"/>
                  <a:pt x="1173929" y="174194"/>
                  <a:pt x="1125827" y="174194"/>
                </a:cubicBezTo>
                <a:cubicBezTo>
                  <a:pt x="1077725" y="174194"/>
                  <a:pt x="1038730" y="135199"/>
                  <a:pt x="1038730" y="87097"/>
                </a:cubicBezTo>
                <a:cubicBezTo>
                  <a:pt x="1038730" y="38995"/>
                  <a:pt x="1077725" y="0"/>
                  <a:pt x="1125827" y="0"/>
                </a:cubicBezTo>
                <a:close/>
                <a:moveTo>
                  <a:pt x="87097" y="0"/>
                </a:moveTo>
                <a:cubicBezTo>
                  <a:pt x="135199" y="0"/>
                  <a:pt x="174194" y="38995"/>
                  <a:pt x="174194" y="87097"/>
                </a:cubicBezTo>
                <a:cubicBezTo>
                  <a:pt x="174194" y="135199"/>
                  <a:pt x="135199" y="174194"/>
                  <a:pt x="87097" y="174194"/>
                </a:cubicBezTo>
                <a:cubicBezTo>
                  <a:pt x="38995" y="174194"/>
                  <a:pt x="0" y="135199"/>
                  <a:pt x="0" y="87097"/>
                </a:cubicBezTo>
                <a:cubicBezTo>
                  <a:pt x="0" y="38995"/>
                  <a:pt x="38995" y="0"/>
                  <a:pt x="870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18AFB4-25D9-4763-EB1B-FC0A8F51210F}"/>
              </a:ext>
            </a:extLst>
          </p:cNvPr>
          <p:cNvGrpSpPr/>
          <p:nvPr/>
        </p:nvGrpSpPr>
        <p:grpSpPr>
          <a:xfrm>
            <a:off x="930454" y="4095750"/>
            <a:ext cx="4448176" cy="2095500"/>
            <a:chOff x="571499" y="4095750"/>
            <a:chExt cx="4448176" cy="20955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3065C3D-5D44-B343-7C50-FBBC7C3BC126}"/>
                </a:ext>
              </a:extLst>
            </p:cNvPr>
            <p:cNvSpPr/>
            <p:nvPr/>
          </p:nvSpPr>
          <p:spPr>
            <a:xfrm rot="10800000" flipV="1">
              <a:off x="571499" y="4095750"/>
              <a:ext cx="4448176" cy="2095500"/>
            </a:xfrm>
            <a:custGeom>
              <a:avLst/>
              <a:gdLst>
                <a:gd name="connsiteX0" fmla="*/ 341609 w 4011774"/>
                <a:gd name="connsiteY0" fmla="*/ 0 h 1138695"/>
                <a:gd name="connsiteX1" fmla="*/ 3444936 w 4011774"/>
                <a:gd name="connsiteY1" fmla="*/ 141060 h 1138695"/>
                <a:gd name="connsiteX2" fmla="*/ 4011774 w 4011774"/>
                <a:gd name="connsiteY2" fmla="*/ 1138695 h 1138695"/>
                <a:gd name="connsiteX3" fmla="*/ 0 w 4011774"/>
                <a:gd name="connsiteY3" fmla="*/ 1138695 h 113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1774" h="1138695">
                  <a:moveTo>
                    <a:pt x="341609" y="0"/>
                  </a:moveTo>
                  <a:lnTo>
                    <a:pt x="3444936" y="141060"/>
                  </a:lnTo>
                  <a:lnTo>
                    <a:pt x="4011774" y="1138695"/>
                  </a:lnTo>
                  <a:lnTo>
                    <a:pt x="0" y="11386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44500" dist="190500" dir="5400000" sx="96000" sy="96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0ECD71-EDA5-087B-70CD-20DABACEA3EC}"/>
                </a:ext>
              </a:extLst>
            </p:cNvPr>
            <p:cNvSpPr txBox="1"/>
            <p:nvPr/>
          </p:nvSpPr>
          <p:spPr>
            <a:xfrm>
              <a:off x="2324100" y="4417787"/>
              <a:ext cx="2479779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Thank You</a:t>
              </a:r>
              <a:endParaRPr lang="en-ID" sz="4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7B9749-401A-0200-D504-7160D3489946}"/>
                </a:ext>
              </a:extLst>
            </p:cNvPr>
            <p:cNvGrpSpPr/>
            <p:nvPr/>
          </p:nvGrpSpPr>
          <p:grpSpPr>
            <a:xfrm>
              <a:off x="1304925" y="4826379"/>
              <a:ext cx="752476" cy="752476"/>
              <a:chOff x="8204317" y="2115665"/>
              <a:chExt cx="464344" cy="464344"/>
            </a:xfrm>
            <a:solidFill>
              <a:schemeClr val="bg1"/>
            </a:solidFill>
          </p:grpSpPr>
          <p:sp>
            <p:nvSpPr>
              <p:cNvPr id="6" name="AutoShape 81">
                <a:extLst>
                  <a:ext uri="{FF2B5EF4-FFF2-40B4-BE49-F238E27FC236}">
                    <a16:creationId xmlns:a16="http://schemas.microsoft.com/office/drawing/2014/main" id="{20BBE6F3-F7C3-6380-C831-559E15C52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" name="AutoShape 82">
                <a:extLst>
                  <a:ext uri="{FF2B5EF4-FFF2-40B4-BE49-F238E27FC236}">
                    <a16:creationId xmlns:a16="http://schemas.microsoft.com/office/drawing/2014/main" id="{AB5CC2EB-0D2B-A841-7289-9EF3CDE58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6C88B7-E2CB-4733-E0A8-F4FDB4A0E30C}"/>
              </a:ext>
            </a:extLst>
          </p:cNvPr>
          <p:cNvSpPr/>
          <p:nvPr/>
        </p:nvSpPr>
        <p:spPr>
          <a:xfrm>
            <a:off x="401947" y="5680780"/>
            <a:ext cx="192410" cy="192410"/>
          </a:xfrm>
          <a:custGeom>
            <a:avLst/>
            <a:gdLst>
              <a:gd name="connsiteX0" fmla="*/ 67234 w 463009"/>
              <a:gd name="connsiteY0" fmla="*/ 0 h 463009"/>
              <a:gd name="connsiteX1" fmla="*/ 231505 w 463009"/>
              <a:gd name="connsiteY1" fmla="*/ 164271 h 463009"/>
              <a:gd name="connsiteX2" fmla="*/ 395776 w 463009"/>
              <a:gd name="connsiteY2" fmla="*/ 0 h 463009"/>
              <a:gd name="connsiteX3" fmla="*/ 463009 w 463009"/>
              <a:gd name="connsiteY3" fmla="*/ 67234 h 463009"/>
              <a:gd name="connsiteX4" fmla="*/ 298739 w 463009"/>
              <a:gd name="connsiteY4" fmla="*/ 231505 h 463009"/>
              <a:gd name="connsiteX5" fmla="*/ 463009 w 463009"/>
              <a:gd name="connsiteY5" fmla="*/ 395775 h 463009"/>
              <a:gd name="connsiteX6" fmla="*/ 395776 w 463009"/>
              <a:gd name="connsiteY6" fmla="*/ 463009 h 463009"/>
              <a:gd name="connsiteX7" fmla="*/ 231505 w 463009"/>
              <a:gd name="connsiteY7" fmla="*/ 298738 h 463009"/>
              <a:gd name="connsiteX8" fmla="*/ 67234 w 463009"/>
              <a:gd name="connsiteY8" fmla="*/ 463009 h 463009"/>
              <a:gd name="connsiteX9" fmla="*/ 0 w 463009"/>
              <a:gd name="connsiteY9" fmla="*/ 395775 h 463009"/>
              <a:gd name="connsiteX10" fmla="*/ 164271 w 463009"/>
              <a:gd name="connsiteY10" fmla="*/ 231505 h 463009"/>
              <a:gd name="connsiteX11" fmla="*/ 0 w 463009"/>
              <a:gd name="connsiteY11" fmla="*/ 67234 h 46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009" h="463009">
                <a:moveTo>
                  <a:pt x="67234" y="0"/>
                </a:moveTo>
                <a:lnTo>
                  <a:pt x="231505" y="164271"/>
                </a:lnTo>
                <a:lnTo>
                  <a:pt x="395776" y="0"/>
                </a:lnTo>
                <a:lnTo>
                  <a:pt x="463009" y="67234"/>
                </a:lnTo>
                <a:lnTo>
                  <a:pt x="298739" y="231505"/>
                </a:lnTo>
                <a:lnTo>
                  <a:pt x="463009" y="395775"/>
                </a:lnTo>
                <a:lnTo>
                  <a:pt x="395776" y="463009"/>
                </a:lnTo>
                <a:lnTo>
                  <a:pt x="231505" y="298738"/>
                </a:lnTo>
                <a:lnTo>
                  <a:pt x="67234" y="463009"/>
                </a:lnTo>
                <a:lnTo>
                  <a:pt x="0" y="395775"/>
                </a:lnTo>
                <a:lnTo>
                  <a:pt x="164271" y="231505"/>
                </a:lnTo>
                <a:lnTo>
                  <a:pt x="0" y="672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18" name="Picture 24">
            <a:extLst>
              <a:ext uri="{FF2B5EF4-FFF2-40B4-BE49-F238E27FC236}">
                <a16:creationId xmlns:a16="http://schemas.microsoft.com/office/drawing/2014/main" id="{154854BD-75FB-F546-04D1-0B3E10DCF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0" y="106363"/>
            <a:ext cx="854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337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810F5-978F-6D36-DEDC-5C03F016A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4B27080-166C-6CAD-509B-8AE32CE74BA7}"/>
              </a:ext>
            </a:extLst>
          </p:cNvPr>
          <p:cNvSpPr txBox="1"/>
          <p:nvPr/>
        </p:nvSpPr>
        <p:spPr>
          <a:xfrm>
            <a:off x="4034180" y="5834621"/>
            <a:ext cx="2868072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A_Bodoni" panose="020B7200000000000000" pitchFamily="34" charset="0"/>
              </a:rPr>
              <a:t> </a:t>
            </a:r>
            <a:r>
              <a:rPr lang="mn-MN" sz="2000" b="1" dirty="0">
                <a:solidFill>
                  <a:prstClr val="white"/>
                </a:solidFill>
              </a:rPr>
              <a:t>1,696,148 </a:t>
            </a:r>
          </a:p>
          <a:p>
            <a:pPr algn="ctr"/>
            <a:r>
              <a:rPr lang="mn-MN" sz="1350" b="1" dirty="0">
                <a:solidFill>
                  <a:prstClr val="white"/>
                </a:solidFill>
              </a:rPr>
              <a:t>нийт эрэгтэй хүний тоо</a:t>
            </a:r>
            <a:endParaRPr lang="en-US" sz="1350" b="1" dirty="0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EF7F63-C4CE-7747-3AC4-55D67B9F5F93}"/>
              </a:ext>
            </a:extLst>
          </p:cNvPr>
          <p:cNvSpPr txBox="1"/>
          <p:nvPr/>
        </p:nvSpPr>
        <p:spPr>
          <a:xfrm>
            <a:off x="8348273" y="5877671"/>
            <a:ext cx="2613099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>
                <a:solidFill>
                  <a:prstClr val="white"/>
                </a:solidFill>
              </a:rPr>
              <a:t>1,761,400</a:t>
            </a:r>
            <a:r>
              <a:rPr lang="mn-MN" sz="1350" b="1" dirty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mn-MN" sz="1350" b="1" dirty="0">
                <a:solidFill>
                  <a:prstClr val="white"/>
                </a:solidFill>
              </a:rPr>
              <a:t>Нийт эмэгтэй хүний тоо</a:t>
            </a:r>
            <a:endParaRPr lang="en-US" sz="1350" b="1" dirty="0">
              <a:solidFill>
                <a:prstClr val="white"/>
              </a:solidFill>
            </a:endParaRPr>
          </a:p>
        </p:txBody>
      </p:sp>
      <p:pic>
        <p:nvPicPr>
          <p:cNvPr id="26" name="Picture 24">
            <a:extLst>
              <a:ext uri="{FF2B5EF4-FFF2-40B4-BE49-F238E27FC236}">
                <a16:creationId xmlns:a16="http://schemas.microsoft.com/office/drawing/2014/main" id="{70121F65-AD78-9C2A-6FEA-BB4515ACAA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0" y="106363"/>
            <a:ext cx="854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Freeform 6">
            <a:extLst>
              <a:ext uri="{FF2B5EF4-FFF2-40B4-BE49-F238E27FC236}">
                <a16:creationId xmlns:a16="http://schemas.microsoft.com/office/drawing/2014/main" id="{B16AA0D5-5DE0-4478-5980-D2613A740DDB}"/>
              </a:ext>
            </a:extLst>
          </p:cNvPr>
          <p:cNvSpPr>
            <a:spLocks noEditPoints="1"/>
          </p:cNvSpPr>
          <p:nvPr/>
        </p:nvSpPr>
        <p:spPr bwMode="auto">
          <a:xfrm>
            <a:off x="843585" y="973394"/>
            <a:ext cx="4370266" cy="5884606"/>
          </a:xfrm>
          <a:custGeom>
            <a:avLst/>
            <a:gdLst>
              <a:gd name="T0" fmla="*/ 3361 w 5759"/>
              <a:gd name="T1" fmla="*/ 7751 h 7751"/>
              <a:gd name="T2" fmla="*/ 3361 w 5759"/>
              <a:gd name="T3" fmla="*/ 5918 h 7751"/>
              <a:gd name="T4" fmla="*/ 3726 w 5759"/>
              <a:gd name="T5" fmla="*/ 5814 h 7751"/>
              <a:gd name="T6" fmla="*/ 3923 w 5759"/>
              <a:gd name="T7" fmla="*/ 5564 h 7751"/>
              <a:gd name="T8" fmla="*/ 4915 w 5759"/>
              <a:gd name="T9" fmla="*/ 4915 h 7751"/>
              <a:gd name="T10" fmla="*/ 5759 w 5759"/>
              <a:gd name="T11" fmla="*/ 2879 h 7751"/>
              <a:gd name="T12" fmla="*/ 4915 w 5759"/>
              <a:gd name="T13" fmla="*/ 843 h 7751"/>
              <a:gd name="T14" fmla="*/ 2879 w 5759"/>
              <a:gd name="T15" fmla="*/ 0 h 7751"/>
              <a:gd name="T16" fmla="*/ 843 w 5759"/>
              <a:gd name="T17" fmla="*/ 843 h 7751"/>
              <a:gd name="T18" fmla="*/ 0 w 5759"/>
              <a:gd name="T19" fmla="*/ 2879 h 7751"/>
              <a:gd name="T20" fmla="*/ 843 w 5759"/>
              <a:gd name="T21" fmla="*/ 4915 h 7751"/>
              <a:gd name="T22" fmla="*/ 1835 w 5759"/>
              <a:gd name="T23" fmla="*/ 5564 h 7751"/>
              <a:gd name="T24" fmla="*/ 2032 w 5759"/>
              <a:gd name="T25" fmla="*/ 5814 h 7751"/>
              <a:gd name="T26" fmla="*/ 2398 w 5759"/>
              <a:gd name="T27" fmla="*/ 5918 h 7751"/>
              <a:gd name="T28" fmla="*/ 2398 w 5759"/>
              <a:gd name="T29" fmla="*/ 7751 h 7751"/>
              <a:gd name="T30" fmla="*/ 3361 w 5759"/>
              <a:gd name="T31" fmla="*/ 7751 h 7751"/>
              <a:gd name="T32" fmla="*/ 253 w 5759"/>
              <a:gd name="T33" fmla="*/ 2879 h 7751"/>
              <a:gd name="T34" fmla="*/ 2879 w 5759"/>
              <a:gd name="T35" fmla="*/ 253 h 7751"/>
              <a:gd name="T36" fmla="*/ 5505 w 5759"/>
              <a:gd name="T37" fmla="*/ 2879 h 7751"/>
              <a:gd name="T38" fmla="*/ 2879 w 5759"/>
              <a:gd name="T39" fmla="*/ 5505 h 7751"/>
              <a:gd name="T40" fmla="*/ 253 w 5759"/>
              <a:gd name="T41" fmla="*/ 2879 h 7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759" h="7751">
                <a:moveTo>
                  <a:pt x="3361" y="7751"/>
                </a:moveTo>
                <a:cubicBezTo>
                  <a:pt x="3361" y="5918"/>
                  <a:pt x="3361" y="5918"/>
                  <a:pt x="3361" y="5918"/>
                </a:cubicBezTo>
                <a:cubicBezTo>
                  <a:pt x="3475" y="5891"/>
                  <a:pt x="3604" y="5856"/>
                  <a:pt x="3726" y="5814"/>
                </a:cubicBezTo>
                <a:cubicBezTo>
                  <a:pt x="3784" y="5795"/>
                  <a:pt x="3866" y="5667"/>
                  <a:pt x="3923" y="5564"/>
                </a:cubicBezTo>
                <a:cubicBezTo>
                  <a:pt x="4291" y="5422"/>
                  <a:pt x="4628" y="5203"/>
                  <a:pt x="4915" y="4915"/>
                </a:cubicBezTo>
                <a:cubicBezTo>
                  <a:pt x="5459" y="4371"/>
                  <a:pt x="5759" y="3648"/>
                  <a:pt x="5759" y="2879"/>
                </a:cubicBezTo>
                <a:cubicBezTo>
                  <a:pt x="5759" y="2110"/>
                  <a:pt x="5459" y="1387"/>
                  <a:pt x="4915" y="843"/>
                </a:cubicBezTo>
                <a:cubicBezTo>
                  <a:pt x="4372" y="299"/>
                  <a:pt x="3648" y="0"/>
                  <a:pt x="2879" y="0"/>
                </a:cubicBezTo>
                <a:cubicBezTo>
                  <a:pt x="2110" y="0"/>
                  <a:pt x="1387" y="299"/>
                  <a:pt x="843" y="843"/>
                </a:cubicBezTo>
                <a:cubicBezTo>
                  <a:pt x="299" y="1387"/>
                  <a:pt x="0" y="2110"/>
                  <a:pt x="0" y="2879"/>
                </a:cubicBezTo>
                <a:cubicBezTo>
                  <a:pt x="0" y="3648"/>
                  <a:pt x="299" y="4371"/>
                  <a:pt x="843" y="4915"/>
                </a:cubicBezTo>
                <a:cubicBezTo>
                  <a:pt x="1130" y="5203"/>
                  <a:pt x="1468" y="5422"/>
                  <a:pt x="1835" y="5564"/>
                </a:cubicBezTo>
                <a:cubicBezTo>
                  <a:pt x="1893" y="5667"/>
                  <a:pt x="1974" y="5795"/>
                  <a:pt x="2032" y="5814"/>
                </a:cubicBezTo>
                <a:cubicBezTo>
                  <a:pt x="2155" y="5856"/>
                  <a:pt x="2283" y="5891"/>
                  <a:pt x="2398" y="5918"/>
                </a:cubicBezTo>
                <a:cubicBezTo>
                  <a:pt x="2398" y="7751"/>
                  <a:pt x="2398" y="7751"/>
                  <a:pt x="2398" y="7751"/>
                </a:cubicBezTo>
                <a:cubicBezTo>
                  <a:pt x="3361" y="7751"/>
                  <a:pt x="3361" y="7751"/>
                  <a:pt x="3361" y="7751"/>
                </a:cubicBezTo>
                <a:moveTo>
                  <a:pt x="253" y="2879"/>
                </a:moveTo>
                <a:cubicBezTo>
                  <a:pt x="253" y="1429"/>
                  <a:pt x="1429" y="253"/>
                  <a:pt x="2879" y="253"/>
                </a:cubicBezTo>
                <a:cubicBezTo>
                  <a:pt x="4330" y="253"/>
                  <a:pt x="5505" y="1429"/>
                  <a:pt x="5505" y="2879"/>
                </a:cubicBezTo>
                <a:cubicBezTo>
                  <a:pt x="5505" y="4330"/>
                  <a:pt x="4330" y="5505"/>
                  <a:pt x="2879" y="5505"/>
                </a:cubicBezTo>
                <a:cubicBezTo>
                  <a:pt x="1429" y="5505"/>
                  <a:pt x="253" y="4330"/>
                  <a:pt x="253" y="2879"/>
                </a:cubicBezTo>
              </a:path>
            </a:pathLst>
          </a:custGeom>
          <a:solidFill>
            <a:srgbClr val="2D3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325CF1-0E89-0695-4E11-768447C99114}"/>
              </a:ext>
            </a:extLst>
          </p:cNvPr>
          <p:cNvSpPr txBox="1"/>
          <p:nvPr/>
        </p:nvSpPr>
        <p:spPr>
          <a:xfrm>
            <a:off x="5454891" y="360273"/>
            <a:ext cx="4833374" cy="12003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kern="0" dirty="0">
                <a:solidFill>
                  <a:srgbClr val="377A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Хоногт зорчих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kern="0" dirty="0">
                <a:solidFill>
                  <a:srgbClr val="377A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зорчигчдын хөдөлгөөн</a:t>
            </a:r>
            <a:endParaRPr kumimoji="0" lang="en-ID" sz="36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390D8A3-D42B-9F08-D1CF-E088171524A7}"/>
              </a:ext>
            </a:extLst>
          </p:cNvPr>
          <p:cNvGrpSpPr/>
          <p:nvPr/>
        </p:nvGrpSpPr>
        <p:grpSpPr>
          <a:xfrm>
            <a:off x="5571891" y="1987721"/>
            <a:ext cx="2862290" cy="1052596"/>
            <a:chOff x="6323702" y="2838058"/>
            <a:chExt cx="2862290" cy="105259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38A455D-5FDB-3158-7C06-87A7051A8B84}"/>
                </a:ext>
              </a:extLst>
            </p:cNvPr>
            <p:cNvSpPr txBox="1"/>
            <p:nvPr/>
          </p:nvSpPr>
          <p:spPr>
            <a:xfrm>
              <a:off x="6323702" y="3150836"/>
              <a:ext cx="512843" cy="4270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77AFF"/>
                  </a:solidFill>
                  <a:effectLst/>
                  <a:uLnTx/>
                  <a:uFillTx/>
                  <a:latin typeface="Poppins SemiBold" panose="00000700000000000000" pitchFamily="2" charset="0"/>
                  <a:ea typeface="Open Sans Light" panose="020B0306030504020204" pitchFamily="34" charset="0"/>
                  <a:cs typeface="Poppins SemiBold" panose="00000700000000000000" pitchFamily="2" charset="0"/>
                </a:rPr>
                <a:t>01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30D887F-D650-1679-2763-A8AA55EB1E6A}"/>
                </a:ext>
              </a:extLst>
            </p:cNvPr>
            <p:cNvSpPr txBox="1"/>
            <p:nvPr/>
          </p:nvSpPr>
          <p:spPr>
            <a:xfrm>
              <a:off x="6836544" y="2838058"/>
              <a:ext cx="2349448" cy="10525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13,933</a:t>
              </a:r>
              <a:r>
                <a:rPr kumimoji="0" lang="mn-M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/зуны улиралд </a:t>
              </a:r>
              <a:r>
                <a:rPr lang="mn-MN" sz="16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</a:t>
              </a:r>
              <a:r>
                <a:rPr kumimoji="0" lang="mn-M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дахин нэмэгдэнэ/ тээврийн</a:t>
              </a:r>
              <a:r>
                <a:rPr kumimoji="0" lang="mn-MN" sz="1600" b="0" i="0" u="none" strike="noStrike" kern="0" cap="none" spc="0" normalizeH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хэрэгсэл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133912-F3F8-0BF9-843B-3071E1C464C7}"/>
              </a:ext>
            </a:extLst>
          </p:cNvPr>
          <p:cNvGrpSpPr/>
          <p:nvPr/>
        </p:nvGrpSpPr>
        <p:grpSpPr>
          <a:xfrm>
            <a:off x="5657799" y="3335131"/>
            <a:ext cx="3160576" cy="1052596"/>
            <a:chOff x="6323702" y="2994657"/>
            <a:chExt cx="2850295" cy="105259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DDDC0E4-9F6B-729B-952C-6CECE5B1B05C}"/>
                </a:ext>
              </a:extLst>
            </p:cNvPr>
            <p:cNvSpPr txBox="1"/>
            <p:nvPr/>
          </p:nvSpPr>
          <p:spPr>
            <a:xfrm>
              <a:off x="6323702" y="3150836"/>
              <a:ext cx="512843" cy="4270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9272C9"/>
                  </a:solidFill>
                  <a:effectLst/>
                  <a:uLnTx/>
                  <a:uFillTx/>
                  <a:latin typeface="Poppins SemiBold" panose="00000700000000000000" pitchFamily="2" charset="0"/>
                  <a:ea typeface="Open Sans Light" panose="020B0306030504020204" pitchFamily="34" charset="0"/>
                  <a:cs typeface="Poppins SemiBold" panose="00000700000000000000" pitchFamily="2" charset="0"/>
                </a:rPr>
                <a:t>02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BB8A76A-1B2F-D918-5103-5C4D523CB347}"/>
                </a:ext>
              </a:extLst>
            </p:cNvPr>
            <p:cNvSpPr txBox="1"/>
            <p:nvPr/>
          </p:nvSpPr>
          <p:spPr>
            <a:xfrm>
              <a:off x="6824549" y="2994657"/>
              <a:ext cx="2349448" cy="10525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51,030</a:t>
              </a:r>
              <a:r>
                <a:rPr kumimoji="0" lang="mn-MN" sz="1600" b="0" i="0" u="none" strike="noStrike" kern="0" cap="none" spc="0" normalizeH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зорчигч / зуны улиралд 2 дахин нэмэгдэнэ/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5C939D9-0E45-65AB-939B-A3EB0D4FABF3}"/>
              </a:ext>
            </a:extLst>
          </p:cNvPr>
          <p:cNvGrpSpPr/>
          <p:nvPr/>
        </p:nvGrpSpPr>
        <p:grpSpPr>
          <a:xfrm>
            <a:off x="5657798" y="4906146"/>
            <a:ext cx="3231260" cy="1372683"/>
            <a:chOff x="6323702" y="3147612"/>
            <a:chExt cx="2837562" cy="1372683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CF6B440-B736-86BF-8278-3248A2A9768F}"/>
                </a:ext>
              </a:extLst>
            </p:cNvPr>
            <p:cNvSpPr txBox="1"/>
            <p:nvPr/>
          </p:nvSpPr>
          <p:spPr>
            <a:xfrm>
              <a:off x="6323702" y="3174913"/>
              <a:ext cx="512843" cy="378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D077"/>
                  </a:solidFill>
                  <a:effectLst/>
                  <a:uLnTx/>
                  <a:uFillTx/>
                  <a:latin typeface="Poppins SemiBold" panose="00000700000000000000" pitchFamily="2" charset="0"/>
                  <a:ea typeface="Open Sans Light" panose="020B0306030504020204" pitchFamily="34" charset="0"/>
                  <a:cs typeface="Poppins SemiBold" panose="00000700000000000000" pitchFamily="2" charset="0"/>
                </a:rPr>
                <a:t>0</a:t>
              </a:r>
              <a:r>
                <a:rPr kumimoji="0" lang="mn-M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D077"/>
                  </a:solidFill>
                  <a:effectLst/>
                  <a:uLnTx/>
                  <a:uFillTx/>
                  <a:latin typeface="Poppins SemiBold" panose="00000700000000000000" pitchFamily="2" charset="0"/>
                  <a:ea typeface="Open Sans Light" panose="020B0306030504020204" pitchFamily="34" charset="0"/>
                  <a:cs typeface="Poppins SemiBold" panose="00000700000000000000" pitchFamily="2" charset="0"/>
                </a:rPr>
                <a:t>3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00D077"/>
                </a:solidFill>
                <a:effectLst/>
                <a:uLnTx/>
                <a:uFillTx/>
                <a:latin typeface="Poppins SemiBold" panose="00000700000000000000" pitchFamily="2" charset="0"/>
                <a:ea typeface="Open Sans Light" panose="020B0306030504020204" pitchFamily="34" charset="0"/>
                <a:cs typeface="Poppins SemiBold" panose="00000700000000000000" pitchFamily="2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56B7337-F2B0-0915-60B0-547A83481EF2}"/>
                </a:ext>
              </a:extLst>
            </p:cNvPr>
            <p:cNvSpPr txBox="1"/>
            <p:nvPr/>
          </p:nvSpPr>
          <p:spPr>
            <a:xfrm>
              <a:off x="6749332" y="3147612"/>
              <a:ext cx="2411932" cy="137268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mn-MN" sz="1600" dirty="0">
                  <a:solidFill>
                    <a:srgbClr val="000000"/>
                  </a:solidFill>
                  <a:latin typeface="Times New Roman"/>
                </a:rPr>
                <a:t>1,007,356,000</a:t>
              </a:r>
              <a:r>
                <a:rPr kumimoji="0" lang="mn-M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Нийт хоногт орон нутгийн дам</a:t>
              </a:r>
              <a:r>
                <a:rPr kumimoji="0" lang="mn-MN" sz="1600" b="0" i="0" u="none" strike="noStrike" kern="0" cap="none" spc="0" normalizeH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дагуу зорчигчдийн зарцуулдаг дундаж зардал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1C7814F-7FFC-A3B9-AD42-A466A2A3F339}"/>
              </a:ext>
            </a:extLst>
          </p:cNvPr>
          <p:cNvGrpSpPr/>
          <p:nvPr/>
        </p:nvGrpSpPr>
        <p:grpSpPr>
          <a:xfrm>
            <a:off x="1183576" y="1351979"/>
            <a:ext cx="3662716" cy="3633314"/>
            <a:chOff x="1183576" y="1351979"/>
            <a:chExt cx="3662716" cy="3633314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567CF9B-91A5-534A-7EAC-362B9A2A0111}"/>
                </a:ext>
              </a:extLst>
            </p:cNvPr>
            <p:cNvGrpSpPr/>
            <p:nvPr/>
          </p:nvGrpSpPr>
          <p:grpSpPr>
            <a:xfrm>
              <a:off x="3107742" y="1351979"/>
              <a:ext cx="1593365" cy="1315858"/>
              <a:chOff x="3107742" y="1351979"/>
              <a:chExt cx="1593365" cy="1315858"/>
            </a:xfrm>
          </p:grpSpPr>
          <p:sp>
            <p:nvSpPr>
              <p:cNvPr id="109" name="Freeform 31">
                <a:extLst>
                  <a:ext uri="{FF2B5EF4-FFF2-40B4-BE49-F238E27FC236}">
                    <a16:creationId xmlns:a16="http://schemas.microsoft.com/office/drawing/2014/main" id="{F9CF1657-EB52-A305-1052-133CC7A9D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742" y="1351979"/>
                <a:ext cx="1593365" cy="1315858"/>
              </a:xfrm>
              <a:custGeom>
                <a:avLst/>
                <a:gdLst>
                  <a:gd name="T0" fmla="*/ 2098 w 2098"/>
                  <a:gd name="T1" fmla="*/ 1442 h 1733"/>
                  <a:gd name="T2" fmla="*/ 1334 w 2098"/>
                  <a:gd name="T3" fmla="*/ 466 h 1733"/>
                  <a:gd name="T4" fmla="*/ 548 w 2098"/>
                  <a:gd name="T5" fmla="*/ 82 h 1733"/>
                  <a:gd name="T6" fmla="*/ 36 w 2098"/>
                  <a:gd name="T7" fmla="*/ 0 h 1733"/>
                  <a:gd name="T8" fmla="*/ 0 w 2098"/>
                  <a:gd name="T9" fmla="*/ 0 h 1733"/>
                  <a:gd name="T10" fmla="*/ 0 w 2098"/>
                  <a:gd name="T11" fmla="*/ 630 h 1733"/>
                  <a:gd name="T12" fmla="*/ 0 w 2098"/>
                  <a:gd name="T13" fmla="*/ 1442 h 1733"/>
                  <a:gd name="T14" fmla="*/ 676 w 2098"/>
                  <a:gd name="T15" fmla="*/ 1442 h 1733"/>
                  <a:gd name="T16" fmla="*/ 675 w 2098"/>
                  <a:gd name="T17" fmla="*/ 1458 h 1733"/>
                  <a:gd name="T18" fmla="*/ 953 w 2098"/>
                  <a:gd name="T19" fmla="*/ 1733 h 1733"/>
                  <a:gd name="T20" fmla="*/ 1231 w 2098"/>
                  <a:gd name="T21" fmla="*/ 1458 h 1733"/>
                  <a:gd name="T22" fmla="*/ 1230 w 2098"/>
                  <a:gd name="T23" fmla="*/ 1442 h 1733"/>
                  <a:gd name="T24" fmla="*/ 2098 w 2098"/>
                  <a:gd name="T25" fmla="*/ 1442 h 1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98" h="1733">
                    <a:moveTo>
                      <a:pt x="2098" y="1442"/>
                    </a:moveTo>
                    <a:cubicBezTo>
                      <a:pt x="1939" y="1056"/>
                      <a:pt x="1676" y="720"/>
                      <a:pt x="1334" y="466"/>
                    </a:cubicBezTo>
                    <a:cubicBezTo>
                      <a:pt x="1097" y="289"/>
                      <a:pt x="830" y="160"/>
                      <a:pt x="548" y="82"/>
                    </a:cubicBezTo>
                    <a:cubicBezTo>
                      <a:pt x="382" y="37"/>
                      <a:pt x="211" y="9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30"/>
                      <a:pt x="0" y="630"/>
                      <a:pt x="0" y="630"/>
                    </a:cubicBezTo>
                    <a:cubicBezTo>
                      <a:pt x="0" y="1442"/>
                      <a:pt x="0" y="1442"/>
                      <a:pt x="0" y="1442"/>
                    </a:cubicBezTo>
                    <a:cubicBezTo>
                      <a:pt x="676" y="1442"/>
                      <a:pt x="676" y="1442"/>
                      <a:pt x="676" y="1442"/>
                    </a:cubicBezTo>
                    <a:cubicBezTo>
                      <a:pt x="675" y="1447"/>
                      <a:pt x="675" y="1452"/>
                      <a:pt x="675" y="1458"/>
                    </a:cubicBezTo>
                    <a:cubicBezTo>
                      <a:pt x="675" y="1610"/>
                      <a:pt x="799" y="1733"/>
                      <a:pt x="953" y="1733"/>
                    </a:cubicBezTo>
                    <a:cubicBezTo>
                      <a:pt x="1106" y="1733"/>
                      <a:pt x="1231" y="1610"/>
                      <a:pt x="1231" y="1458"/>
                    </a:cubicBezTo>
                    <a:cubicBezTo>
                      <a:pt x="1231" y="1452"/>
                      <a:pt x="1230" y="1447"/>
                      <a:pt x="1230" y="1442"/>
                    </a:cubicBezTo>
                    <a:lnTo>
                      <a:pt x="2098" y="1442"/>
                    </a:lnTo>
                    <a:close/>
                  </a:path>
                </a:pathLst>
              </a:custGeom>
              <a:solidFill>
                <a:srgbClr val="9272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3DCE8F0-D036-C926-C96C-495DA67E67FB}"/>
                  </a:ext>
                </a:extLst>
              </p:cNvPr>
              <p:cNvGrpSpPr/>
              <p:nvPr/>
            </p:nvGrpSpPr>
            <p:grpSpPr>
              <a:xfrm>
                <a:off x="3543530" y="1801129"/>
                <a:ext cx="373538" cy="372896"/>
                <a:chOff x="2581275" y="2582069"/>
                <a:chExt cx="465138" cy="464344"/>
              </a:xfrm>
              <a:solidFill>
                <a:srgbClr val="FFFFFF"/>
              </a:solidFill>
            </p:grpSpPr>
            <p:sp>
              <p:nvSpPr>
                <p:cNvPr id="111" name="AutoShape 128">
                  <a:extLst>
                    <a:ext uri="{FF2B5EF4-FFF2-40B4-BE49-F238E27FC236}">
                      <a16:creationId xmlns:a16="http://schemas.microsoft.com/office/drawing/2014/main" id="{8AB0D835-535B-F339-34B0-AED9F3A73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275" y="2582069"/>
                  <a:ext cx="465138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marL="0" marR="0" lvl="0" indent="0" algn="ctr" defTabSz="228594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12" name="AutoShape 129">
                  <a:extLst>
                    <a:ext uri="{FF2B5EF4-FFF2-40B4-BE49-F238E27FC236}">
                      <a16:creationId xmlns:a16="http://schemas.microsoft.com/office/drawing/2014/main" id="{505F6A2D-4981-17D6-8D40-0C0A119CEB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1788" y="2640013"/>
                  <a:ext cx="115888" cy="115888"/>
                </a:xfrm>
                <a:custGeom>
                  <a:avLst/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marL="0" marR="0" lvl="0" indent="0" algn="ctr" defTabSz="228594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A3D324C-E56A-9814-4852-3A9FF7218AD8}"/>
                </a:ext>
              </a:extLst>
            </p:cNvPr>
            <p:cNvGrpSpPr/>
            <p:nvPr/>
          </p:nvGrpSpPr>
          <p:grpSpPr>
            <a:xfrm>
              <a:off x="1347139" y="1351979"/>
              <a:ext cx="1574988" cy="1315858"/>
              <a:chOff x="1347139" y="1351979"/>
              <a:chExt cx="1574988" cy="1315858"/>
            </a:xfrm>
          </p:grpSpPr>
          <p:sp>
            <p:nvSpPr>
              <p:cNvPr id="105" name="Freeform 66">
                <a:extLst>
                  <a:ext uri="{FF2B5EF4-FFF2-40B4-BE49-F238E27FC236}">
                    <a16:creationId xmlns:a16="http://schemas.microsoft.com/office/drawing/2014/main" id="{F431C5B8-C706-F1E3-25EF-F1B2A1411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7139" y="1351979"/>
                <a:ext cx="1574988" cy="1315858"/>
              </a:xfrm>
              <a:custGeom>
                <a:avLst/>
                <a:gdLst>
                  <a:gd name="T0" fmla="*/ 2040 w 2076"/>
                  <a:gd name="T1" fmla="*/ 0 h 1733"/>
                  <a:gd name="T2" fmla="*/ 756 w 2076"/>
                  <a:gd name="T3" fmla="*/ 466 h 1733"/>
                  <a:gd name="T4" fmla="*/ 0 w 2076"/>
                  <a:gd name="T5" fmla="*/ 1442 h 1733"/>
                  <a:gd name="T6" fmla="*/ 859 w 2076"/>
                  <a:gd name="T7" fmla="*/ 1442 h 1733"/>
                  <a:gd name="T8" fmla="*/ 858 w 2076"/>
                  <a:gd name="T9" fmla="*/ 1458 h 1733"/>
                  <a:gd name="T10" fmla="*/ 1133 w 2076"/>
                  <a:gd name="T11" fmla="*/ 1733 h 1733"/>
                  <a:gd name="T12" fmla="*/ 1185 w 2076"/>
                  <a:gd name="T13" fmla="*/ 1728 h 1733"/>
                  <a:gd name="T14" fmla="*/ 1403 w 2076"/>
                  <a:gd name="T15" fmla="*/ 1510 h 1733"/>
                  <a:gd name="T16" fmla="*/ 1408 w 2076"/>
                  <a:gd name="T17" fmla="*/ 1458 h 1733"/>
                  <a:gd name="T18" fmla="*/ 1407 w 2076"/>
                  <a:gd name="T19" fmla="*/ 1442 h 1733"/>
                  <a:gd name="T20" fmla="*/ 1470 w 2076"/>
                  <a:gd name="T21" fmla="*/ 1442 h 1733"/>
                  <a:gd name="T22" fmla="*/ 2076 w 2076"/>
                  <a:gd name="T23" fmla="*/ 1442 h 1733"/>
                  <a:gd name="T24" fmla="*/ 2076 w 2076"/>
                  <a:gd name="T25" fmla="*/ 837 h 1733"/>
                  <a:gd name="T26" fmla="*/ 2076 w 2076"/>
                  <a:gd name="T27" fmla="*/ 0 h 1733"/>
                  <a:gd name="T28" fmla="*/ 2040 w 2076"/>
                  <a:gd name="T29" fmla="*/ 0 h 1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76" h="1733">
                    <a:moveTo>
                      <a:pt x="2040" y="0"/>
                    </a:moveTo>
                    <a:cubicBezTo>
                      <a:pt x="1572" y="25"/>
                      <a:pt x="1128" y="186"/>
                      <a:pt x="756" y="466"/>
                    </a:cubicBezTo>
                    <a:cubicBezTo>
                      <a:pt x="417" y="720"/>
                      <a:pt x="158" y="1056"/>
                      <a:pt x="0" y="1442"/>
                    </a:cubicBezTo>
                    <a:cubicBezTo>
                      <a:pt x="859" y="1442"/>
                      <a:pt x="859" y="1442"/>
                      <a:pt x="859" y="1442"/>
                    </a:cubicBezTo>
                    <a:cubicBezTo>
                      <a:pt x="859" y="1447"/>
                      <a:pt x="858" y="1452"/>
                      <a:pt x="858" y="1458"/>
                    </a:cubicBezTo>
                    <a:cubicBezTo>
                      <a:pt x="858" y="1610"/>
                      <a:pt x="981" y="1733"/>
                      <a:pt x="1133" y="1733"/>
                    </a:cubicBezTo>
                    <a:cubicBezTo>
                      <a:pt x="1151" y="1733"/>
                      <a:pt x="1168" y="1731"/>
                      <a:pt x="1185" y="1728"/>
                    </a:cubicBezTo>
                    <a:cubicBezTo>
                      <a:pt x="1295" y="1707"/>
                      <a:pt x="1382" y="1620"/>
                      <a:pt x="1403" y="1510"/>
                    </a:cubicBezTo>
                    <a:cubicBezTo>
                      <a:pt x="1406" y="1493"/>
                      <a:pt x="1408" y="1476"/>
                      <a:pt x="1408" y="1458"/>
                    </a:cubicBezTo>
                    <a:cubicBezTo>
                      <a:pt x="1408" y="1452"/>
                      <a:pt x="1407" y="1447"/>
                      <a:pt x="1407" y="1442"/>
                    </a:cubicBezTo>
                    <a:cubicBezTo>
                      <a:pt x="1470" y="1442"/>
                      <a:pt x="1470" y="1442"/>
                      <a:pt x="1470" y="1442"/>
                    </a:cubicBezTo>
                    <a:cubicBezTo>
                      <a:pt x="2076" y="1442"/>
                      <a:pt x="2076" y="1442"/>
                      <a:pt x="2076" y="1442"/>
                    </a:cubicBezTo>
                    <a:cubicBezTo>
                      <a:pt x="2076" y="837"/>
                      <a:pt x="2076" y="837"/>
                      <a:pt x="2076" y="837"/>
                    </a:cubicBezTo>
                    <a:cubicBezTo>
                      <a:pt x="2076" y="0"/>
                      <a:pt x="2076" y="0"/>
                      <a:pt x="2076" y="0"/>
                    </a:cubicBezTo>
                    <a:lnTo>
                      <a:pt x="2040" y="0"/>
                    </a:lnTo>
                    <a:close/>
                  </a:path>
                </a:pathLst>
              </a:custGeom>
              <a:solidFill>
                <a:srgbClr val="377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8D2D3AA8-CF4D-9E54-9FCE-B403E57A226B}"/>
                  </a:ext>
                </a:extLst>
              </p:cNvPr>
              <p:cNvGrpSpPr/>
              <p:nvPr/>
            </p:nvGrpSpPr>
            <p:grpSpPr>
              <a:xfrm>
                <a:off x="2077123" y="1800836"/>
                <a:ext cx="279834" cy="373536"/>
                <a:chOff x="2639219" y="3510757"/>
                <a:chExt cx="348456" cy="465138"/>
              </a:xfrm>
              <a:solidFill>
                <a:srgbClr val="FFFFFF"/>
              </a:solidFill>
            </p:grpSpPr>
            <p:sp>
              <p:nvSpPr>
                <p:cNvPr id="107" name="AutoShape 115">
                  <a:extLst>
                    <a:ext uri="{FF2B5EF4-FFF2-40B4-BE49-F238E27FC236}">
                      <a16:creationId xmlns:a16="http://schemas.microsoft.com/office/drawing/2014/main" id="{DBAD57B1-B1F3-D736-8A4E-E9E2474AC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219" y="3510757"/>
                  <a:ext cx="348456" cy="4651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800" y="12825"/>
                      </a:moveTo>
                      <a:lnTo>
                        <a:pt x="19800" y="13500"/>
                      </a:lnTo>
                      <a:lnTo>
                        <a:pt x="19800" y="14850"/>
                      </a:lnTo>
                      <a:lnTo>
                        <a:pt x="19800" y="15525"/>
                      </a:lnTo>
                      <a:cubicBezTo>
                        <a:pt x="19800" y="18129"/>
                        <a:pt x="16972" y="20249"/>
                        <a:pt x="13499" y="20249"/>
                      </a:cubicBezTo>
                      <a:lnTo>
                        <a:pt x="8099" y="20249"/>
                      </a:lnTo>
                      <a:cubicBezTo>
                        <a:pt x="4627" y="20249"/>
                        <a:pt x="1800" y="18129"/>
                        <a:pt x="1800" y="15525"/>
                      </a:cubicBezTo>
                      <a:lnTo>
                        <a:pt x="1800" y="14850"/>
                      </a:lnTo>
                      <a:lnTo>
                        <a:pt x="1800" y="13500"/>
                      </a:lnTo>
                      <a:lnTo>
                        <a:pt x="1800" y="12825"/>
                      </a:lnTo>
                      <a:lnTo>
                        <a:pt x="1800" y="10800"/>
                      </a:lnTo>
                      <a:cubicBezTo>
                        <a:pt x="1800" y="10427"/>
                        <a:pt x="2203" y="10124"/>
                        <a:pt x="2699" y="10124"/>
                      </a:cubicBezTo>
                      <a:lnTo>
                        <a:pt x="4499" y="10124"/>
                      </a:lnTo>
                      <a:lnTo>
                        <a:pt x="17100" y="10124"/>
                      </a:lnTo>
                      <a:lnTo>
                        <a:pt x="18899" y="10124"/>
                      </a:lnTo>
                      <a:cubicBezTo>
                        <a:pt x="19396" y="10124"/>
                        <a:pt x="19800" y="10427"/>
                        <a:pt x="19800" y="10800"/>
                      </a:cubicBezTo>
                      <a:cubicBezTo>
                        <a:pt x="19800" y="10800"/>
                        <a:pt x="19800" y="12825"/>
                        <a:pt x="19800" y="12825"/>
                      </a:cubicBezTo>
                      <a:close/>
                      <a:moveTo>
                        <a:pt x="14400" y="6075"/>
                      </a:moveTo>
                      <a:lnTo>
                        <a:pt x="14400" y="6076"/>
                      </a:lnTo>
                      <a:lnTo>
                        <a:pt x="14400" y="8774"/>
                      </a:lnTo>
                      <a:lnTo>
                        <a:pt x="7200" y="8774"/>
                      </a:lnTo>
                      <a:lnTo>
                        <a:pt x="7200" y="6076"/>
                      </a:lnTo>
                      <a:lnTo>
                        <a:pt x="7200" y="6075"/>
                      </a:lnTo>
                      <a:cubicBezTo>
                        <a:pt x="7200" y="4583"/>
                        <a:pt x="8811" y="3375"/>
                        <a:pt x="10800" y="3375"/>
                      </a:cubicBezTo>
                      <a:cubicBezTo>
                        <a:pt x="12788" y="3375"/>
                        <a:pt x="14400" y="4583"/>
                        <a:pt x="14400" y="6075"/>
                      </a:cubicBezTo>
                      <a:moveTo>
                        <a:pt x="4499" y="6075"/>
                      </a:moveTo>
                      <a:cubicBezTo>
                        <a:pt x="4499" y="3465"/>
                        <a:pt x="7320" y="1350"/>
                        <a:pt x="10800" y="1350"/>
                      </a:cubicBezTo>
                      <a:cubicBezTo>
                        <a:pt x="14279" y="1350"/>
                        <a:pt x="17100" y="3465"/>
                        <a:pt x="17100" y="6075"/>
                      </a:cubicBezTo>
                      <a:lnTo>
                        <a:pt x="17100" y="8774"/>
                      </a:lnTo>
                      <a:lnTo>
                        <a:pt x="15299" y="8774"/>
                      </a:lnTo>
                      <a:lnTo>
                        <a:pt x="15299" y="6076"/>
                      </a:lnTo>
                      <a:cubicBezTo>
                        <a:pt x="15299" y="4212"/>
                        <a:pt x="13285" y="2701"/>
                        <a:pt x="10800" y="2701"/>
                      </a:cubicBezTo>
                      <a:cubicBezTo>
                        <a:pt x="8314" y="2701"/>
                        <a:pt x="6299" y="4212"/>
                        <a:pt x="6299" y="6076"/>
                      </a:cubicBezTo>
                      <a:lnTo>
                        <a:pt x="6299" y="8774"/>
                      </a:lnTo>
                      <a:lnTo>
                        <a:pt x="4499" y="8774"/>
                      </a:lnTo>
                      <a:cubicBezTo>
                        <a:pt x="4499" y="8774"/>
                        <a:pt x="4499" y="6075"/>
                        <a:pt x="4499" y="6075"/>
                      </a:cubicBezTo>
                      <a:close/>
                      <a:moveTo>
                        <a:pt x="18899" y="8774"/>
                      </a:moveTo>
                      <a:lnTo>
                        <a:pt x="18899" y="6075"/>
                      </a:lnTo>
                      <a:cubicBezTo>
                        <a:pt x="18899" y="2719"/>
                        <a:pt x="15274" y="0"/>
                        <a:pt x="10800" y="0"/>
                      </a:cubicBezTo>
                      <a:cubicBezTo>
                        <a:pt x="6325" y="0"/>
                        <a:pt x="2699" y="2719"/>
                        <a:pt x="2699" y="6075"/>
                      </a:cubicBezTo>
                      <a:lnTo>
                        <a:pt x="2699" y="8774"/>
                      </a:lnTo>
                      <a:cubicBezTo>
                        <a:pt x="1208" y="8774"/>
                        <a:pt x="0" y="9681"/>
                        <a:pt x="0" y="10800"/>
                      </a:cubicBezTo>
                      <a:lnTo>
                        <a:pt x="0" y="12825"/>
                      </a:lnTo>
                      <a:lnTo>
                        <a:pt x="0" y="13500"/>
                      </a:lnTo>
                      <a:lnTo>
                        <a:pt x="0" y="14850"/>
                      </a:lnTo>
                      <a:lnTo>
                        <a:pt x="0" y="15525"/>
                      </a:lnTo>
                      <a:cubicBezTo>
                        <a:pt x="0" y="18880"/>
                        <a:pt x="3625" y="21599"/>
                        <a:pt x="8099" y="21599"/>
                      </a:cubicBezTo>
                      <a:lnTo>
                        <a:pt x="13499" y="21599"/>
                      </a:lnTo>
                      <a:cubicBezTo>
                        <a:pt x="17974" y="21599"/>
                        <a:pt x="21600" y="18880"/>
                        <a:pt x="21600" y="15525"/>
                      </a:cubicBezTo>
                      <a:lnTo>
                        <a:pt x="21600" y="14850"/>
                      </a:lnTo>
                      <a:lnTo>
                        <a:pt x="21600" y="13500"/>
                      </a:lnTo>
                      <a:lnTo>
                        <a:pt x="21600" y="12825"/>
                      </a:lnTo>
                      <a:lnTo>
                        <a:pt x="21600" y="10800"/>
                      </a:lnTo>
                      <a:cubicBezTo>
                        <a:pt x="21600" y="9681"/>
                        <a:pt x="20391" y="8774"/>
                        <a:pt x="18899" y="877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marL="0" marR="0" lvl="0" indent="0" algn="ctr" defTabSz="228594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08" name="AutoShape 116">
                  <a:extLst>
                    <a:ext uri="{FF2B5EF4-FFF2-40B4-BE49-F238E27FC236}">
                      <a16:creationId xmlns:a16="http://schemas.microsoft.com/office/drawing/2014/main" id="{3FCC2F7D-B484-6553-0447-2BAACA588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4475" y="3786982"/>
                  <a:ext cx="57944" cy="873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8" y="0"/>
                        <a:pt x="0" y="3226"/>
                        <a:pt x="0" y="7201"/>
                      </a:cubicBezTo>
                      <a:cubicBezTo>
                        <a:pt x="0" y="9390"/>
                        <a:pt x="1798" y="13537"/>
                        <a:pt x="3601" y="16821"/>
                      </a:cubicBezTo>
                      <a:cubicBezTo>
                        <a:pt x="5070" y="19493"/>
                        <a:pt x="6916" y="21600"/>
                        <a:pt x="10800" y="21600"/>
                      </a:cubicBezTo>
                      <a:cubicBezTo>
                        <a:pt x="15016" y="21600"/>
                        <a:pt x="16529" y="19514"/>
                        <a:pt x="18003" y="16858"/>
                      </a:cubicBezTo>
                      <a:cubicBezTo>
                        <a:pt x="19828" y="13567"/>
                        <a:pt x="21600" y="9397"/>
                        <a:pt x="21600" y="7201"/>
                      </a:cubicBezTo>
                      <a:cubicBezTo>
                        <a:pt x="21600" y="3226"/>
                        <a:pt x="16761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marL="0" marR="0" lvl="0" indent="0" algn="ctr" defTabSz="228594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DE788F1-07B3-B9D6-492F-C869FC1B2568}"/>
                </a:ext>
              </a:extLst>
            </p:cNvPr>
            <p:cNvGrpSpPr/>
            <p:nvPr/>
          </p:nvGrpSpPr>
          <p:grpSpPr>
            <a:xfrm>
              <a:off x="3107742" y="2621893"/>
              <a:ext cx="1738550" cy="1332399"/>
              <a:chOff x="3107742" y="2621893"/>
              <a:chExt cx="1738550" cy="1332399"/>
            </a:xfrm>
          </p:grpSpPr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66D558D2-51EC-0BE1-37CE-13CC4B732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742" y="2621893"/>
                <a:ext cx="1738550" cy="1332399"/>
              </a:xfrm>
              <a:custGeom>
                <a:avLst/>
                <a:gdLst>
                  <a:gd name="T0" fmla="*/ 2288 w 2291"/>
                  <a:gd name="T1" fmla="*/ 692 h 1755"/>
                  <a:gd name="T2" fmla="*/ 2272 w 2291"/>
                  <a:gd name="T3" fmla="*/ 448 h 1755"/>
                  <a:gd name="T4" fmla="*/ 2170 w 2291"/>
                  <a:gd name="T5" fmla="*/ 0 h 1755"/>
                  <a:gd name="T6" fmla="*/ 1862 w 2291"/>
                  <a:gd name="T7" fmla="*/ 0 h 1755"/>
                  <a:gd name="T8" fmla="*/ 1395 w 2291"/>
                  <a:gd name="T9" fmla="*/ 0 h 1755"/>
                  <a:gd name="T10" fmla="*/ 1096 w 2291"/>
                  <a:gd name="T11" fmla="*/ 249 h 1755"/>
                  <a:gd name="T12" fmla="*/ 713 w 2291"/>
                  <a:gd name="T13" fmla="*/ 204 h 1755"/>
                  <a:gd name="T14" fmla="*/ 521 w 2291"/>
                  <a:gd name="T15" fmla="*/ 0 h 1755"/>
                  <a:gd name="T16" fmla="*/ 0 w 2291"/>
                  <a:gd name="T17" fmla="*/ 0 h 1755"/>
                  <a:gd name="T18" fmla="*/ 0 w 2291"/>
                  <a:gd name="T19" fmla="*/ 301 h 1755"/>
                  <a:gd name="T20" fmla="*/ 240 w 2291"/>
                  <a:gd name="T21" fmla="*/ 599 h 1755"/>
                  <a:gd name="T22" fmla="*/ 176 w 2291"/>
                  <a:gd name="T23" fmla="*/ 981 h 1755"/>
                  <a:gd name="T24" fmla="*/ 0 w 2291"/>
                  <a:gd name="T25" fmla="*/ 1138 h 1755"/>
                  <a:gd name="T26" fmla="*/ 0 w 2291"/>
                  <a:gd name="T27" fmla="*/ 1442 h 1755"/>
                  <a:gd name="T28" fmla="*/ 346 w 2291"/>
                  <a:gd name="T29" fmla="*/ 1442 h 1755"/>
                  <a:gd name="T30" fmla="*/ 346 w 2291"/>
                  <a:gd name="T31" fmla="*/ 1443 h 1755"/>
                  <a:gd name="T32" fmla="*/ 418 w 2291"/>
                  <a:gd name="T33" fmla="*/ 1443 h 1755"/>
                  <a:gd name="T34" fmla="*/ 505 w 2291"/>
                  <a:gd name="T35" fmla="*/ 1443 h 1755"/>
                  <a:gd name="T36" fmla="*/ 505 w 2291"/>
                  <a:gd name="T37" fmla="*/ 1443 h 1755"/>
                  <a:gd name="T38" fmla="*/ 681 w 2291"/>
                  <a:gd name="T39" fmla="*/ 1443 h 1755"/>
                  <a:gd name="T40" fmla="*/ 893 w 2291"/>
                  <a:gd name="T41" fmla="*/ 1725 h 1755"/>
                  <a:gd name="T42" fmla="*/ 1208 w 2291"/>
                  <a:gd name="T43" fmla="*/ 1588 h 1755"/>
                  <a:gd name="T44" fmla="*/ 1240 w 2291"/>
                  <a:gd name="T45" fmla="*/ 1443 h 1755"/>
                  <a:gd name="T46" fmla="*/ 1316 w 2291"/>
                  <a:gd name="T47" fmla="*/ 1443 h 1755"/>
                  <a:gd name="T48" fmla="*/ 1316 w 2291"/>
                  <a:gd name="T49" fmla="*/ 1443 h 1755"/>
                  <a:gd name="T50" fmla="*/ 1485 w 2291"/>
                  <a:gd name="T51" fmla="*/ 1443 h 1755"/>
                  <a:gd name="T52" fmla="*/ 1485 w 2291"/>
                  <a:gd name="T53" fmla="*/ 1442 h 1755"/>
                  <a:gd name="T54" fmla="*/ 1538 w 2291"/>
                  <a:gd name="T55" fmla="*/ 1442 h 1755"/>
                  <a:gd name="T56" fmla="*/ 2169 w 2291"/>
                  <a:gd name="T57" fmla="*/ 1442 h 1755"/>
                  <a:gd name="T58" fmla="*/ 2288 w 2291"/>
                  <a:gd name="T59" fmla="*/ 692 h 1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91" h="1755">
                    <a:moveTo>
                      <a:pt x="2288" y="692"/>
                    </a:moveTo>
                    <a:cubicBezTo>
                      <a:pt x="2287" y="611"/>
                      <a:pt x="2282" y="529"/>
                      <a:pt x="2272" y="448"/>
                    </a:cubicBezTo>
                    <a:cubicBezTo>
                      <a:pt x="2254" y="296"/>
                      <a:pt x="2219" y="145"/>
                      <a:pt x="2170" y="0"/>
                    </a:cubicBezTo>
                    <a:cubicBezTo>
                      <a:pt x="1862" y="0"/>
                      <a:pt x="1862" y="0"/>
                      <a:pt x="1862" y="0"/>
                    </a:cubicBezTo>
                    <a:cubicBezTo>
                      <a:pt x="1395" y="0"/>
                      <a:pt x="1395" y="0"/>
                      <a:pt x="1395" y="0"/>
                    </a:cubicBezTo>
                    <a:cubicBezTo>
                      <a:pt x="1336" y="121"/>
                      <a:pt x="1225" y="212"/>
                      <a:pt x="1096" y="249"/>
                    </a:cubicBezTo>
                    <a:cubicBezTo>
                      <a:pt x="969" y="286"/>
                      <a:pt x="828" y="270"/>
                      <a:pt x="713" y="204"/>
                    </a:cubicBezTo>
                    <a:cubicBezTo>
                      <a:pt x="631" y="157"/>
                      <a:pt x="563" y="85"/>
                      <a:pt x="5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01"/>
                      <a:pt x="0" y="301"/>
                      <a:pt x="0" y="301"/>
                    </a:cubicBezTo>
                    <a:cubicBezTo>
                      <a:pt x="118" y="361"/>
                      <a:pt x="207" y="471"/>
                      <a:pt x="240" y="599"/>
                    </a:cubicBezTo>
                    <a:cubicBezTo>
                      <a:pt x="274" y="729"/>
                      <a:pt x="251" y="870"/>
                      <a:pt x="176" y="981"/>
                    </a:cubicBezTo>
                    <a:cubicBezTo>
                      <a:pt x="132" y="1047"/>
                      <a:pt x="71" y="1102"/>
                      <a:pt x="0" y="1138"/>
                    </a:cubicBezTo>
                    <a:cubicBezTo>
                      <a:pt x="0" y="1442"/>
                      <a:pt x="0" y="1442"/>
                      <a:pt x="0" y="1442"/>
                    </a:cubicBezTo>
                    <a:cubicBezTo>
                      <a:pt x="346" y="1442"/>
                      <a:pt x="346" y="1442"/>
                      <a:pt x="346" y="1442"/>
                    </a:cubicBezTo>
                    <a:cubicBezTo>
                      <a:pt x="346" y="1442"/>
                      <a:pt x="346" y="1443"/>
                      <a:pt x="346" y="1443"/>
                    </a:cubicBezTo>
                    <a:cubicBezTo>
                      <a:pt x="418" y="1443"/>
                      <a:pt x="418" y="1443"/>
                      <a:pt x="418" y="1443"/>
                    </a:cubicBezTo>
                    <a:cubicBezTo>
                      <a:pt x="505" y="1443"/>
                      <a:pt x="505" y="1443"/>
                      <a:pt x="505" y="1443"/>
                    </a:cubicBezTo>
                    <a:cubicBezTo>
                      <a:pt x="505" y="1443"/>
                      <a:pt x="505" y="1443"/>
                      <a:pt x="505" y="1443"/>
                    </a:cubicBezTo>
                    <a:cubicBezTo>
                      <a:pt x="681" y="1443"/>
                      <a:pt x="681" y="1443"/>
                      <a:pt x="681" y="1443"/>
                    </a:cubicBezTo>
                    <a:cubicBezTo>
                      <a:pt x="674" y="1574"/>
                      <a:pt x="765" y="1694"/>
                      <a:pt x="893" y="1725"/>
                    </a:cubicBezTo>
                    <a:cubicBezTo>
                      <a:pt x="1015" y="1755"/>
                      <a:pt x="1147" y="1699"/>
                      <a:pt x="1208" y="1588"/>
                    </a:cubicBezTo>
                    <a:cubicBezTo>
                      <a:pt x="1232" y="1543"/>
                      <a:pt x="1243" y="1493"/>
                      <a:pt x="1240" y="1443"/>
                    </a:cubicBezTo>
                    <a:cubicBezTo>
                      <a:pt x="1316" y="1443"/>
                      <a:pt x="1316" y="1443"/>
                      <a:pt x="1316" y="1443"/>
                    </a:cubicBezTo>
                    <a:cubicBezTo>
                      <a:pt x="1316" y="1443"/>
                      <a:pt x="1316" y="1443"/>
                      <a:pt x="1316" y="1443"/>
                    </a:cubicBezTo>
                    <a:cubicBezTo>
                      <a:pt x="1485" y="1443"/>
                      <a:pt x="1485" y="1443"/>
                      <a:pt x="1485" y="1443"/>
                    </a:cubicBezTo>
                    <a:cubicBezTo>
                      <a:pt x="1485" y="1442"/>
                      <a:pt x="1485" y="1442"/>
                      <a:pt x="1485" y="1442"/>
                    </a:cubicBezTo>
                    <a:cubicBezTo>
                      <a:pt x="1538" y="1442"/>
                      <a:pt x="1538" y="1442"/>
                      <a:pt x="1538" y="1442"/>
                    </a:cubicBezTo>
                    <a:cubicBezTo>
                      <a:pt x="2169" y="1442"/>
                      <a:pt x="2169" y="1442"/>
                      <a:pt x="2169" y="1442"/>
                    </a:cubicBezTo>
                    <a:cubicBezTo>
                      <a:pt x="2251" y="1201"/>
                      <a:pt x="2291" y="947"/>
                      <a:pt x="2288" y="692"/>
                    </a:cubicBezTo>
                  </a:path>
                </a:pathLst>
              </a:custGeom>
              <a:solidFill>
                <a:srgbClr val="F85A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AutoShape 117">
                <a:extLst>
                  <a:ext uri="{FF2B5EF4-FFF2-40B4-BE49-F238E27FC236}">
                    <a16:creationId xmlns:a16="http://schemas.microsoft.com/office/drawing/2014/main" id="{6F9563A2-3668-D1A6-C76B-9AED1D3A6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951" y="3023645"/>
                <a:ext cx="372898" cy="279832"/>
              </a:xfrm>
              <a:custGeom>
                <a:avLst/>
                <a:gdLst>
                  <a:gd name="T0" fmla="+- 0 10799 1"/>
                  <a:gd name="T1" fmla="*/ T0 w 21596"/>
                  <a:gd name="T2" fmla="*/ 10800 h 21600"/>
                  <a:gd name="T3" fmla="+- 0 10799 1"/>
                  <a:gd name="T4" fmla="*/ T3 w 21596"/>
                  <a:gd name="T5" fmla="*/ 10800 h 21600"/>
                  <a:gd name="T6" fmla="+- 0 10799 1"/>
                  <a:gd name="T7" fmla="*/ T6 w 21596"/>
                  <a:gd name="T8" fmla="*/ 10800 h 21600"/>
                  <a:gd name="T9" fmla="+- 0 10799 1"/>
                  <a:gd name="T10" fmla="*/ T9 w 215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6" h="21600">
                    <a:moveTo>
                      <a:pt x="4511" y="2151"/>
                    </a:moveTo>
                    <a:lnTo>
                      <a:pt x="6064" y="3877"/>
                    </a:lnTo>
                    <a:lnTo>
                      <a:pt x="4246" y="6302"/>
                    </a:lnTo>
                    <a:lnTo>
                      <a:pt x="1353" y="6302"/>
                    </a:lnTo>
                    <a:cubicBezTo>
                      <a:pt x="1353" y="6302"/>
                      <a:pt x="4511" y="2151"/>
                      <a:pt x="4511" y="2151"/>
                    </a:cubicBezTo>
                    <a:close/>
                    <a:moveTo>
                      <a:pt x="17348" y="6302"/>
                    </a:moveTo>
                    <a:lnTo>
                      <a:pt x="15531" y="3877"/>
                    </a:lnTo>
                    <a:lnTo>
                      <a:pt x="17082" y="2153"/>
                    </a:lnTo>
                    <a:lnTo>
                      <a:pt x="20191" y="6302"/>
                    </a:lnTo>
                    <a:cubicBezTo>
                      <a:pt x="20191" y="6302"/>
                      <a:pt x="17348" y="6302"/>
                      <a:pt x="17348" y="6302"/>
                    </a:cubicBezTo>
                    <a:close/>
                    <a:moveTo>
                      <a:pt x="17264" y="7202"/>
                    </a:moveTo>
                    <a:lnTo>
                      <a:pt x="19663" y="7202"/>
                    </a:lnTo>
                    <a:lnTo>
                      <a:pt x="13021" y="16638"/>
                    </a:lnTo>
                    <a:cubicBezTo>
                      <a:pt x="13021" y="16638"/>
                      <a:pt x="17264" y="7202"/>
                      <a:pt x="17264" y="7202"/>
                    </a:cubicBezTo>
                    <a:close/>
                    <a:moveTo>
                      <a:pt x="8574" y="16637"/>
                    </a:moveTo>
                    <a:lnTo>
                      <a:pt x="1933" y="7202"/>
                    </a:lnTo>
                    <a:lnTo>
                      <a:pt x="4330" y="7202"/>
                    </a:lnTo>
                    <a:cubicBezTo>
                      <a:pt x="4330" y="7202"/>
                      <a:pt x="8574" y="16637"/>
                      <a:pt x="8574" y="16637"/>
                    </a:cubicBezTo>
                    <a:close/>
                    <a:moveTo>
                      <a:pt x="8429" y="7202"/>
                    </a:moveTo>
                    <a:lnTo>
                      <a:pt x="10084" y="18249"/>
                    </a:lnTo>
                    <a:lnTo>
                      <a:pt x="5117" y="7202"/>
                    </a:lnTo>
                    <a:cubicBezTo>
                      <a:pt x="5117" y="7202"/>
                      <a:pt x="8429" y="7202"/>
                      <a:pt x="8429" y="7202"/>
                    </a:cubicBezTo>
                    <a:close/>
                    <a:moveTo>
                      <a:pt x="6584" y="4456"/>
                    </a:moveTo>
                    <a:lnTo>
                      <a:pt x="8246" y="6302"/>
                    </a:lnTo>
                    <a:lnTo>
                      <a:pt x="5200" y="6302"/>
                    </a:lnTo>
                    <a:cubicBezTo>
                      <a:pt x="5200" y="6302"/>
                      <a:pt x="6584" y="4456"/>
                      <a:pt x="6584" y="4456"/>
                    </a:cubicBezTo>
                    <a:close/>
                    <a:moveTo>
                      <a:pt x="6543" y="3238"/>
                    </a:moveTo>
                    <a:lnTo>
                      <a:pt x="5250" y="1800"/>
                    </a:lnTo>
                    <a:lnTo>
                      <a:pt x="7621" y="1800"/>
                    </a:lnTo>
                    <a:cubicBezTo>
                      <a:pt x="7621" y="1800"/>
                      <a:pt x="6543" y="3238"/>
                      <a:pt x="6543" y="3238"/>
                    </a:cubicBezTo>
                    <a:close/>
                    <a:moveTo>
                      <a:pt x="10797" y="3466"/>
                    </a:moveTo>
                    <a:lnTo>
                      <a:pt x="9299" y="1800"/>
                    </a:lnTo>
                    <a:lnTo>
                      <a:pt x="12296" y="1800"/>
                    </a:lnTo>
                    <a:cubicBezTo>
                      <a:pt x="12296" y="1800"/>
                      <a:pt x="10797" y="3466"/>
                      <a:pt x="10797" y="3466"/>
                    </a:cubicBezTo>
                    <a:close/>
                    <a:moveTo>
                      <a:pt x="13974" y="1800"/>
                    </a:moveTo>
                    <a:lnTo>
                      <a:pt x="16345" y="1800"/>
                    </a:lnTo>
                    <a:lnTo>
                      <a:pt x="15052" y="3238"/>
                    </a:lnTo>
                    <a:cubicBezTo>
                      <a:pt x="15052" y="3238"/>
                      <a:pt x="13974" y="1800"/>
                      <a:pt x="13974" y="1800"/>
                    </a:cubicBezTo>
                    <a:close/>
                    <a:moveTo>
                      <a:pt x="13349" y="6302"/>
                    </a:moveTo>
                    <a:lnTo>
                      <a:pt x="15011" y="4456"/>
                    </a:lnTo>
                    <a:lnTo>
                      <a:pt x="16394" y="6302"/>
                    </a:lnTo>
                    <a:cubicBezTo>
                      <a:pt x="16394" y="6302"/>
                      <a:pt x="13349" y="6302"/>
                      <a:pt x="13349" y="6302"/>
                    </a:cubicBezTo>
                    <a:close/>
                    <a:moveTo>
                      <a:pt x="13166" y="7202"/>
                    </a:moveTo>
                    <a:lnTo>
                      <a:pt x="16478" y="7202"/>
                    </a:lnTo>
                    <a:lnTo>
                      <a:pt x="11511" y="18249"/>
                    </a:lnTo>
                    <a:cubicBezTo>
                      <a:pt x="11511" y="18249"/>
                      <a:pt x="13166" y="7202"/>
                      <a:pt x="13166" y="7202"/>
                    </a:cubicBezTo>
                    <a:close/>
                    <a:moveTo>
                      <a:pt x="12478" y="7202"/>
                    </a:moveTo>
                    <a:lnTo>
                      <a:pt x="10797" y="18414"/>
                    </a:lnTo>
                    <a:lnTo>
                      <a:pt x="9117" y="7202"/>
                    </a:lnTo>
                    <a:cubicBezTo>
                      <a:pt x="9117" y="7202"/>
                      <a:pt x="12478" y="7202"/>
                      <a:pt x="12478" y="7202"/>
                    </a:cubicBezTo>
                    <a:close/>
                    <a:moveTo>
                      <a:pt x="8773" y="5716"/>
                    </a:moveTo>
                    <a:lnTo>
                      <a:pt x="7064" y="3817"/>
                    </a:lnTo>
                    <a:lnTo>
                      <a:pt x="8426" y="2000"/>
                    </a:lnTo>
                    <a:lnTo>
                      <a:pt x="10270" y="4051"/>
                    </a:lnTo>
                    <a:cubicBezTo>
                      <a:pt x="10270" y="4051"/>
                      <a:pt x="8773" y="5716"/>
                      <a:pt x="8773" y="5716"/>
                    </a:cubicBezTo>
                    <a:close/>
                    <a:moveTo>
                      <a:pt x="11325" y="4051"/>
                    </a:moveTo>
                    <a:lnTo>
                      <a:pt x="13169" y="2000"/>
                    </a:lnTo>
                    <a:lnTo>
                      <a:pt x="14531" y="3817"/>
                    </a:lnTo>
                    <a:lnTo>
                      <a:pt x="12822" y="5716"/>
                    </a:lnTo>
                    <a:cubicBezTo>
                      <a:pt x="12822" y="5716"/>
                      <a:pt x="11325" y="4051"/>
                      <a:pt x="11325" y="4051"/>
                    </a:cubicBezTo>
                    <a:close/>
                    <a:moveTo>
                      <a:pt x="12296" y="6302"/>
                    </a:moveTo>
                    <a:lnTo>
                      <a:pt x="9299" y="6302"/>
                    </a:lnTo>
                    <a:lnTo>
                      <a:pt x="10797" y="4638"/>
                    </a:lnTo>
                    <a:cubicBezTo>
                      <a:pt x="10797" y="4638"/>
                      <a:pt x="12296" y="6302"/>
                      <a:pt x="12296" y="6302"/>
                    </a:cubicBezTo>
                    <a:close/>
                    <a:moveTo>
                      <a:pt x="21200" y="5102"/>
                    </a:moveTo>
                    <a:lnTo>
                      <a:pt x="17771" y="527"/>
                    </a:lnTo>
                    <a:cubicBezTo>
                      <a:pt x="17518" y="189"/>
                      <a:pt x="17176" y="0"/>
                      <a:pt x="16817" y="0"/>
                    </a:cubicBezTo>
                    <a:lnTo>
                      <a:pt x="4779" y="0"/>
                    </a:lnTo>
                    <a:cubicBezTo>
                      <a:pt x="4420" y="0"/>
                      <a:pt x="4077" y="189"/>
                      <a:pt x="3824" y="527"/>
                    </a:cubicBezTo>
                    <a:lnTo>
                      <a:pt x="395" y="5102"/>
                    </a:lnTo>
                    <a:cubicBezTo>
                      <a:pt x="131" y="5455"/>
                      <a:pt x="-1" y="5921"/>
                      <a:pt x="-1" y="6387"/>
                    </a:cubicBezTo>
                    <a:cubicBezTo>
                      <a:pt x="1" y="6810"/>
                      <a:pt x="114" y="7233"/>
                      <a:pt x="341" y="7573"/>
                    </a:cubicBezTo>
                    <a:lnTo>
                      <a:pt x="9788" y="20995"/>
                    </a:lnTo>
                    <a:cubicBezTo>
                      <a:pt x="10045" y="21379"/>
                      <a:pt x="10412" y="21599"/>
                      <a:pt x="10797" y="21599"/>
                    </a:cubicBezTo>
                    <a:cubicBezTo>
                      <a:pt x="11183" y="21599"/>
                      <a:pt x="11550" y="21379"/>
                      <a:pt x="11807" y="20995"/>
                    </a:cubicBezTo>
                    <a:lnTo>
                      <a:pt x="21255" y="7573"/>
                    </a:lnTo>
                    <a:cubicBezTo>
                      <a:pt x="21485" y="7226"/>
                      <a:pt x="21598" y="6791"/>
                      <a:pt x="21595" y="6359"/>
                    </a:cubicBezTo>
                    <a:cubicBezTo>
                      <a:pt x="21593" y="5902"/>
                      <a:pt x="21459" y="5449"/>
                      <a:pt x="21200" y="510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1" tIns="19051" rIns="19051" bIns="19051" anchor="ctr"/>
              <a:lstStyle/>
              <a:p>
                <a:pPr marL="0" marR="0" lvl="0" indent="0" algn="ctr" defTabSz="228594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63FE1ED-3B20-5465-4B38-2321E87E3FB7}"/>
                </a:ext>
              </a:extLst>
            </p:cNvPr>
            <p:cNvGrpSpPr/>
            <p:nvPr/>
          </p:nvGrpSpPr>
          <p:grpSpPr>
            <a:xfrm>
              <a:off x="2901910" y="3891806"/>
              <a:ext cx="1799198" cy="1093487"/>
              <a:chOff x="2901910" y="3891806"/>
              <a:chExt cx="1799198" cy="1093487"/>
            </a:xfrm>
          </p:grpSpPr>
          <p:sp>
            <p:nvSpPr>
              <p:cNvPr id="99" name="Freeform 15">
                <a:extLst>
                  <a:ext uri="{FF2B5EF4-FFF2-40B4-BE49-F238E27FC236}">
                    <a16:creationId xmlns:a16="http://schemas.microsoft.com/office/drawing/2014/main" id="{94BB325D-C447-6243-3682-D811F5F88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910" y="3891806"/>
                <a:ext cx="1799198" cy="1093487"/>
              </a:xfrm>
              <a:custGeom>
                <a:avLst/>
                <a:gdLst>
                  <a:gd name="T0" fmla="*/ 1721 w 2370"/>
                  <a:gd name="T1" fmla="*/ 0 h 1441"/>
                  <a:gd name="T2" fmla="*/ 1721 w 2370"/>
                  <a:gd name="T3" fmla="*/ 1 h 1441"/>
                  <a:gd name="T4" fmla="*/ 1675 w 2370"/>
                  <a:gd name="T5" fmla="*/ 1 h 1441"/>
                  <a:gd name="T6" fmla="*/ 1647 w 2370"/>
                  <a:gd name="T7" fmla="*/ 29 h 1441"/>
                  <a:gd name="T8" fmla="*/ 1640 w 2370"/>
                  <a:gd name="T9" fmla="*/ 41 h 1441"/>
                  <a:gd name="T10" fmla="*/ 1481 w 2370"/>
                  <a:gd name="T11" fmla="*/ 199 h 1441"/>
                  <a:gd name="T12" fmla="*/ 1228 w 2370"/>
                  <a:gd name="T13" fmla="*/ 270 h 1441"/>
                  <a:gd name="T14" fmla="*/ 816 w 2370"/>
                  <a:gd name="T15" fmla="*/ 41 h 1441"/>
                  <a:gd name="T16" fmla="*/ 794 w 2370"/>
                  <a:gd name="T17" fmla="*/ 1 h 1441"/>
                  <a:gd name="T18" fmla="*/ 777 w 2370"/>
                  <a:gd name="T19" fmla="*/ 1 h 1441"/>
                  <a:gd name="T20" fmla="*/ 777 w 2370"/>
                  <a:gd name="T21" fmla="*/ 2 h 1441"/>
                  <a:gd name="T22" fmla="*/ 693 w 2370"/>
                  <a:gd name="T23" fmla="*/ 2 h 1441"/>
                  <a:gd name="T24" fmla="*/ 693 w 2370"/>
                  <a:gd name="T25" fmla="*/ 0 h 1441"/>
                  <a:gd name="T26" fmla="*/ 272 w 2370"/>
                  <a:gd name="T27" fmla="*/ 0 h 1441"/>
                  <a:gd name="T28" fmla="*/ 272 w 2370"/>
                  <a:gd name="T29" fmla="*/ 434 h 1441"/>
                  <a:gd name="T30" fmla="*/ 0 w 2370"/>
                  <a:gd name="T31" fmla="*/ 708 h 1441"/>
                  <a:gd name="T32" fmla="*/ 272 w 2370"/>
                  <a:gd name="T33" fmla="*/ 983 h 1441"/>
                  <a:gd name="T34" fmla="*/ 272 w 2370"/>
                  <a:gd name="T35" fmla="*/ 1438 h 1441"/>
                  <a:gd name="T36" fmla="*/ 272 w 2370"/>
                  <a:gd name="T37" fmla="*/ 1441 h 1441"/>
                  <a:gd name="T38" fmla="*/ 2370 w 2370"/>
                  <a:gd name="T39" fmla="*/ 0 h 1441"/>
                  <a:gd name="T40" fmla="*/ 1721 w 2370"/>
                  <a:gd name="T41" fmla="*/ 0 h 1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70" h="1441">
                    <a:moveTo>
                      <a:pt x="1721" y="0"/>
                    </a:moveTo>
                    <a:cubicBezTo>
                      <a:pt x="1721" y="1"/>
                      <a:pt x="1721" y="1"/>
                      <a:pt x="1721" y="1"/>
                    </a:cubicBezTo>
                    <a:cubicBezTo>
                      <a:pt x="1675" y="1"/>
                      <a:pt x="1675" y="1"/>
                      <a:pt x="1675" y="1"/>
                    </a:cubicBezTo>
                    <a:cubicBezTo>
                      <a:pt x="1647" y="29"/>
                      <a:pt x="1647" y="29"/>
                      <a:pt x="1647" y="29"/>
                    </a:cubicBezTo>
                    <a:cubicBezTo>
                      <a:pt x="1645" y="33"/>
                      <a:pt x="1642" y="37"/>
                      <a:pt x="1640" y="41"/>
                    </a:cubicBezTo>
                    <a:cubicBezTo>
                      <a:pt x="1599" y="107"/>
                      <a:pt x="1545" y="161"/>
                      <a:pt x="1481" y="199"/>
                    </a:cubicBezTo>
                    <a:cubicBezTo>
                      <a:pt x="1406" y="245"/>
                      <a:pt x="1319" y="270"/>
                      <a:pt x="1228" y="270"/>
                    </a:cubicBezTo>
                    <a:cubicBezTo>
                      <a:pt x="1058" y="270"/>
                      <a:pt x="904" y="184"/>
                      <a:pt x="816" y="41"/>
                    </a:cubicBezTo>
                    <a:cubicBezTo>
                      <a:pt x="808" y="28"/>
                      <a:pt x="800" y="15"/>
                      <a:pt x="794" y="1"/>
                    </a:cubicBezTo>
                    <a:cubicBezTo>
                      <a:pt x="777" y="1"/>
                      <a:pt x="777" y="1"/>
                      <a:pt x="777" y="1"/>
                    </a:cubicBezTo>
                    <a:cubicBezTo>
                      <a:pt x="777" y="2"/>
                      <a:pt x="777" y="2"/>
                      <a:pt x="777" y="2"/>
                    </a:cubicBezTo>
                    <a:cubicBezTo>
                      <a:pt x="693" y="2"/>
                      <a:pt x="693" y="2"/>
                      <a:pt x="693" y="2"/>
                    </a:cubicBezTo>
                    <a:cubicBezTo>
                      <a:pt x="693" y="1"/>
                      <a:pt x="693" y="1"/>
                      <a:pt x="693" y="0"/>
                    </a:cubicBezTo>
                    <a:cubicBezTo>
                      <a:pt x="272" y="0"/>
                      <a:pt x="272" y="0"/>
                      <a:pt x="272" y="0"/>
                    </a:cubicBezTo>
                    <a:cubicBezTo>
                      <a:pt x="272" y="434"/>
                      <a:pt x="272" y="434"/>
                      <a:pt x="272" y="434"/>
                    </a:cubicBezTo>
                    <a:cubicBezTo>
                      <a:pt x="121" y="436"/>
                      <a:pt x="0" y="558"/>
                      <a:pt x="0" y="708"/>
                    </a:cubicBezTo>
                    <a:cubicBezTo>
                      <a:pt x="0" y="859"/>
                      <a:pt x="121" y="981"/>
                      <a:pt x="272" y="983"/>
                    </a:cubicBezTo>
                    <a:cubicBezTo>
                      <a:pt x="272" y="1438"/>
                      <a:pt x="272" y="1438"/>
                      <a:pt x="272" y="1438"/>
                    </a:cubicBezTo>
                    <a:cubicBezTo>
                      <a:pt x="272" y="1441"/>
                      <a:pt x="272" y="1441"/>
                      <a:pt x="272" y="1441"/>
                    </a:cubicBezTo>
                    <a:cubicBezTo>
                      <a:pt x="1197" y="1405"/>
                      <a:pt x="2022" y="838"/>
                      <a:pt x="2370" y="0"/>
                    </a:cubicBezTo>
                    <a:cubicBezTo>
                      <a:pt x="1721" y="0"/>
                      <a:pt x="1721" y="0"/>
                      <a:pt x="1721" y="0"/>
                    </a:cubicBezTo>
                  </a:path>
                </a:pathLst>
              </a:custGeom>
              <a:solidFill>
                <a:srgbClr val="00B1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808ABCF-A25E-7678-2DCF-7890A854A5ED}"/>
                  </a:ext>
                </a:extLst>
              </p:cNvPr>
              <p:cNvGrpSpPr/>
              <p:nvPr/>
            </p:nvGrpSpPr>
            <p:grpSpPr>
              <a:xfrm>
                <a:off x="3602163" y="4209253"/>
                <a:ext cx="256248" cy="373536"/>
                <a:chOff x="4660381" y="3982854"/>
                <a:chExt cx="190548" cy="277764"/>
              </a:xfrm>
              <a:solidFill>
                <a:srgbClr val="FFFFFF"/>
              </a:solidFill>
            </p:grpSpPr>
            <p:sp>
              <p:nvSpPr>
                <p:cNvPr id="101" name="AutoShape 113">
                  <a:extLst>
                    <a:ext uri="{FF2B5EF4-FFF2-40B4-BE49-F238E27FC236}">
                      <a16:creationId xmlns:a16="http://schemas.microsoft.com/office/drawing/2014/main" id="{DE1701D7-3E61-0F88-B4E1-E60FD58517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0381" y="3982854"/>
                  <a:ext cx="190548" cy="27776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5386" y="14175"/>
                      </a:moveTo>
                      <a:lnTo>
                        <a:pt x="6223" y="14175"/>
                      </a:lnTo>
                      <a:cubicBezTo>
                        <a:pt x="5734" y="13446"/>
                        <a:pt x="5147" y="12716"/>
                        <a:pt x="4568" y="12003"/>
                      </a:cubicBezTo>
                      <a:cubicBezTo>
                        <a:pt x="3287" y="10427"/>
                        <a:pt x="1963" y="8797"/>
                        <a:pt x="1963" y="7425"/>
                      </a:cubicBezTo>
                      <a:cubicBezTo>
                        <a:pt x="1963" y="4075"/>
                        <a:pt x="5927" y="1350"/>
                        <a:pt x="10800" y="1350"/>
                      </a:cubicBezTo>
                      <a:cubicBezTo>
                        <a:pt x="15672" y="1350"/>
                        <a:pt x="19636" y="4075"/>
                        <a:pt x="19636" y="7425"/>
                      </a:cubicBezTo>
                      <a:cubicBezTo>
                        <a:pt x="19636" y="8787"/>
                        <a:pt x="18312" y="10425"/>
                        <a:pt x="17029" y="12011"/>
                      </a:cubicBezTo>
                      <a:cubicBezTo>
                        <a:pt x="16455" y="12723"/>
                        <a:pt x="15873" y="13449"/>
                        <a:pt x="15386" y="14175"/>
                      </a:cubicBezTo>
                      <a:moveTo>
                        <a:pt x="10800" y="20249"/>
                      </a:moveTo>
                      <a:cubicBezTo>
                        <a:pt x="9805" y="20249"/>
                        <a:pt x="9347" y="20171"/>
                        <a:pt x="8839" y="19406"/>
                      </a:cubicBezTo>
                      <a:lnTo>
                        <a:pt x="13000" y="19048"/>
                      </a:lnTo>
                      <a:cubicBezTo>
                        <a:pt x="12398" y="20164"/>
                        <a:pt x="11959" y="20249"/>
                        <a:pt x="10800" y="20249"/>
                      </a:cubicBezTo>
                      <a:moveTo>
                        <a:pt x="7595" y="16813"/>
                      </a:moveTo>
                      <a:cubicBezTo>
                        <a:pt x="7417" y="16407"/>
                        <a:pt x="7215" y="15978"/>
                        <a:pt x="6991" y="15525"/>
                      </a:cubicBezTo>
                      <a:lnTo>
                        <a:pt x="14616" y="15525"/>
                      </a:lnTo>
                      <a:cubicBezTo>
                        <a:pt x="14496" y="15767"/>
                        <a:pt x="14375" y="16010"/>
                        <a:pt x="14270" y="16239"/>
                      </a:cubicBezTo>
                      <a:cubicBezTo>
                        <a:pt x="14270" y="16239"/>
                        <a:pt x="7595" y="16813"/>
                        <a:pt x="7595" y="16813"/>
                      </a:cubicBezTo>
                      <a:close/>
                      <a:moveTo>
                        <a:pt x="13345" y="18343"/>
                      </a:moveTo>
                      <a:lnTo>
                        <a:pt x="8476" y="18762"/>
                      </a:lnTo>
                      <a:cubicBezTo>
                        <a:pt x="8303" y="18416"/>
                        <a:pt x="8116" y="18011"/>
                        <a:pt x="7890" y="17483"/>
                      </a:cubicBezTo>
                      <a:cubicBezTo>
                        <a:pt x="7887" y="17477"/>
                        <a:pt x="7883" y="17469"/>
                        <a:pt x="7881" y="17462"/>
                      </a:cubicBezTo>
                      <a:lnTo>
                        <a:pt x="13957" y="16941"/>
                      </a:lnTo>
                      <a:cubicBezTo>
                        <a:pt x="13871" y="17140"/>
                        <a:pt x="13778" y="17350"/>
                        <a:pt x="13698" y="17537"/>
                      </a:cubicBezTo>
                      <a:cubicBezTo>
                        <a:pt x="13569" y="17841"/>
                        <a:pt x="13453" y="18104"/>
                        <a:pt x="13345" y="18343"/>
                      </a:cubicBezTo>
                      <a:moveTo>
                        <a:pt x="10800" y="0"/>
                      </a:moveTo>
                      <a:cubicBezTo>
                        <a:pt x="4835" y="0"/>
                        <a:pt x="0" y="3324"/>
                        <a:pt x="0" y="7425"/>
                      </a:cubicBezTo>
                      <a:cubicBezTo>
                        <a:pt x="0" y="10146"/>
                        <a:pt x="3621" y="13029"/>
                        <a:pt x="4939" y="15562"/>
                      </a:cubicBezTo>
                      <a:cubicBezTo>
                        <a:pt x="6906" y="19339"/>
                        <a:pt x="6688" y="21599"/>
                        <a:pt x="10800" y="21599"/>
                      </a:cubicBezTo>
                      <a:cubicBezTo>
                        <a:pt x="14972" y="21599"/>
                        <a:pt x="14692" y="19349"/>
                        <a:pt x="16660" y="15577"/>
                      </a:cubicBezTo>
                      <a:cubicBezTo>
                        <a:pt x="17983" y="13039"/>
                        <a:pt x="21600" y="10124"/>
                        <a:pt x="21600" y="7425"/>
                      </a:cubicBezTo>
                      <a:cubicBezTo>
                        <a:pt x="21600" y="3324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marL="0" marR="0" lvl="0" indent="0" algn="ctr" defTabSz="228594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102" name="AutoShape 114">
                  <a:extLst>
                    <a:ext uri="{FF2B5EF4-FFF2-40B4-BE49-F238E27FC236}">
                      <a16:creationId xmlns:a16="http://schemas.microsoft.com/office/drawing/2014/main" id="{982AF672-8B7A-59C0-189D-9C047A7322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3515" y="4026462"/>
                  <a:ext cx="56406" cy="5640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938" y="0"/>
                      </a:moveTo>
                      <a:cubicBezTo>
                        <a:pt x="8943" y="0"/>
                        <a:pt x="0" y="8942"/>
                        <a:pt x="0" y="19938"/>
                      </a:cubicBezTo>
                      <a:cubicBezTo>
                        <a:pt x="0" y="20855"/>
                        <a:pt x="743" y="21600"/>
                        <a:pt x="1661" y="21600"/>
                      </a:cubicBezTo>
                      <a:cubicBezTo>
                        <a:pt x="2579" y="21600"/>
                        <a:pt x="3323" y="20855"/>
                        <a:pt x="3323" y="19938"/>
                      </a:cubicBezTo>
                      <a:cubicBezTo>
                        <a:pt x="3323" y="10777"/>
                        <a:pt x="10777" y="3323"/>
                        <a:pt x="19938" y="3323"/>
                      </a:cubicBezTo>
                      <a:cubicBezTo>
                        <a:pt x="20856" y="3323"/>
                        <a:pt x="21600" y="2578"/>
                        <a:pt x="21600" y="1661"/>
                      </a:cubicBezTo>
                      <a:cubicBezTo>
                        <a:pt x="21600" y="744"/>
                        <a:pt x="20856" y="0"/>
                        <a:pt x="19938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marL="0" marR="0" lvl="0" indent="0" algn="ctr" defTabSz="228594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FA464FE-6A3B-17A3-8D1B-C75DDF130E83}"/>
                </a:ext>
              </a:extLst>
            </p:cNvPr>
            <p:cNvGrpSpPr/>
            <p:nvPr/>
          </p:nvGrpSpPr>
          <p:grpSpPr>
            <a:xfrm>
              <a:off x="1347139" y="3671271"/>
              <a:ext cx="1574988" cy="1314021"/>
              <a:chOff x="1347139" y="3671271"/>
              <a:chExt cx="1574988" cy="1314021"/>
            </a:xfrm>
          </p:grpSpPr>
          <p:sp>
            <p:nvSpPr>
              <p:cNvPr id="97" name="Freeform 48">
                <a:extLst>
                  <a:ext uri="{FF2B5EF4-FFF2-40B4-BE49-F238E27FC236}">
                    <a16:creationId xmlns:a16="http://schemas.microsoft.com/office/drawing/2014/main" id="{2AB7D395-851C-120E-2FC0-4783B009B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7139" y="3671271"/>
                <a:ext cx="1574988" cy="1314021"/>
              </a:xfrm>
              <a:custGeom>
                <a:avLst/>
                <a:gdLst>
                  <a:gd name="T0" fmla="*/ 2045 w 2075"/>
                  <a:gd name="T1" fmla="*/ 594 h 1730"/>
                  <a:gd name="T2" fmla="*/ 2075 w 2075"/>
                  <a:gd name="T3" fmla="*/ 578 h 1730"/>
                  <a:gd name="T4" fmla="*/ 2075 w 2075"/>
                  <a:gd name="T5" fmla="*/ 337 h 1730"/>
                  <a:gd name="T6" fmla="*/ 2075 w 2075"/>
                  <a:gd name="T7" fmla="*/ 337 h 1730"/>
                  <a:gd name="T8" fmla="*/ 2075 w 2075"/>
                  <a:gd name="T9" fmla="*/ 289 h 1730"/>
                  <a:gd name="T10" fmla="*/ 1704 w 2075"/>
                  <a:gd name="T11" fmla="*/ 289 h 1730"/>
                  <a:gd name="T12" fmla="*/ 1492 w 2075"/>
                  <a:gd name="T13" fmla="*/ 289 h 1730"/>
                  <a:gd name="T14" fmla="*/ 1492 w 2075"/>
                  <a:gd name="T15" fmla="*/ 290 h 1730"/>
                  <a:gd name="T16" fmla="*/ 1406 w 2075"/>
                  <a:gd name="T17" fmla="*/ 290 h 1730"/>
                  <a:gd name="T18" fmla="*/ 1407 w 2075"/>
                  <a:gd name="T19" fmla="*/ 275 h 1730"/>
                  <a:gd name="T20" fmla="*/ 1401 w 2075"/>
                  <a:gd name="T21" fmla="*/ 217 h 1730"/>
                  <a:gd name="T22" fmla="*/ 1132 w 2075"/>
                  <a:gd name="T23" fmla="*/ 0 h 1730"/>
                  <a:gd name="T24" fmla="*/ 863 w 2075"/>
                  <a:gd name="T25" fmla="*/ 217 h 1730"/>
                  <a:gd name="T26" fmla="*/ 857 w 2075"/>
                  <a:gd name="T27" fmla="*/ 275 h 1730"/>
                  <a:gd name="T28" fmla="*/ 858 w 2075"/>
                  <a:gd name="T29" fmla="*/ 290 h 1730"/>
                  <a:gd name="T30" fmla="*/ 758 w 2075"/>
                  <a:gd name="T31" fmla="*/ 290 h 1730"/>
                  <a:gd name="T32" fmla="*/ 757 w 2075"/>
                  <a:gd name="T33" fmla="*/ 289 h 1730"/>
                  <a:gd name="T34" fmla="*/ 0 w 2075"/>
                  <a:gd name="T35" fmla="*/ 289 h 1730"/>
                  <a:gd name="T36" fmla="*/ 742 w 2075"/>
                  <a:gd name="T37" fmla="*/ 1251 h 1730"/>
                  <a:gd name="T38" fmla="*/ 1299 w 2075"/>
                  <a:gd name="T39" fmla="*/ 1566 h 1730"/>
                  <a:gd name="T40" fmla="*/ 2075 w 2075"/>
                  <a:gd name="T41" fmla="*/ 1730 h 1730"/>
                  <a:gd name="T42" fmla="*/ 2075 w 2075"/>
                  <a:gd name="T43" fmla="*/ 1582 h 1730"/>
                  <a:gd name="T44" fmla="*/ 2075 w 2075"/>
                  <a:gd name="T45" fmla="*/ 1582 h 1730"/>
                  <a:gd name="T46" fmla="*/ 2075 w 2075"/>
                  <a:gd name="T47" fmla="*/ 1414 h 1730"/>
                  <a:gd name="T48" fmla="*/ 2045 w 2075"/>
                  <a:gd name="T49" fmla="*/ 1398 h 1730"/>
                  <a:gd name="T50" fmla="*/ 1822 w 2075"/>
                  <a:gd name="T51" fmla="*/ 1042 h 1730"/>
                  <a:gd name="T52" fmla="*/ 1820 w 2075"/>
                  <a:gd name="T53" fmla="*/ 996 h 1730"/>
                  <a:gd name="T54" fmla="*/ 2045 w 2075"/>
                  <a:gd name="T55" fmla="*/ 594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75" h="1730">
                    <a:moveTo>
                      <a:pt x="2045" y="594"/>
                    </a:moveTo>
                    <a:cubicBezTo>
                      <a:pt x="2055" y="588"/>
                      <a:pt x="2065" y="583"/>
                      <a:pt x="2075" y="578"/>
                    </a:cubicBezTo>
                    <a:cubicBezTo>
                      <a:pt x="2075" y="337"/>
                      <a:pt x="2075" y="337"/>
                      <a:pt x="2075" y="337"/>
                    </a:cubicBezTo>
                    <a:cubicBezTo>
                      <a:pt x="2075" y="337"/>
                      <a:pt x="2075" y="337"/>
                      <a:pt x="2075" y="337"/>
                    </a:cubicBezTo>
                    <a:cubicBezTo>
                      <a:pt x="2075" y="289"/>
                      <a:pt x="2075" y="289"/>
                      <a:pt x="2075" y="289"/>
                    </a:cubicBezTo>
                    <a:cubicBezTo>
                      <a:pt x="1704" y="289"/>
                      <a:pt x="1704" y="289"/>
                      <a:pt x="1704" y="289"/>
                    </a:cubicBezTo>
                    <a:cubicBezTo>
                      <a:pt x="1492" y="289"/>
                      <a:pt x="1492" y="289"/>
                      <a:pt x="1492" y="289"/>
                    </a:cubicBezTo>
                    <a:cubicBezTo>
                      <a:pt x="1492" y="290"/>
                      <a:pt x="1492" y="290"/>
                      <a:pt x="1492" y="290"/>
                    </a:cubicBezTo>
                    <a:cubicBezTo>
                      <a:pt x="1406" y="290"/>
                      <a:pt x="1406" y="290"/>
                      <a:pt x="1406" y="290"/>
                    </a:cubicBezTo>
                    <a:cubicBezTo>
                      <a:pt x="1406" y="285"/>
                      <a:pt x="1407" y="280"/>
                      <a:pt x="1407" y="275"/>
                    </a:cubicBezTo>
                    <a:cubicBezTo>
                      <a:pt x="1407" y="255"/>
                      <a:pt x="1405" y="236"/>
                      <a:pt x="1401" y="217"/>
                    </a:cubicBezTo>
                    <a:cubicBezTo>
                      <a:pt x="1374" y="93"/>
                      <a:pt x="1264" y="0"/>
                      <a:pt x="1132" y="0"/>
                    </a:cubicBezTo>
                    <a:cubicBezTo>
                      <a:pt x="1000" y="0"/>
                      <a:pt x="890" y="93"/>
                      <a:pt x="863" y="217"/>
                    </a:cubicBezTo>
                    <a:cubicBezTo>
                      <a:pt x="859" y="236"/>
                      <a:pt x="857" y="255"/>
                      <a:pt x="857" y="275"/>
                    </a:cubicBezTo>
                    <a:cubicBezTo>
                      <a:pt x="857" y="280"/>
                      <a:pt x="858" y="285"/>
                      <a:pt x="858" y="290"/>
                    </a:cubicBezTo>
                    <a:cubicBezTo>
                      <a:pt x="758" y="290"/>
                      <a:pt x="758" y="290"/>
                      <a:pt x="758" y="290"/>
                    </a:cubicBezTo>
                    <a:cubicBezTo>
                      <a:pt x="757" y="289"/>
                      <a:pt x="757" y="289"/>
                      <a:pt x="757" y="289"/>
                    </a:cubicBezTo>
                    <a:cubicBezTo>
                      <a:pt x="0" y="289"/>
                      <a:pt x="0" y="289"/>
                      <a:pt x="0" y="289"/>
                    </a:cubicBezTo>
                    <a:cubicBezTo>
                      <a:pt x="159" y="676"/>
                      <a:pt x="419" y="1006"/>
                      <a:pt x="742" y="1251"/>
                    </a:cubicBezTo>
                    <a:cubicBezTo>
                      <a:pt x="912" y="1380"/>
                      <a:pt x="1099" y="1486"/>
                      <a:pt x="1299" y="1566"/>
                    </a:cubicBezTo>
                    <a:cubicBezTo>
                      <a:pt x="1542" y="1662"/>
                      <a:pt x="1804" y="1719"/>
                      <a:pt x="2075" y="1730"/>
                    </a:cubicBezTo>
                    <a:cubicBezTo>
                      <a:pt x="2075" y="1582"/>
                      <a:pt x="2075" y="1582"/>
                      <a:pt x="2075" y="1582"/>
                    </a:cubicBezTo>
                    <a:cubicBezTo>
                      <a:pt x="2075" y="1582"/>
                      <a:pt x="2075" y="1582"/>
                      <a:pt x="2075" y="1582"/>
                    </a:cubicBezTo>
                    <a:cubicBezTo>
                      <a:pt x="2075" y="1414"/>
                      <a:pt x="2075" y="1414"/>
                      <a:pt x="2075" y="1414"/>
                    </a:cubicBezTo>
                    <a:cubicBezTo>
                      <a:pt x="2065" y="1409"/>
                      <a:pt x="2055" y="1404"/>
                      <a:pt x="2045" y="1398"/>
                    </a:cubicBezTo>
                    <a:cubicBezTo>
                      <a:pt x="1922" y="1323"/>
                      <a:pt x="1837" y="1193"/>
                      <a:pt x="1822" y="1042"/>
                    </a:cubicBezTo>
                    <a:cubicBezTo>
                      <a:pt x="1821" y="1027"/>
                      <a:pt x="1820" y="1012"/>
                      <a:pt x="1820" y="996"/>
                    </a:cubicBezTo>
                    <a:cubicBezTo>
                      <a:pt x="1820" y="826"/>
                      <a:pt x="1910" y="677"/>
                      <a:pt x="2045" y="594"/>
                    </a:cubicBezTo>
                    <a:close/>
                  </a:path>
                </a:pathLst>
              </a:custGeom>
              <a:solidFill>
                <a:srgbClr val="00D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AutoShape 59">
                <a:extLst>
                  <a:ext uri="{FF2B5EF4-FFF2-40B4-BE49-F238E27FC236}">
                    <a16:creationId xmlns:a16="http://schemas.microsoft.com/office/drawing/2014/main" id="{4DF5710D-6037-AC05-A593-34E0FA516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255" y="4209573"/>
                <a:ext cx="373536" cy="372898"/>
              </a:xfrm>
              <a:custGeom>
                <a:avLst/>
                <a:gdLst>
                  <a:gd name="T0" fmla="+- 0 10794 23"/>
                  <a:gd name="T1" fmla="*/ T0 w 21543"/>
                  <a:gd name="T2" fmla="*/ 10800 h 21600"/>
                  <a:gd name="T3" fmla="+- 0 10794 23"/>
                  <a:gd name="T4" fmla="*/ T3 w 21543"/>
                  <a:gd name="T5" fmla="*/ 10800 h 21600"/>
                  <a:gd name="T6" fmla="+- 0 10794 23"/>
                  <a:gd name="T7" fmla="*/ T6 w 21543"/>
                  <a:gd name="T8" fmla="*/ 10800 h 21600"/>
                  <a:gd name="T9" fmla="+- 0 10794 23"/>
                  <a:gd name="T10" fmla="*/ T9 w 2154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43" h="21600">
                    <a:moveTo>
                      <a:pt x="16976" y="19986"/>
                    </a:moveTo>
                    <a:lnTo>
                      <a:pt x="11226" y="17680"/>
                    </a:lnTo>
                    <a:cubicBezTo>
                      <a:pt x="11088" y="17626"/>
                      <a:pt x="10946" y="17608"/>
                      <a:pt x="10806" y="17600"/>
                    </a:cubicBezTo>
                    <a:lnTo>
                      <a:pt x="19660" y="3837"/>
                    </a:lnTo>
                    <a:cubicBezTo>
                      <a:pt x="19660" y="3837"/>
                      <a:pt x="16976" y="19986"/>
                      <a:pt x="16976" y="19986"/>
                    </a:cubicBezTo>
                    <a:close/>
                    <a:moveTo>
                      <a:pt x="6859" y="16244"/>
                    </a:moveTo>
                    <a:cubicBezTo>
                      <a:pt x="6858" y="16242"/>
                      <a:pt x="6855" y="16240"/>
                      <a:pt x="6854" y="16238"/>
                    </a:cubicBezTo>
                    <a:lnTo>
                      <a:pt x="19606" y="2552"/>
                    </a:lnTo>
                    <a:lnTo>
                      <a:pt x="8735" y="19536"/>
                    </a:lnTo>
                    <a:cubicBezTo>
                      <a:pt x="8735" y="19536"/>
                      <a:pt x="6859" y="16244"/>
                      <a:pt x="6859" y="16244"/>
                    </a:cubicBezTo>
                    <a:close/>
                    <a:moveTo>
                      <a:pt x="2111" y="14024"/>
                    </a:moveTo>
                    <a:lnTo>
                      <a:pt x="17712" y="3595"/>
                    </a:lnTo>
                    <a:lnTo>
                      <a:pt x="6369" y="15770"/>
                    </a:lnTo>
                    <a:cubicBezTo>
                      <a:pt x="6309" y="15734"/>
                      <a:pt x="6256" y="15687"/>
                      <a:pt x="6190" y="15660"/>
                    </a:cubicBezTo>
                    <a:cubicBezTo>
                      <a:pt x="6190" y="15660"/>
                      <a:pt x="2111" y="14024"/>
                      <a:pt x="2111" y="14024"/>
                    </a:cubicBezTo>
                    <a:close/>
                    <a:moveTo>
                      <a:pt x="21234" y="108"/>
                    </a:moveTo>
                    <a:cubicBezTo>
                      <a:pt x="21123" y="35"/>
                      <a:pt x="20996" y="0"/>
                      <a:pt x="20868" y="0"/>
                    </a:cubicBezTo>
                    <a:cubicBezTo>
                      <a:pt x="20738" y="0"/>
                      <a:pt x="20608" y="36"/>
                      <a:pt x="20495" y="113"/>
                    </a:cubicBezTo>
                    <a:lnTo>
                      <a:pt x="299" y="13613"/>
                    </a:lnTo>
                    <a:cubicBezTo>
                      <a:pt x="91" y="13751"/>
                      <a:pt x="-23" y="13995"/>
                      <a:pt x="3" y="14244"/>
                    </a:cubicBezTo>
                    <a:cubicBezTo>
                      <a:pt x="28" y="14494"/>
                      <a:pt x="190" y="14708"/>
                      <a:pt x="422" y="14801"/>
                    </a:cubicBezTo>
                    <a:lnTo>
                      <a:pt x="5689" y="16914"/>
                    </a:lnTo>
                    <a:lnTo>
                      <a:pt x="8166" y="21259"/>
                    </a:lnTo>
                    <a:cubicBezTo>
                      <a:pt x="8284" y="21468"/>
                      <a:pt x="8505" y="21597"/>
                      <a:pt x="8743" y="21599"/>
                    </a:cubicBezTo>
                    <a:lnTo>
                      <a:pt x="8751" y="21599"/>
                    </a:lnTo>
                    <a:cubicBezTo>
                      <a:pt x="8987" y="21599"/>
                      <a:pt x="9206" y="21474"/>
                      <a:pt x="9328" y="21271"/>
                    </a:cubicBezTo>
                    <a:lnTo>
                      <a:pt x="10726" y="18934"/>
                    </a:lnTo>
                    <a:lnTo>
                      <a:pt x="17253" y="21551"/>
                    </a:lnTo>
                    <a:cubicBezTo>
                      <a:pt x="17332" y="21584"/>
                      <a:pt x="17418" y="21599"/>
                      <a:pt x="17502" y="21599"/>
                    </a:cubicBezTo>
                    <a:cubicBezTo>
                      <a:pt x="17617" y="21599"/>
                      <a:pt x="17731" y="21571"/>
                      <a:pt x="17832" y="21512"/>
                    </a:cubicBezTo>
                    <a:cubicBezTo>
                      <a:pt x="18010" y="21412"/>
                      <a:pt x="18133" y="21238"/>
                      <a:pt x="18167" y="21035"/>
                    </a:cubicBezTo>
                    <a:lnTo>
                      <a:pt x="21533" y="785"/>
                    </a:lnTo>
                    <a:cubicBezTo>
                      <a:pt x="21576" y="520"/>
                      <a:pt x="21459" y="254"/>
                      <a:pt x="21234" y="10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1" tIns="19051" rIns="19051" bIns="19051" anchor="ctr"/>
              <a:lstStyle/>
              <a:p>
                <a:pPr marL="0" marR="0" lvl="0" indent="0" algn="ctr" defTabSz="228594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134CAB8-9DB0-4951-9BDB-A91EA1B55A2C}"/>
                </a:ext>
              </a:extLst>
            </p:cNvPr>
            <p:cNvGrpSpPr/>
            <p:nvPr/>
          </p:nvGrpSpPr>
          <p:grpSpPr>
            <a:xfrm>
              <a:off x="1183576" y="2623731"/>
              <a:ext cx="1944383" cy="1113701"/>
              <a:chOff x="1183576" y="2623731"/>
              <a:chExt cx="1944383" cy="1113701"/>
            </a:xfrm>
          </p:grpSpPr>
          <p:sp>
            <p:nvSpPr>
              <p:cNvPr id="92" name="Freeform 55">
                <a:extLst>
                  <a:ext uri="{FF2B5EF4-FFF2-40B4-BE49-F238E27FC236}">
                    <a16:creationId xmlns:a16="http://schemas.microsoft.com/office/drawing/2014/main" id="{4DA3D32A-DB85-237C-1022-3DBCCBA22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576" y="2623731"/>
                <a:ext cx="1944383" cy="1113701"/>
              </a:xfrm>
              <a:custGeom>
                <a:avLst/>
                <a:gdLst>
                  <a:gd name="T0" fmla="*/ 2282 w 2561"/>
                  <a:gd name="T1" fmla="*/ 453 h 1467"/>
                  <a:gd name="T2" fmla="*/ 2282 w 2561"/>
                  <a:gd name="T3" fmla="*/ 0 h 1467"/>
                  <a:gd name="T4" fmla="*/ 1989 w 2561"/>
                  <a:gd name="T5" fmla="*/ 0 h 1467"/>
                  <a:gd name="T6" fmla="*/ 1763 w 2561"/>
                  <a:gd name="T7" fmla="*/ 0 h 1467"/>
                  <a:gd name="T8" fmla="*/ 1741 w 2561"/>
                  <a:gd name="T9" fmla="*/ 41 h 1467"/>
                  <a:gd name="T10" fmla="*/ 1327 w 2561"/>
                  <a:gd name="T11" fmla="*/ 273 h 1467"/>
                  <a:gd name="T12" fmla="*/ 913 w 2561"/>
                  <a:gd name="T13" fmla="*/ 41 h 1467"/>
                  <a:gd name="T14" fmla="*/ 891 w 2561"/>
                  <a:gd name="T15" fmla="*/ 0 h 1467"/>
                  <a:gd name="T16" fmla="*/ 118 w 2561"/>
                  <a:gd name="T17" fmla="*/ 0 h 1467"/>
                  <a:gd name="T18" fmla="*/ 0 w 2561"/>
                  <a:gd name="T19" fmla="*/ 731 h 1467"/>
                  <a:gd name="T20" fmla="*/ 119 w 2561"/>
                  <a:gd name="T21" fmla="*/ 1466 h 1467"/>
                  <a:gd name="T22" fmla="*/ 523 w 2561"/>
                  <a:gd name="T23" fmla="*/ 1466 h 1467"/>
                  <a:gd name="T24" fmla="*/ 892 w 2561"/>
                  <a:gd name="T25" fmla="*/ 1466 h 1467"/>
                  <a:gd name="T26" fmla="*/ 892 w 2561"/>
                  <a:gd name="T27" fmla="*/ 1464 h 1467"/>
                  <a:gd name="T28" fmla="*/ 912 w 2561"/>
                  <a:gd name="T29" fmla="*/ 1428 h 1467"/>
                  <a:gd name="T30" fmla="*/ 913 w 2561"/>
                  <a:gd name="T31" fmla="*/ 1426 h 1467"/>
                  <a:gd name="T32" fmla="*/ 1327 w 2561"/>
                  <a:gd name="T33" fmla="*/ 1193 h 1467"/>
                  <a:gd name="T34" fmla="*/ 1606 w 2561"/>
                  <a:gd name="T35" fmla="*/ 1281 h 1467"/>
                  <a:gd name="T36" fmla="*/ 1741 w 2561"/>
                  <a:gd name="T37" fmla="*/ 1426 h 1467"/>
                  <a:gd name="T38" fmla="*/ 1763 w 2561"/>
                  <a:gd name="T39" fmla="*/ 1466 h 1467"/>
                  <a:gd name="T40" fmla="*/ 1763 w 2561"/>
                  <a:gd name="T41" fmla="*/ 1467 h 1467"/>
                  <a:gd name="T42" fmla="*/ 1830 w 2561"/>
                  <a:gd name="T43" fmla="*/ 1467 h 1467"/>
                  <a:gd name="T44" fmla="*/ 1830 w 2561"/>
                  <a:gd name="T45" fmla="*/ 1466 h 1467"/>
                  <a:gd name="T46" fmla="*/ 2282 w 2561"/>
                  <a:gd name="T47" fmla="*/ 1466 h 1467"/>
                  <a:gd name="T48" fmla="*/ 2282 w 2561"/>
                  <a:gd name="T49" fmla="*/ 1012 h 1467"/>
                  <a:gd name="T50" fmla="*/ 2561 w 2561"/>
                  <a:gd name="T51" fmla="*/ 733 h 1467"/>
                  <a:gd name="T52" fmla="*/ 2282 w 2561"/>
                  <a:gd name="T53" fmla="*/ 453 h 1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61" h="1467">
                    <a:moveTo>
                      <a:pt x="2282" y="453"/>
                    </a:moveTo>
                    <a:cubicBezTo>
                      <a:pt x="2282" y="0"/>
                      <a:pt x="2282" y="0"/>
                      <a:pt x="2282" y="0"/>
                    </a:cubicBezTo>
                    <a:cubicBezTo>
                      <a:pt x="1989" y="0"/>
                      <a:pt x="1989" y="0"/>
                      <a:pt x="1989" y="0"/>
                    </a:cubicBezTo>
                    <a:cubicBezTo>
                      <a:pt x="1763" y="0"/>
                      <a:pt x="1763" y="0"/>
                      <a:pt x="1763" y="0"/>
                    </a:cubicBezTo>
                    <a:cubicBezTo>
                      <a:pt x="1756" y="14"/>
                      <a:pt x="1749" y="28"/>
                      <a:pt x="1741" y="41"/>
                    </a:cubicBezTo>
                    <a:cubicBezTo>
                      <a:pt x="1652" y="186"/>
                      <a:pt x="1498" y="273"/>
                      <a:pt x="1327" y="273"/>
                    </a:cubicBezTo>
                    <a:cubicBezTo>
                      <a:pt x="1157" y="273"/>
                      <a:pt x="1002" y="186"/>
                      <a:pt x="913" y="41"/>
                    </a:cubicBezTo>
                    <a:cubicBezTo>
                      <a:pt x="905" y="28"/>
                      <a:pt x="898" y="14"/>
                      <a:pt x="891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40" y="235"/>
                      <a:pt x="0" y="481"/>
                      <a:pt x="0" y="731"/>
                    </a:cubicBezTo>
                    <a:cubicBezTo>
                      <a:pt x="0" y="982"/>
                      <a:pt x="40" y="1229"/>
                      <a:pt x="119" y="1466"/>
                    </a:cubicBezTo>
                    <a:cubicBezTo>
                      <a:pt x="523" y="1466"/>
                      <a:pt x="523" y="1466"/>
                      <a:pt x="523" y="1466"/>
                    </a:cubicBezTo>
                    <a:cubicBezTo>
                      <a:pt x="892" y="1466"/>
                      <a:pt x="892" y="1466"/>
                      <a:pt x="892" y="1466"/>
                    </a:cubicBezTo>
                    <a:cubicBezTo>
                      <a:pt x="892" y="1465"/>
                      <a:pt x="892" y="1465"/>
                      <a:pt x="892" y="1464"/>
                    </a:cubicBezTo>
                    <a:cubicBezTo>
                      <a:pt x="899" y="1452"/>
                      <a:pt x="905" y="1439"/>
                      <a:pt x="912" y="1428"/>
                    </a:cubicBezTo>
                    <a:cubicBezTo>
                      <a:pt x="912" y="1427"/>
                      <a:pt x="913" y="1426"/>
                      <a:pt x="913" y="1426"/>
                    </a:cubicBezTo>
                    <a:cubicBezTo>
                      <a:pt x="1002" y="1280"/>
                      <a:pt x="1157" y="1193"/>
                      <a:pt x="1327" y="1193"/>
                    </a:cubicBezTo>
                    <a:cubicBezTo>
                      <a:pt x="1429" y="1193"/>
                      <a:pt x="1526" y="1225"/>
                      <a:pt x="1606" y="1281"/>
                    </a:cubicBezTo>
                    <a:cubicBezTo>
                      <a:pt x="1660" y="1319"/>
                      <a:pt x="1706" y="1368"/>
                      <a:pt x="1741" y="1426"/>
                    </a:cubicBezTo>
                    <a:cubicBezTo>
                      <a:pt x="1749" y="1439"/>
                      <a:pt x="1756" y="1452"/>
                      <a:pt x="1763" y="1466"/>
                    </a:cubicBezTo>
                    <a:cubicBezTo>
                      <a:pt x="1763" y="1467"/>
                      <a:pt x="1763" y="1467"/>
                      <a:pt x="1763" y="1467"/>
                    </a:cubicBezTo>
                    <a:cubicBezTo>
                      <a:pt x="1830" y="1467"/>
                      <a:pt x="1830" y="1467"/>
                      <a:pt x="1830" y="1467"/>
                    </a:cubicBezTo>
                    <a:cubicBezTo>
                      <a:pt x="1830" y="1466"/>
                      <a:pt x="1830" y="1466"/>
                      <a:pt x="1830" y="1466"/>
                    </a:cubicBezTo>
                    <a:cubicBezTo>
                      <a:pt x="2282" y="1466"/>
                      <a:pt x="2282" y="1466"/>
                      <a:pt x="2282" y="1466"/>
                    </a:cubicBezTo>
                    <a:cubicBezTo>
                      <a:pt x="2282" y="1012"/>
                      <a:pt x="2282" y="1012"/>
                      <a:pt x="2282" y="1012"/>
                    </a:cubicBezTo>
                    <a:cubicBezTo>
                      <a:pt x="2436" y="1012"/>
                      <a:pt x="2561" y="887"/>
                      <a:pt x="2561" y="733"/>
                    </a:cubicBezTo>
                    <a:cubicBezTo>
                      <a:pt x="2561" y="579"/>
                      <a:pt x="2436" y="454"/>
                      <a:pt x="2282" y="453"/>
                    </a:cubicBezTo>
                  </a:path>
                </a:pathLst>
              </a:cu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0F90A88-ADF5-B0C9-BE97-EAF806ECC891}"/>
                  </a:ext>
                </a:extLst>
              </p:cNvPr>
              <p:cNvGrpSpPr/>
              <p:nvPr/>
            </p:nvGrpSpPr>
            <p:grpSpPr>
              <a:xfrm>
                <a:off x="1485283" y="3006435"/>
                <a:ext cx="373532" cy="314250"/>
                <a:chOff x="6970316" y="7077732"/>
                <a:chExt cx="277763" cy="233680"/>
              </a:xfrm>
            </p:grpSpPr>
            <p:sp>
              <p:nvSpPr>
                <p:cNvPr id="94" name="AutoShape 120">
                  <a:extLst>
                    <a:ext uri="{FF2B5EF4-FFF2-40B4-BE49-F238E27FC236}">
                      <a16:creationId xmlns:a16="http://schemas.microsoft.com/office/drawing/2014/main" id="{3CBB44C0-D567-7A97-D1D3-B5304A5C7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9994" y="7138403"/>
                  <a:ext cx="138407" cy="13840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6948" y="16070"/>
                      </a:moveTo>
                      <a:cubicBezTo>
                        <a:pt x="14037" y="19468"/>
                        <a:pt x="8925" y="19859"/>
                        <a:pt x="5529" y="16948"/>
                      </a:cubicBezTo>
                      <a:cubicBezTo>
                        <a:pt x="2130" y="14038"/>
                        <a:pt x="1740" y="8924"/>
                        <a:pt x="4651" y="5527"/>
                      </a:cubicBezTo>
                      <a:cubicBezTo>
                        <a:pt x="7559" y="2131"/>
                        <a:pt x="12674" y="1740"/>
                        <a:pt x="16070" y="4650"/>
                      </a:cubicBezTo>
                      <a:cubicBezTo>
                        <a:pt x="19466" y="7560"/>
                        <a:pt x="19859" y="12673"/>
                        <a:pt x="16948" y="16070"/>
                      </a:cubicBezTo>
                      <a:moveTo>
                        <a:pt x="10800" y="0"/>
                      </a:moveTo>
                      <a:cubicBezTo>
                        <a:pt x="4833" y="0"/>
                        <a:pt x="0" y="4834"/>
                        <a:pt x="0" y="10800"/>
                      </a:cubicBezTo>
                      <a:cubicBezTo>
                        <a:pt x="0" y="16765"/>
                        <a:pt x="4833" y="21599"/>
                        <a:pt x="10800" y="21599"/>
                      </a:cubicBezTo>
                      <a:cubicBezTo>
                        <a:pt x="16764" y="21599"/>
                        <a:pt x="21600" y="16765"/>
                        <a:pt x="21600" y="10800"/>
                      </a:cubicBezTo>
                      <a:cubicBezTo>
                        <a:pt x="21600" y="4834"/>
                        <a:pt x="16764" y="0"/>
                        <a:pt x="1080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marL="0" marR="0" lvl="0" indent="0" algn="ctr" defTabSz="228594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95" name="AutoShape 121">
                  <a:extLst>
                    <a:ext uri="{FF2B5EF4-FFF2-40B4-BE49-F238E27FC236}">
                      <a16:creationId xmlns:a16="http://schemas.microsoft.com/office/drawing/2014/main" id="{60EE467A-9D6C-3647-6378-E3F3DEBE5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4596" y="7173005"/>
                  <a:ext cx="38868" cy="388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200" y="0"/>
                      </a:moveTo>
                      <a:cubicBezTo>
                        <a:pt x="8596" y="0"/>
                        <a:pt x="0" y="8596"/>
                        <a:pt x="0" y="19195"/>
                      </a:cubicBezTo>
                      <a:lnTo>
                        <a:pt x="0" y="19199"/>
                      </a:lnTo>
                      <a:cubicBezTo>
                        <a:pt x="0" y="20524"/>
                        <a:pt x="1068" y="21599"/>
                        <a:pt x="2400" y="21599"/>
                      </a:cubicBezTo>
                      <a:cubicBezTo>
                        <a:pt x="3721" y="21599"/>
                        <a:pt x="4800" y="20524"/>
                        <a:pt x="4800" y="19199"/>
                      </a:cubicBezTo>
                      <a:lnTo>
                        <a:pt x="4800" y="19195"/>
                      </a:lnTo>
                      <a:cubicBezTo>
                        <a:pt x="4800" y="11247"/>
                        <a:pt x="11240" y="4799"/>
                        <a:pt x="19200" y="4799"/>
                      </a:cubicBezTo>
                      <a:cubicBezTo>
                        <a:pt x="20521" y="4799"/>
                        <a:pt x="21600" y="3724"/>
                        <a:pt x="21600" y="2399"/>
                      </a:cubicBezTo>
                      <a:cubicBezTo>
                        <a:pt x="21600" y="1075"/>
                        <a:pt x="20521" y="0"/>
                        <a:pt x="1920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marL="0" marR="0" lvl="0" indent="0" algn="ctr" defTabSz="228594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96" name="AutoShape 122">
                  <a:extLst>
                    <a:ext uri="{FF2B5EF4-FFF2-40B4-BE49-F238E27FC236}">
                      <a16:creationId xmlns:a16="http://schemas.microsoft.com/office/drawing/2014/main" id="{CDDAAE31-1E40-6DD6-1B23-9602ED9E93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0316" y="7077732"/>
                  <a:ext cx="277763" cy="23368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49" y="19199"/>
                      </a:moveTo>
                      <a:cubicBezTo>
                        <a:pt x="20249" y="19642"/>
                        <a:pt x="19948" y="19999"/>
                        <a:pt x="19575" y="19999"/>
                      </a:cubicBezTo>
                      <a:lnTo>
                        <a:pt x="2024" y="19999"/>
                      </a:lnTo>
                      <a:cubicBezTo>
                        <a:pt x="1651" y="19999"/>
                        <a:pt x="1349" y="19642"/>
                        <a:pt x="1349" y="19199"/>
                      </a:cubicBezTo>
                      <a:lnTo>
                        <a:pt x="1349" y="7200"/>
                      </a:lnTo>
                      <a:cubicBezTo>
                        <a:pt x="1349" y="6809"/>
                        <a:pt x="1588" y="6475"/>
                        <a:pt x="1914" y="6411"/>
                      </a:cubicBezTo>
                      <a:lnTo>
                        <a:pt x="5588" y="5684"/>
                      </a:lnTo>
                      <a:lnTo>
                        <a:pt x="6797" y="2103"/>
                      </a:lnTo>
                      <a:cubicBezTo>
                        <a:pt x="6900" y="1799"/>
                        <a:pt x="7148" y="1600"/>
                        <a:pt x="7424" y="1600"/>
                      </a:cubicBezTo>
                      <a:lnTo>
                        <a:pt x="14174" y="1600"/>
                      </a:lnTo>
                      <a:cubicBezTo>
                        <a:pt x="14450" y="1600"/>
                        <a:pt x="14698" y="1799"/>
                        <a:pt x="14801" y="2103"/>
                      </a:cubicBezTo>
                      <a:lnTo>
                        <a:pt x="16010" y="5684"/>
                      </a:lnTo>
                      <a:lnTo>
                        <a:pt x="19685" y="6411"/>
                      </a:lnTo>
                      <a:cubicBezTo>
                        <a:pt x="20011" y="6475"/>
                        <a:pt x="20249" y="6809"/>
                        <a:pt x="20249" y="7200"/>
                      </a:cubicBezTo>
                      <a:cubicBezTo>
                        <a:pt x="20249" y="7200"/>
                        <a:pt x="20249" y="19199"/>
                        <a:pt x="20249" y="19199"/>
                      </a:cubicBezTo>
                      <a:close/>
                      <a:moveTo>
                        <a:pt x="19907" y="4832"/>
                      </a:moveTo>
                      <a:lnTo>
                        <a:pt x="16981" y="4254"/>
                      </a:lnTo>
                      <a:lnTo>
                        <a:pt x="16054" y="1507"/>
                      </a:lnTo>
                      <a:cubicBezTo>
                        <a:pt x="15745" y="591"/>
                        <a:pt x="15006" y="0"/>
                        <a:pt x="14174" y="0"/>
                      </a:cubicBezTo>
                      <a:lnTo>
                        <a:pt x="7424" y="0"/>
                      </a:lnTo>
                      <a:cubicBezTo>
                        <a:pt x="6593" y="0"/>
                        <a:pt x="5854" y="591"/>
                        <a:pt x="5543" y="1509"/>
                      </a:cubicBezTo>
                      <a:lnTo>
                        <a:pt x="4618" y="4254"/>
                      </a:lnTo>
                      <a:lnTo>
                        <a:pt x="1692" y="4832"/>
                      </a:lnTo>
                      <a:cubicBezTo>
                        <a:pt x="711" y="5025"/>
                        <a:pt x="0" y="6020"/>
                        <a:pt x="0" y="7200"/>
                      </a:cubicBezTo>
                      <a:lnTo>
                        <a:pt x="0" y="19199"/>
                      </a:lnTo>
                      <a:cubicBezTo>
                        <a:pt x="0" y="20523"/>
                        <a:pt x="908" y="21600"/>
                        <a:pt x="2024" y="21600"/>
                      </a:cubicBezTo>
                      <a:lnTo>
                        <a:pt x="19575" y="21600"/>
                      </a:lnTo>
                      <a:cubicBezTo>
                        <a:pt x="20691" y="21600"/>
                        <a:pt x="21600" y="20523"/>
                        <a:pt x="21600" y="19199"/>
                      </a:cubicBezTo>
                      <a:lnTo>
                        <a:pt x="21600" y="7200"/>
                      </a:lnTo>
                      <a:cubicBezTo>
                        <a:pt x="21600" y="6020"/>
                        <a:pt x="20888" y="5025"/>
                        <a:pt x="19907" y="483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marL="0" marR="0" lvl="0" indent="0" algn="ctr" defTabSz="228594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sp>
        <p:nvSpPr>
          <p:cNvPr id="114" name="Oval 113">
            <a:extLst>
              <a:ext uri="{FF2B5EF4-FFF2-40B4-BE49-F238E27FC236}">
                <a16:creationId xmlns:a16="http://schemas.microsoft.com/office/drawing/2014/main" id="{93261B2F-00F6-94BE-39D8-E982B3DD6457}"/>
              </a:ext>
            </a:extLst>
          </p:cNvPr>
          <p:cNvSpPr/>
          <p:nvPr/>
        </p:nvSpPr>
        <p:spPr>
          <a:xfrm>
            <a:off x="-105362" y="1894205"/>
            <a:ext cx="213148" cy="213148"/>
          </a:xfrm>
          <a:prstGeom prst="ellipse">
            <a:avLst/>
          </a:prstGeom>
          <a:solidFill>
            <a:srgbClr val="00D07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Freeform: Shape 110">
            <a:extLst>
              <a:ext uri="{FF2B5EF4-FFF2-40B4-BE49-F238E27FC236}">
                <a16:creationId xmlns:a16="http://schemas.microsoft.com/office/drawing/2014/main" id="{7236BDC6-7762-0EC4-5233-97E645D9DB43}"/>
              </a:ext>
            </a:extLst>
          </p:cNvPr>
          <p:cNvSpPr/>
          <p:nvPr/>
        </p:nvSpPr>
        <p:spPr>
          <a:xfrm>
            <a:off x="5828312" y="6136146"/>
            <a:ext cx="192410" cy="192410"/>
          </a:xfrm>
          <a:custGeom>
            <a:avLst/>
            <a:gdLst>
              <a:gd name="connsiteX0" fmla="*/ 67234 w 463009"/>
              <a:gd name="connsiteY0" fmla="*/ 0 h 463009"/>
              <a:gd name="connsiteX1" fmla="*/ 231505 w 463009"/>
              <a:gd name="connsiteY1" fmla="*/ 164271 h 463009"/>
              <a:gd name="connsiteX2" fmla="*/ 395776 w 463009"/>
              <a:gd name="connsiteY2" fmla="*/ 0 h 463009"/>
              <a:gd name="connsiteX3" fmla="*/ 463009 w 463009"/>
              <a:gd name="connsiteY3" fmla="*/ 67234 h 463009"/>
              <a:gd name="connsiteX4" fmla="*/ 298739 w 463009"/>
              <a:gd name="connsiteY4" fmla="*/ 231505 h 463009"/>
              <a:gd name="connsiteX5" fmla="*/ 463009 w 463009"/>
              <a:gd name="connsiteY5" fmla="*/ 395775 h 463009"/>
              <a:gd name="connsiteX6" fmla="*/ 395776 w 463009"/>
              <a:gd name="connsiteY6" fmla="*/ 463009 h 463009"/>
              <a:gd name="connsiteX7" fmla="*/ 231505 w 463009"/>
              <a:gd name="connsiteY7" fmla="*/ 298738 h 463009"/>
              <a:gd name="connsiteX8" fmla="*/ 67234 w 463009"/>
              <a:gd name="connsiteY8" fmla="*/ 463009 h 463009"/>
              <a:gd name="connsiteX9" fmla="*/ 0 w 463009"/>
              <a:gd name="connsiteY9" fmla="*/ 395775 h 463009"/>
              <a:gd name="connsiteX10" fmla="*/ 164271 w 463009"/>
              <a:gd name="connsiteY10" fmla="*/ 231505 h 463009"/>
              <a:gd name="connsiteX11" fmla="*/ 0 w 463009"/>
              <a:gd name="connsiteY11" fmla="*/ 67234 h 46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009" h="463009">
                <a:moveTo>
                  <a:pt x="67234" y="0"/>
                </a:moveTo>
                <a:lnTo>
                  <a:pt x="231505" y="164271"/>
                </a:lnTo>
                <a:lnTo>
                  <a:pt x="395776" y="0"/>
                </a:lnTo>
                <a:lnTo>
                  <a:pt x="463009" y="67234"/>
                </a:lnTo>
                <a:lnTo>
                  <a:pt x="298739" y="231505"/>
                </a:lnTo>
                <a:lnTo>
                  <a:pt x="463009" y="395775"/>
                </a:lnTo>
                <a:lnTo>
                  <a:pt x="395776" y="463009"/>
                </a:lnTo>
                <a:lnTo>
                  <a:pt x="231505" y="298738"/>
                </a:lnTo>
                <a:lnTo>
                  <a:pt x="67234" y="463009"/>
                </a:lnTo>
                <a:lnTo>
                  <a:pt x="0" y="395775"/>
                </a:lnTo>
                <a:lnTo>
                  <a:pt x="164271" y="231505"/>
                </a:lnTo>
                <a:lnTo>
                  <a:pt x="0" y="67234"/>
                </a:lnTo>
                <a:close/>
              </a:path>
            </a:pathLst>
          </a:custGeom>
          <a:solidFill>
            <a:srgbClr val="FF9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Freeform: Shape 112">
            <a:extLst>
              <a:ext uri="{FF2B5EF4-FFF2-40B4-BE49-F238E27FC236}">
                <a16:creationId xmlns:a16="http://schemas.microsoft.com/office/drawing/2014/main" id="{9DF55203-3692-6EB7-48B9-1A15B5FA85CC}"/>
              </a:ext>
            </a:extLst>
          </p:cNvPr>
          <p:cNvSpPr/>
          <p:nvPr/>
        </p:nvSpPr>
        <p:spPr>
          <a:xfrm>
            <a:off x="5064695" y="793419"/>
            <a:ext cx="204806" cy="204806"/>
          </a:xfrm>
          <a:custGeom>
            <a:avLst/>
            <a:gdLst>
              <a:gd name="connsiteX0" fmla="*/ 232314 w 559711"/>
              <a:gd name="connsiteY0" fmla="*/ 0 h 559711"/>
              <a:gd name="connsiteX1" fmla="*/ 327397 w 559711"/>
              <a:gd name="connsiteY1" fmla="*/ 0 h 559711"/>
              <a:gd name="connsiteX2" fmla="*/ 327397 w 559711"/>
              <a:gd name="connsiteY2" fmla="*/ 232314 h 559711"/>
              <a:gd name="connsiteX3" fmla="*/ 559711 w 559711"/>
              <a:gd name="connsiteY3" fmla="*/ 232314 h 559711"/>
              <a:gd name="connsiteX4" fmla="*/ 559711 w 559711"/>
              <a:gd name="connsiteY4" fmla="*/ 327397 h 559711"/>
              <a:gd name="connsiteX5" fmla="*/ 327397 w 559711"/>
              <a:gd name="connsiteY5" fmla="*/ 327397 h 559711"/>
              <a:gd name="connsiteX6" fmla="*/ 327397 w 559711"/>
              <a:gd name="connsiteY6" fmla="*/ 559711 h 559711"/>
              <a:gd name="connsiteX7" fmla="*/ 232314 w 559711"/>
              <a:gd name="connsiteY7" fmla="*/ 559711 h 559711"/>
              <a:gd name="connsiteX8" fmla="*/ 232314 w 559711"/>
              <a:gd name="connsiteY8" fmla="*/ 327397 h 559711"/>
              <a:gd name="connsiteX9" fmla="*/ 0 w 559711"/>
              <a:gd name="connsiteY9" fmla="*/ 327397 h 559711"/>
              <a:gd name="connsiteX10" fmla="*/ 0 w 559711"/>
              <a:gd name="connsiteY10" fmla="*/ 232314 h 559711"/>
              <a:gd name="connsiteX11" fmla="*/ 232314 w 559711"/>
              <a:gd name="connsiteY11" fmla="*/ 232314 h 55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711" h="559711">
                <a:moveTo>
                  <a:pt x="232314" y="0"/>
                </a:moveTo>
                <a:lnTo>
                  <a:pt x="327397" y="0"/>
                </a:lnTo>
                <a:lnTo>
                  <a:pt x="327397" y="232314"/>
                </a:lnTo>
                <a:lnTo>
                  <a:pt x="559711" y="232314"/>
                </a:lnTo>
                <a:lnTo>
                  <a:pt x="559711" y="327397"/>
                </a:lnTo>
                <a:lnTo>
                  <a:pt x="327397" y="327397"/>
                </a:lnTo>
                <a:lnTo>
                  <a:pt x="327397" y="559711"/>
                </a:lnTo>
                <a:lnTo>
                  <a:pt x="232314" y="559711"/>
                </a:lnTo>
                <a:lnTo>
                  <a:pt x="232314" y="327397"/>
                </a:lnTo>
                <a:lnTo>
                  <a:pt x="0" y="327397"/>
                </a:lnTo>
                <a:lnTo>
                  <a:pt x="0" y="232314"/>
                </a:lnTo>
                <a:lnTo>
                  <a:pt x="232314" y="232314"/>
                </a:lnTo>
                <a:close/>
              </a:path>
            </a:pathLst>
          </a:custGeom>
          <a:solidFill>
            <a:srgbClr val="F85A7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Isosceles Triangle 116">
            <a:extLst>
              <a:ext uri="{FF2B5EF4-FFF2-40B4-BE49-F238E27FC236}">
                <a16:creationId xmlns:a16="http://schemas.microsoft.com/office/drawing/2014/main" id="{943A8082-9DA3-B2E9-203C-C39F312DE184}"/>
              </a:ext>
            </a:extLst>
          </p:cNvPr>
          <p:cNvSpPr/>
          <p:nvPr/>
        </p:nvSpPr>
        <p:spPr>
          <a:xfrm rot="8010756">
            <a:off x="928828" y="5810949"/>
            <a:ext cx="248568" cy="214282"/>
          </a:xfrm>
          <a:prstGeom prst="triangle">
            <a:avLst/>
          </a:prstGeom>
          <a:solidFill>
            <a:srgbClr val="00B1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Isosceles Triangle 117">
            <a:extLst>
              <a:ext uri="{FF2B5EF4-FFF2-40B4-BE49-F238E27FC236}">
                <a16:creationId xmlns:a16="http://schemas.microsoft.com/office/drawing/2014/main" id="{8378F44B-AAC9-054A-C1AD-4ABEE543918D}"/>
              </a:ext>
            </a:extLst>
          </p:cNvPr>
          <p:cNvSpPr/>
          <p:nvPr/>
        </p:nvSpPr>
        <p:spPr>
          <a:xfrm rot="20546690">
            <a:off x="12067716" y="5814398"/>
            <a:ext cx="248568" cy="214282"/>
          </a:xfrm>
          <a:prstGeom prst="triangle">
            <a:avLst/>
          </a:prstGeom>
          <a:solidFill>
            <a:srgbClr val="377A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5D0FEE6-2705-5970-BEC2-71D3E03B51C0}"/>
              </a:ext>
            </a:extLst>
          </p:cNvPr>
          <p:cNvGrpSpPr/>
          <p:nvPr/>
        </p:nvGrpSpPr>
        <p:grpSpPr>
          <a:xfrm>
            <a:off x="8778847" y="1986920"/>
            <a:ext cx="2990725" cy="1025602"/>
            <a:chOff x="6323702" y="2843632"/>
            <a:chExt cx="2990725" cy="102560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9764CB-F405-1A2F-DC16-65B8A66AD237}"/>
                </a:ext>
              </a:extLst>
            </p:cNvPr>
            <p:cNvSpPr txBox="1"/>
            <p:nvPr/>
          </p:nvSpPr>
          <p:spPr>
            <a:xfrm>
              <a:off x="6323702" y="3150836"/>
              <a:ext cx="512843" cy="4270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77AFF"/>
                  </a:solidFill>
                  <a:effectLst/>
                  <a:uLnTx/>
                  <a:uFillTx/>
                  <a:latin typeface="Poppins SemiBold" panose="00000700000000000000" pitchFamily="2" charset="0"/>
                  <a:ea typeface="Open Sans Light" panose="020B0306030504020204" pitchFamily="34" charset="0"/>
                  <a:cs typeface="Poppins SemiBold" panose="00000700000000000000" pitchFamily="2" charset="0"/>
                </a:rPr>
                <a:t>01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427183E-CD22-1E11-AA43-60FE6BDB2734}"/>
                </a:ext>
              </a:extLst>
            </p:cNvPr>
            <p:cNvSpPr txBox="1"/>
            <p:nvPr/>
          </p:nvSpPr>
          <p:spPr>
            <a:xfrm>
              <a:off x="6964979" y="2843632"/>
              <a:ext cx="2349448" cy="10256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mn-MN" sz="16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122</a:t>
              </a:r>
              <a:r>
                <a:rPr kumimoji="0" lang="mn-M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/амрах цэг,</a:t>
              </a:r>
              <a:r>
                <a:rPr kumimoji="0" lang="mn-MN" sz="1600" b="0" i="0" u="none" strike="noStrike" kern="0" cap="none" spc="0" normalizeH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цайныг газар ажилладаг</a:t>
              </a:r>
              <a:r>
                <a:rPr kumimoji="0" lang="mn-M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/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B1FED6B-FB4B-1662-A9DE-8D0ED9747013}"/>
              </a:ext>
            </a:extLst>
          </p:cNvPr>
          <p:cNvGrpSpPr/>
          <p:nvPr/>
        </p:nvGrpSpPr>
        <p:grpSpPr>
          <a:xfrm>
            <a:off x="8864755" y="3328757"/>
            <a:ext cx="3160576" cy="1052596"/>
            <a:chOff x="6323702" y="2994658"/>
            <a:chExt cx="2850295" cy="105259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7B54F5E-B4D5-A6F5-97C9-E50C50ABA44D}"/>
                </a:ext>
              </a:extLst>
            </p:cNvPr>
            <p:cNvSpPr txBox="1"/>
            <p:nvPr/>
          </p:nvSpPr>
          <p:spPr>
            <a:xfrm>
              <a:off x="6323702" y="3150836"/>
              <a:ext cx="512843" cy="4270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9272C9"/>
                  </a:solidFill>
                  <a:effectLst/>
                  <a:uLnTx/>
                  <a:uFillTx/>
                  <a:latin typeface="Poppins SemiBold" panose="00000700000000000000" pitchFamily="2" charset="0"/>
                  <a:ea typeface="Open Sans Light" panose="020B0306030504020204" pitchFamily="34" charset="0"/>
                  <a:cs typeface="Poppins SemiBold" panose="00000700000000000000" pitchFamily="2" charset="0"/>
                </a:rPr>
                <a:t>02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3914E2A-0BBC-D358-AFD4-24AE3152AD12}"/>
                </a:ext>
              </a:extLst>
            </p:cNvPr>
            <p:cNvSpPr txBox="1"/>
            <p:nvPr/>
          </p:nvSpPr>
          <p:spPr>
            <a:xfrm>
              <a:off x="6824549" y="2994658"/>
              <a:ext cx="2349448" cy="10525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300 </a:t>
              </a:r>
              <a:r>
                <a:rPr kumimoji="0" lang="mn-MN" sz="1600" b="0" i="0" u="none" strike="noStrike" kern="0" cap="none" spc="0" normalizeH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/ цайны газар амрах цэг зурны улиралд нэмэгдэнэ/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6957848-3F77-2A02-1237-86E63EE52797}"/>
              </a:ext>
            </a:extLst>
          </p:cNvPr>
          <p:cNvGrpSpPr/>
          <p:nvPr/>
        </p:nvGrpSpPr>
        <p:grpSpPr>
          <a:xfrm>
            <a:off x="8889058" y="4744149"/>
            <a:ext cx="3285229" cy="1692771"/>
            <a:chOff x="6323702" y="2789994"/>
            <a:chExt cx="2884955" cy="169277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2C33024-D41C-3A41-3063-78213CC2E311}"/>
                </a:ext>
              </a:extLst>
            </p:cNvPr>
            <p:cNvSpPr txBox="1"/>
            <p:nvPr/>
          </p:nvSpPr>
          <p:spPr>
            <a:xfrm>
              <a:off x="6323702" y="2989605"/>
              <a:ext cx="512843" cy="378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D077"/>
                  </a:solidFill>
                  <a:effectLst/>
                  <a:uLnTx/>
                  <a:uFillTx/>
                  <a:latin typeface="Poppins SemiBold" panose="00000700000000000000" pitchFamily="2" charset="0"/>
                  <a:ea typeface="Open Sans Light" panose="020B0306030504020204" pitchFamily="34" charset="0"/>
                  <a:cs typeface="Poppins SemiBold" panose="00000700000000000000" pitchFamily="2" charset="0"/>
                </a:rPr>
                <a:t>0</a:t>
              </a:r>
              <a:r>
                <a:rPr kumimoji="0" lang="mn-M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D077"/>
                  </a:solidFill>
                  <a:effectLst/>
                  <a:uLnTx/>
                  <a:uFillTx/>
                  <a:latin typeface="Poppins SemiBold" panose="00000700000000000000" pitchFamily="2" charset="0"/>
                  <a:ea typeface="Open Sans Light" panose="020B0306030504020204" pitchFamily="34" charset="0"/>
                  <a:cs typeface="Poppins SemiBold" panose="00000700000000000000" pitchFamily="2" charset="0"/>
                </a:rPr>
                <a:t>3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00D077"/>
                </a:solidFill>
                <a:effectLst/>
                <a:uLnTx/>
                <a:uFillTx/>
                <a:latin typeface="Poppins SemiBold" panose="00000700000000000000" pitchFamily="2" charset="0"/>
                <a:ea typeface="Open Sans Light" panose="020B0306030504020204" pitchFamily="34" charset="0"/>
                <a:cs typeface="Poppins SemiBold" panose="00000700000000000000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D144A7A-81C2-D38A-C0E5-A5C2DC291512}"/>
                </a:ext>
              </a:extLst>
            </p:cNvPr>
            <p:cNvSpPr txBox="1"/>
            <p:nvPr/>
          </p:nvSpPr>
          <p:spPr>
            <a:xfrm>
              <a:off x="6796725" y="2789994"/>
              <a:ext cx="2411932" cy="1692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mn-MN" sz="1600" dirty="0">
                  <a:solidFill>
                    <a:srgbClr val="000000"/>
                  </a:solidFill>
                  <a:latin typeface="Times New Roman"/>
                </a:rPr>
                <a:t>3,022,900,000</a:t>
              </a:r>
              <a:r>
                <a:rPr kumimoji="0" lang="mn-M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mn-MN" sz="16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Зуны улиралд н</a:t>
              </a:r>
              <a:r>
                <a:rPr kumimoji="0" lang="mn-M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ийт хоногт орон нутгийн дам</a:t>
              </a:r>
              <a:r>
                <a:rPr kumimoji="0" lang="mn-MN" sz="1600" b="0" i="0" u="none" strike="noStrike" kern="0" cap="none" spc="0" normalizeH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дагуу зорчигчдийн зарцуулдаг дундаж зардал</a:t>
              </a: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71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1AF2F-780E-8F17-DED7-FB70712CC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5D56962E-47CB-9558-1AE9-593C893AD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mn-MN" altLang="en-US" dirty="0">
                <a:latin typeface="Bahnschrift" panose="020B0502040204020203" pitchFamily="34" charset="0"/>
              </a:rPr>
              <a:t>ӨНӨӨГИЙН НӨХЦӨЛ БАЙДАЛ</a:t>
            </a:r>
            <a:endParaRPr lang="en-GB" altLang="en-US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538DB-9AF3-9C75-906B-14BBEDFFA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5953125" cy="4467225"/>
          </a:xfrm>
        </p:spPr>
        <p:txBody>
          <a:bodyPr/>
          <a:lstStyle/>
          <a:p>
            <a:pPr marL="338684" lvl="1" indent="0" algn="just">
              <a:buFont typeface="Arial" panose="020B0604020202020204" pitchFamily="34" charset="0"/>
              <a:buNone/>
              <a:defRPr/>
            </a:pPr>
            <a:endParaRPr lang="en-GB" sz="2133" kern="100" dirty="0"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79556D-D820-5250-5085-560C3A16CB82}"/>
              </a:ext>
            </a:extLst>
          </p:cNvPr>
          <p:cNvSpPr txBox="1">
            <a:spLocks/>
          </p:cNvSpPr>
          <p:nvPr/>
        </p:nvSpPr>
        <p:spPr>
          <a:xfrm>
            <a:off x="604070" y="1614717"/>
            <a:ext cx="6230364" cy="4986108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Өнөөдрийн байдлаар зам дагуу 400 гаруй гуанз, зоогийн газар, дэлгүүр, үйлчилгээний цэгүүд ажиллжа байна. 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Уг зах зээлд нийт 3000 гаруй хүн ажиллаж, амьдарч байна.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7000км замд боловсон 00 бүхий үйлчилгээний цогцолбор 20 байна /Стандартын дагуу 46/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Ачаа тээврийн автомашины хяналтыг ТАЦ-уудаар дамжуулан гүйцэтгэж байна.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Зорчигч тээврийн автобусууд гэрээ байгуулсан цэгт буудаллах ёстой боловч одоогоор жолоочийн үзэмжээр зогсолт хийж байна.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Жуулчдын сэтгэгдлийн судалгаагаар боловсон бие засах газрын асуудал хүндрэлтэй гэдэг нь нотлогдсон. </a:t>
            </a: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en-GB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256DBD-7360-78C9-C00A-E7038D7EB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7F3669-FB17-0C6D-5BB5-E1C6A81CD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773" y="1276351"/>
            <a:ext cx="4543327" cy="26250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8728F2-AF59-AD4A-E36F-8AAC66752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772" y="4009335"/>
            <a:ext cx="4543327" cy="27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5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E5B87-EBD1-CC58-0E50-D658059DF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EEBDE28B-7183-E1D8-7104-2EA147C37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631" y="360362"/>
            <a:ext cx="10642469" cy="8080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mn-MN" altLang="en-US" dirty="0">
                <a:latin typeface="Bahnschrift" panose="020B0502040204020203" pitchFamily="34" charset="0"/>
              </a:rPr>
              <a:t>ШИЙДЭЛ, ГАРЦ</a:t>
            </a:r>
            <a:endParaRPr lang="en-GB" altLang="en-US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C4CEE-580B-0A7D-0E5E-2065EFBC8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5953125" cy="4467225"/>
          </a:xfrm>
        </p:spPr>
        <p:txBody>
          <a:bodyPr/>
          <a:lstStyle/>
          <a:p>
            <a:pPr marL="338684" lvl="1" indent="0" algn="just">
              <a:buFont typeface="Arial" panose="020B0604020202020204" pitchFamily="34" charset="0"/>
              <a:buNone/>
              <a:defRPr/>
            </a:pPr>
            <a:endParaRPr lang="en-GB" sz="2133" kern="100" dirty="0"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600D23-3E7A-9533-4B36-17B8CF1D8C69}"/>
              </a:ext>
            </a:extLst>
          </p:cNvPr>
          <p:cNvSpPr txBox="1">
            <a:spLocks/>
          </p:cNvSpPr>
          <p:nvPr/>
        </p:nvSpPr>
        <p:spPr>
          <a:xfrm>
            <a:off x="604070" y="1614717"/>
            <a:ext cx="6230364" cy="4339995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Дотоод, гадаадын жуулчид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Зорчигч тээвэр, иргэд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ja-JP" altLang="en-US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Ачаа тээврийн хэрэгсэл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endParaRPr lang="mn-MN" altLang="ja-JP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sz="1867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Дээрх асуудлыг бүрэн шийдвэрлэх, Монгол Улсын Аялал жуулчлал, зам тээврийн хөгжилд автозамын дараа орох чухал ажил бол: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mn-MN" sz="2400" kern="100" dirty="0">
                <a:solidFill>
                  <a:srgbClr val="0F19E7"/>
                </a:solidFill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АВТОЗАМЫН ДАГУУХ ҮЙЛЧИЛГЭЭНИЙ ЦОГЦОЛБОР ЮМ. </a:t>
            </a:r>
            <a:endParaRPr lang="en-US" sz="2400" kern="100" dirty="0">
              <a:solidFill>
                <a:srgbClr val="0F19E7"/>
              </a:solidFill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GB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lang="en-US" sz="1867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C6B862-8D9C-2361-5E67-908A2FAEC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784C60-252F-4B32-78E8-41461AFDA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773" y="1311057"/>
            <a:ext cx="4543327" cy="2555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617900-CD8F-4D83-9F8B-937A0FA1E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772" y="4009335"/>
            <a:ext cx="4543327" cy="27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9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02" y="0"/>
            <a:ext cx="8392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42FEC6-A925-DADE-E973-5EADE1642461}"/>
              </a:ext>
            </a:extLst>
          </p:cNvPr>
          <p:cNvSpPr txBox="1">
            <a:spLocks/>
          </p:cNvSpPr>
          <p:nvPr/>
        </p:nvSpPr>
        <p:spPr>
          <a:xfrm>
            <a:off x="217571" y="191268"/>
            <a:ext cx="3458883" cy="6464056"/>
          </a:xfrm>
          <a:prstGeom prst="rect">
            <a:avLst/>
          </a:prstGeom>
          <a:noFill/>
          <a:ln>
            <a:noFill/>
          </a:ln>
        </p:spPr>
        <p:txBody>
          <a:bodyPr spcFirstLastPara="1" lIns="91433" tIns="45700" rIns="91433" bIns="4570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ja-JP" altLang="en-US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2013, 2017 онуудад уг ажлын талаар тухайн үеийн ЗГ, яамдын түвшинд яригдаж байсан.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ja-JP" altLang="en-US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altLang="ja-JP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MNS</a:t>
            </a:r>
            <a:r>
              <a:rPr lang="mn-MN" altLang="ja-JP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5537:2005 </a:t>
            </a:r>
            <a:r>
              <a:rPr lang="en-US" altLang="ja-JP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mn-MN" altLang="ja-JP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“Автозамын дагуух үйлчилгээний цогцолбор, ангилал, ерөнхий шаардлага” стандартыг 2016 онд баталсан.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ja-JP" altLang="en-US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Монгол Улсын ЗГ-ын 2020-2024 оны үйл ажиллагааны мөрийн хөтөлбөр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ja-JP" altLang="en-US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</a:t>
            </a:r>
            <a:r>
              <a:rPr lang="mn-MN" altLang="ja-JP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“Алсын хараа-2050” Монгол Улсын урт хугацааны хөгжлийн бодлого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ja-JP" altLang="en-US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○ </a:t>
            </a:r>
            <a:r>
              <a:rPr lang="mn-MN" altLang="ja-JP" sz="1800" kern="100" dirty="0">
                <a:latin typeface="Bahnschrift" panose="020B0502040204020203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БОАЖЯ, ЗТХЯ-ны 2021.09.06-ний өдрийн А/267, А/143 дугаар тушаалаар “Автозамын дагуух үйлчилгээний цогцолбор байгуулах” төслийн ажлын хэсэг байгуулагдсан.</a:t>
            </a:r>
            <a:endParaRPr lang="en-US" sz="900" kern="100" dirty="0">
              <a:latin typeface="Bahnschrift" panose="020B0502040204020203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033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355658-ACA1-93F9-78C7-98D86FCD4F6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3" b="11483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E7D580-4575-4BD5-34A4-ABC7D622CA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6903564" y="3044858"/>
            <a:ext cx="169682" cy="263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E68D65-5122-6C20-203B-6EC5D00D5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6906706" y="3638745"/>
            <a:ext cx="169682" cy="263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DB6026-2644-FCD9-C613-05F332ADB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5451835" y="1159495"/>
            <a:ext cx="169682" cy="263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C5926A-8099-8D06-0D0A-8F80F4864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6733882" y="1423446"/>
            <a:ext cx="169682" cy="263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EAFA90-96D3-EA2F-9AF9-2C0AE7B5F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3172120" y="2405406"/>
            <a:ext cx="221530" cy="344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89320-A794-57FD-A277-01D6959E0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5536676" y="2075464"/>
            <a:ext cx="212105" cy="329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CB957A-941E-D63D-112D-7979FF36D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8213661" y="1990623"/>
            <a:ext cx="212105" cy="32994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49A942F-0BCA-7077-1436-45BECE9C3E0A}"/>
              </a:ext>
            </a:extLst>
          </p:cNvPr>
          <p:cNvSpPr txBox="1">
            <a:spLocks noChangeArrowheads="1"/>
          </p:cNvSpPr>
          <p:nvPr/>
        </p:nvSpPr>
        <p:spPr>
          <a:xfrm>
            <a:off x="5748781" y="64175"/>
            <a:ext cx="6348557" cy="80803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mn-MN" altLang="en-US" u="sng" dirty="0">
                <a:latin typeface="Bahnschrift" panose="020B0502040204020203" pitchFamily="34" charset="0"/>
              </a:rPr>
              <a:t>ГЭРЭЭ БАЙГУУЛСАН:</a:t>
            </a:r>
            <a:r>
              <a:rPr lang="mn-MN" altLang="en-US" sz="4800" u="sng" dirty="0">
                <a:solidFill>
                  <a:srgbClr val="FF0000"/>
                </a:solidFill>
                <a:latin typeface="Bahnschrift" panose="020B0502040204020203" pitchFamily="34" charset="0"/>
              </a:rPr>
              <a:t>27</a:t>
            </a:r>
            <a:endParaRPr lang="en-GB" altLang="en-US" u="sng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228923D-851A-FAE2-279D-005C206D2CF2}"/>
              </a:ext>
            </a:extLst>
          </p:cNvPr>
          <p:cNvSpPr/>
          <p:nvPr/>
        </p:nvSpPr>
        <p:spPr>
          <a:xfrm>
            <a:off x="5750560" y="156759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D110D1-4219-F757-AAC0-A5A62A352927}"/>
              </a:ext>
            </a:extLst>
          </p:cNvPr>
          <p:cNvSpPr/>
          <p:nvPr/>
        </p:nvSpPr>
        <p:spPr>
          <a:xfrm>
            <a:off x="3337877" y="124747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C6323A-93DB-D6C4-9813-623C8236A48A}"/>
              </a:ext>
            </a:extLst>
          </p:cNvPr>
          <p:cNvSpPr/>
          <p:nvPr/>
        </p:nvSpPr>
        <p:spPr>
          <a:xfrm>
            <a:off x="5726682" y="1156090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DF2AD1-5CC7-64B7-6CFD-1D746CF3D6D1}"/>
              </a:ext>
            </a:extLst>
          </p:cNvPr>
          <p:cNvSpPr/>
          <p:nvPr/>
        </p:nvSpPr>
        <p:spPr>
          <a:xfrm>
            <a:off x="6553204" y="138586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0B7955-62F0-9F40-F77E-C636E4C9CF4D}"/>
              </a:ext>
            </a:extLst>
          </p:cNvPr>
          <p:cNvSpPr/>
          <p:nvPr/>
        </p:nvSpPr>
        <p:spPr>
          <a:xfrm>
            <a:off x="7209933" y="215716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39AD37-6F14-FE55-D9A1-CCFC9180BEC2}"/>
              </a:ext>
            </a:extLst>
          </p:cNvPr>
          <p:cNvSpPr/>
          <p:nvPr/>
        </p:nvSpPr>
        <p:spPr>
          <a:xfrm>
            <a:off x="7709099" y="1780878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5CC5CB6-ADBC-F6B8-9077-1059B40AAAA9}"/>
              </a:ext>
            </a:extLst>
          </p:cNvPr>
          <p:cNvSpPr/>
          <p:nvPr/>
        </p:nvSpPr>
        <p:spPr>
          <a:xfrm>
            <a:off x="4396037" y="1518888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395231A-9826-0875-9088-16746C56A546}"/>
              </a:ext>
            </a:extLst>
          </p:cNvPr>
          <p:cNvSpPr/>
          <p:nvPr/>
        </p:nvSpPr>
        <p:spPr>
          <a:xfrm>
            <a:off x="5224023" y="278653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A7220F-A371-34B6-2581-1B77FF9893F6}"/>
              </a:ext>
            </a:extLst>
          </p:cNvPr>
          <p:cNvSpPr/>
          <p:nvPr/>
        </p:nvSpPr>
        <p:spPr>
          <a:xfrm>
            <a:off x="5302578" y="1095864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B0D4F8-3BFB-F07B-9876-289A43C41EF8}"/>
              </a:ext>
            </a:extLst>
          </p:cNvPr>
          <p:cNvSpPr/>
          <p:nvPr/>
        </p:nvSpPr>
        <p:spPr>
          <a:xfrm>
            <a:off x="5972108" y="2155594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9364B62-C4FE-7F56-47A5-3DD71004E1E9}"/>
              </a:ext>
            </a:extLst>
          </p:cNvPr>
          <p:cNvSpPr/>
          <p:nvPr/>
        </p:nvSpPr>
        <p:spPr>
          <a:xfrm>
            <a:off x="5430626" y="205609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CE221FD-732B-86B1-0E9E-BD3917611C71}"/>
              </a:ext>
            </a:extLst>
          </p:cNvPr>
          <p:cNvSpPr/>
          <p:nvPr/>
        </p:nvSpPr>
        <p:spPr>
          <a:xfrm>
            <a:off x="8213661" y="319922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E9035E-3B28-B37A-57FA-14A3BFFD27FE}"/>
              </a:ext>
            </a:extLst>
          </p:cNvPr>
          <p:cNvSpPr/>
          <p:nvPr/>
        </p:nvSpPr>
        <p:spPr>
          <a:xfrm>
            <a:off x="6766875" y="2945482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1BDDA23-67A7-9263-68D5-A3B87A030A30}"/>
              </a:ext>
            </a:extLst>
          </p:cNvPr>
          <p:cNvSpPr/>
          <p:nvPr/>
        </p:nvSpPr>
        <p:spPr>
          <a:xfrm>
            <a:off x="6766874" y="357668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731C796-E572-1202-F6EB-27B821D88C86}"/>
              </a:ext>
            </a:extLst>
          </p:cNvPr>
          <p:cNvSpPr/>
          <p:nvPr/>
        </p:nvSpPr>
        <p:spPr>
          <a:xfrm>
            <a:off x="6129100" y="184542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DD5B6B-EB90-9489-CC2C-FF48A3697BD0}"/>
              </a:ext>
            </a:extLst>
          </p:cNvPr>
          <p:cNvSpPr/>
          <p:nvPr/>
        </p:nvSpPr>
        <p:spPr>
          <a:xfrm>
            <a:off x="8708796" y="211815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1DD7910-C57C-9C87-BAE8-3BFE9D2932BE}"/>
              </a:ext>
            </a:extLst>
          </p:cNvPr>
          <p:cNvSpPr/>
          <p:nvPr/>
        </p:nvSpPr>
        <p:spPr>
          <a:xfrm>
            <a:off x="8098183" y="1948203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A9BFC28-6D7B-9B44-7BED-EF86F48BE357}"/>
              </a:ext>
            </a:extLst>
          </p:cNvPr>
          <p:cNvSpPr/>
          <p:nvPr/>
        </p:nvSpPr>
        <p:spPr>
          <a:xfrm>
            <a:off x="4598712" y="266228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894E93E-7044-4504-131F-29223AA65738}"/>
              </a:ext>
            </a:extLst>
          </p:cNvPr>
          <p:cNvSpPr/>
          <p:nvPr/>
        </p:nvSpPr>
        <p:spPr>
          <a:xfrm>
            <a:off x="1714108" y="1216843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3FDAAAA-BF3C-36E3-6FBB-3D1D4A4F8CD1}"/>
              </a:ext>
            </a:extLst>
          </p:cNvPr>
          <p:cNvSpPr/>
          <p:nvPr/>
        </p:nvSpPr>
        <p:spPr>
          <a:xfrm>
            <a:off x="2702353" y="98038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C2DBBCA-3D80-1F46-F57B-BE933BDB64CD}"/>
              </a:ext>
            </a:extLst>
          </p:cNvPr>
          <p:cNvSpPr/>
          <p:nvPr/>
        </p:nvSpPr>
        <p:spPr>
          <a:xfrm>
            <a:off x="4461567" y="178833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E8D9CE-695D-DABD-61F6-EFF4326292D7}"/>
              </a:ext>
            </a:extLst>
          </p:cNvPr>
          <p:cNvSpPr/>
          <p:nvPr/>
        </p:nvSpPr>
        <p:spPr>
          <a:xfrm>
            <a:off x="4854807" y="1760844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85EB106-C8C9-ECA6-6437-0CF380D5CFDB}"/>
              </a:ext>
            </a:extLst>
          </p:cNvPr>
          <p:cNvSpPr/>
          <p:nvPr/>
        </p:nvSpPr>
        <p:spPr>
          <a:xfrm>
            <a:off x="6430650" y="2408022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89A3E38-FA3F-F5C1-C9F4-B0F2E24C9136}"/>
              </a:ext>
            </a:extLst>
          </p:cNvPr>
          <p:cNvSpPr/>
          <p:nvPr/>
        </p:nvSpPr>
        <p:spPr>
          <a:xfrm>
            <a:off x="7932871" y="276008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B2F8D3-CA95-23CD-7EDF-32C1582ED954}"/>
              </a:ext>
            </a:extLst>
          </p:cNvPr>
          <p:cNvSpPr/>
          <p:nvPr/>
        </p:nvSpPr>
        <p:spPr>
          <a:xfrm>
            <a:off x="7620229" y="258530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4A24214-0267-8269-163C-36291C8F8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5861343" y="1625073"/>
            <a:ext cx="221530" cy="3446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6000431-C667-C94F-669F-E3B42993D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3947576" y="1919529"/>
            <a:ext cx="221530" cy="3446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29F79E-B1A2-7DDE-C21D-916DBCF42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3397686" y="1748666"/>
            <a:ext cx="221530" cy="344604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3CBF5722-BB0B-07FD-D866-BC39F9D6B3D1}"/>
              </a:ext>
            </a:extLst>
          </p:cNvPr>
          <p:cNvSpPr/>
          <p:nvPr/>
        </p:nvSpPr>
        <p:spPr>
          <a:xfrm>
            <a:off x="3829238" y="1888372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FEE66FB-14D1-B8CF-BBEB-86F94EDB3F97}"/>
              </a:ext>
            </a:extLst>
          </p:cNvPr>
          <p:cNvSpPr/>
          <p:nvPr/>
        </p:nvSpPr>
        <p:spPr>
          <a:xfrm>
            <a:off x="3300158" y="1718034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ED3B570-B399-47A0-0556-3AAB98DE8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6" t="58831" r="39227" b="37320"/>
          <a:stretch/>
        </p:blipFill>
        <p:spPr>
          <a:xfrm>
            <a:off x="8598031" y="3753306"/>
            <a:ext cx="221530" cy="344604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E146D651-4639-7A27-B03A-9BFDF797AA0D}"/>
              </a:ext>
            </a:extLst>
          </p:cNvPr>
          <p:cNvSpPr/>
          <p:nvPr/>
        </p:nvSpPr>
        <p:spPr>
          <a:xfrm>
            <a:off x="8487266" y="369582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01903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3A174-8CDC-ED88-7282-01CDEC8C2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29F6FF8-52C3-F6EF-345C-B2D6BE4241F3}"/>
              </a:ext>
            </a:extLst>
          </p:cNvPr>
          <p:cNvSpPr/>
          <p:nvPr/>
        </p:nvSpPr>
        <p:spPr>
          <a:xfrm>
            <a:off x="-148162" y="3224796"/>
            <a:ext cx="1650535" cy="853451"/>
          </a:xfrm>
          <a:custGeom>
            <a:avLst/>
            <a:gdLst>
              <a:gd name="connsiteX0" fmla="*/ 4242017 w 4329114"/>
              <a:gd name="connsiteY0" fmla="*/ 2064282 h 2238476"/>
              <a:gd name="connsiteX1" fmla="*/ 4329114 w 4329114"/>
              <a:gd name="connsiteY1" fmla="*/ 2151379 h 2238476"/>
              <a:gd name="connsiteX2" fmla="*/ 4242017 w 4329114"/>
              <a:gd name="connsiteY2" fmla="*/ 2238476 h 2238476"/>
              <a:gd name="connsiteX3" fmla="*/ 4154920 w 4329114"/>
              <a:gd name="connsiteY3" fmla="*/ 2151379 h 2238476"/>
              <a:gd name="connsiteX4" fmla="*/ 4242017 w 4329114"/>
              <a:gd name="connsiteY4" fmla="*/ 2064282 h 2238476"/>
              <a:gd name="connsiteX5" fmla="*/ 3203287 w 4329114"/>
              <a:gd name="connsiteY5" fmla="*/ 2064282 h 2238476"/>
              <a:gd name="connsiteX6" fmla="*/ 3290384 w 4329114"/>
              <a:gd name="connsiteY6" fmla="*/ 2151379 h 2238476"/>
              <a:gd name="connsiteX7" fmla="*/ 3203287 w 4329114"/>
              <a:gd name="connsiteY7" fmla="*/ 2238476 h 2238476"/>
              <a:gd name="connsiteX8" fmla="*/ 3116190 w 4329114"/>
              <a:gd name="connsiteY8" fmla="*/ 2151379 h 2238476"/>
              <a:gd name="connsiteX9" fmla="*/ 3203287 w 4329114"/>
              <a:gd name="connsiteY9" fmla="*/ 2064282 h 2238476"/>
              <a:gd name="connsiteX10" fmla="*/ 2164557 w 4329114"/>
              <a:gd name="connsiteY10" fmla="*/ 2064282 h 2238476"/>
              <a:gd name="connsiteX11" fmla="*/ 2251654 w 4329114"/>
              <a:gd name="connsiteY11" fmla="*/ 2151379 h 2238476"/>
              <a:gd name="connsiteX12" fmla="*/ 2164557 w 4329114"/>
              <a:gd name="connsiteY12" fmla="*/ 2238476 h 2238476"/>
              <a:gd name="connsiteX13" fmla="*/ 2077460 w 4329114"/>
              <a:gd name="connsiteY13" fmla="*/ 2151379 h 2238476"/>
              <a:gd name="connsiteX14" fmla="*/ 2164557 w 4329114"/>
              <a:gd name="connsiteY14" fmla="*/ 2064282 h 2238476"/>
              <a:gd name="connsiteX15" fmla="*/ 1125827 w 4329114"/>
              <a:gd name="connsiteY15" fmla="*/ 2064282 h 2238476"/>
              <a:gd name="connsiteX16" fmla="*/ 1212924 w 4329114"/>
              <a:gd name="connsiteY16" fmla="*/ 2151379 h 2238476"/>
              <a:gd name="connsiteX17" fmla="*/ 1125827 w 4329114"/>
              <a:gd name="connsiteY17" fmla="*/ 2238476 h 2238476"/>
              <a:gd name="connsiteX18" fmla="*/ 1038730 w 4329114"/>
              <a:gd name="connsiteY18" fmla="*/ 2151379 h 2238476"/>
              <a:gd name="connsiteX19" fmla="*/ 1125827 w 4329114"/>
              <a:gd name="connsiteY19" fmla="*/ 2064282 h 2238476"/>
              <a:gd name="connsiteX20" fmla="*/ 87097 w 4329114"/>
              <a:gd name="connsiteY20" fmla="*/ 2064282 h 2238476"/>
              <a:gd name="connsiteX21" fmla="*/ 174194 w 4329114"/>
              <a:gd name="connsiteY21" fmla="*/ 2151379 h 2238476"/>
              <a:gd name="connsiteX22" fmla="*/ 87097 w 4329114"/>
              <a:gd name="connsiteY22" fmla="*/ 2238476 h 2238476"/>
              <a:gd name="connsiteX23" fmla="*/ 0 w 4329114"/>
              <a:gd name="connsiteY23" fmla="*/ 2151379 h 2238476"/>
              <a:gd name="connsiteX24" fmla="*/ 87097 w 4329114"/>
              <a:gd name="connsiteY24" fmla="*/ 2064282 h 2238476"/>
              <a:gd name="connsiteX25" fmla="*/ 4242017 w 4329114"/>
              <a:gd name="connsiteY25" fmla="*/ 1376188 h 2238476"/>
              <a:gd name="connsiteX26" fmla="*/ 4329114 w 4329114"/>
              <a:gd name="connsiteY26" fmla="*/ 1463285 h 2238476"/>
              <a:gd name="connsiteX27" fmla="*/ 4242017 w 4329114"/>
              <a:gd name="connsiteY27" fmla="*/ 1550382 h 2238476"/>
              <a:gd name="connsiteX28" fmla="*/ 4154920 w 4329114"/>
              <a:gd name="connsiteY28" fmla="*/ 1463285 h 2238476"/>
              <a:gd name="connsiteX29" fmla="*/ 4242017 w 4329114"/>
              <a:gd name="connsiteY29" fmla="*/ 1376188 h 2238476"/>
              <a:gd name="connsiteX30" fmla="*/ 3203287 w 4329114"/>
              <a:gd name="connsiteY30" fmla="*/ 1376188 h 2238476"/>
              <a:gd name="connsiteX31" fmla="*/ 3290384 w 4329114"/>
              <a:gd name="connsiteY31" fmla="*/ 1463285 h 2238476"/>
              <a:gd name="connsiteX32" fmla="*/ 3203287 w 4329114"/>
              <a:gd name="connsiteY32" fmla="*/ 1550382 h 2238476"/>
              <a:gd name="connsiteX33" fmla="*/ 3116190 w 4329114"/>
              <a:gd name="connsiteY33" fmla="*/ 1463285 h 2238476"/>
              <a:gd name="connsiteX34" fmla="*/ 3203287 w 4329114"/>
              <a:gd name="connsiteY34" fmla="*/ 1376188 h 2238476"/>
              <a:gd name="connsiteX35" fmla="*/ 2164557 w 4329114"/>
              <a:gd name="connsiteY35" fmla="*/ 1376188 h 2238476"/>
              <a:gd name="connsiteX36" fmla="*/ 2251654 w 4329114"/>
              <a:gd name="connsiteY36" fmla="*/ 1463285 h 2238476"/>
              <a:gd name="connsiteX37" fmla="*/ 2164557 w 4329114"/>
              <a:gd name="connsiteY37" fmla="*/ 1550382 h 2238476"/>
              <a:gd name="connsiteX38" fmla="*/ 2077460 w 4329114"/>
              <a:gd name="connsiteY38" fmla="*/ 1463285 h 2238476"/>
              <a:gd name="connsiteX39" fmla="*/ 2164557 w 4329114"/>
              <a:gd name="connsiteY39" fmla="*/ 1376188 h 2238476"/>
              <a:gd name="connsiteX40" fmla="*/ 1125827 w 4329114"/>
              <a:gd name="connsiteY40" fmla="*/ 1376188 h 2238476"/>
              <a:gd name="connsiteX41" fmla="*/ 1212924 w 4329114"/>
              <a:gd name="connsiteY41" fmla="*/ 1463285 h 2238476"/>
              <a:gd name="connsiteX42" fmla="*/ 1125827 w 4329114"/>
              <a:gd name="connsiteY42" fmla="*/ 1550382 h 2238476"/>
              <a:gd name="connsiteX43" fmla="*/ 1038730 w 4329114"/>
              <a:gd name="connsiteY43" fmla="*/ 1463285 h 2238476"/>
              <a:gd name="connsiteX44" fmla="*/ 1125827 w 4329114"/>
              <a:gd name="connsiteY44" fmla="*/ 1376188 h 2238476"/>
              <a:gd name="connsiteX45" fmla="*/ 87097 w 4329114"/>
              <a:gd name="connsiteY45" fmla="*/ 1376188 h 2238476"/>
              <a:gd name="connsiteX46" fmla="*/ 174194 w 4329114"/>
              <a:gd name="connsiteY46" fmla="*/ 1463285 h 2238476"/>
              <a:gd name="connsiteX47" fmla="*/ 87097 w 4329114"/>
              <a:gd name="connsiteY47" fmla="*/ 1550382 h 2238476"/>
              <a:gd name="connsiteX48" fmla="*/ 0 w 4329114"/>
              <a:gd name="connsiteY48" fmla="*/ 1463285 h 2238476"/>
              <a:gd name="connsiteX49" fmla="*/ 87097 w 4329114"/>
              <a:gd name="connsiteY49" fmla="*/ 1376188 h 2238476"/>
              <a:gd name="connsiteX50" fmla="*/ 4242017 w 4329114"/>
              <a:gd name="connsiteY50" fmla="*/ 688094 h 2238476"/>
              <a:gd name="connsiteX51" fmla="*/ 4329114 w 4329114"/>
              <a:gd name="connsiteY51" fmla="*/ 775191 h 2238476"/>
              <a:gd name="connsiteX52" fmla="*/ 4242017 w 4329114"/>
              <a:gd name="connsiteY52" fmla="*/ 862288 h 2238476"/>
              <a:gd name="connsiteX53" fmla="*/ 4154920 w 4329114"/>
              <a:gd name="connsiteY53" fmla="*/ 775191 h 2238476"/>
              <a:gd name="connsiteX54" fmla="*/ 4242017 w 4329114"/>
              <a:gd name="connsiteY54" fmla="*/ 688094 h 2238476"/>
              <a:gd name="connsiteX55" fmla="*/ 3203287 w 4329114"/>
              <a:gd name="connsiteY55" fmla="*/ 688094 h 2238476"/>
              <a:gd name="connsiteX56" fmla="*/ 3290384 w 4329114"/>
              <a:gd name="connsiteY56" fmla="*/ 775191 h 2238476"/>
              <a:gd name="connsiteX57" fmla="*/ 3203287 w 4329114"/>
              <a:gd name="connsiteY57" fmla="*/ 862288 h 2238476"/>
              <a:gd name="connsiteX58" fmla="*/ 3116190 w 4329114"/>
              <a:gd name="connsiteY58" fmla="*/ 775191 h 2238476"/>
              <a:gd name="connsiteX59" fmla="*/ 3203287 w 4329114"/>
              <a:gd name="connsiteY59" fmla="*/ 688094 h 2238476"/>
              <a:gd name="connsiteX60" fmla="*/ 2164557 w 4329114"/>
              <a:gd name="connsiteY60" fmla="*/ 688094 h 2238476"/>
              <a:gd name="connsiteX61" fmla="*/ 2251654 w 4329114"/>
              <a:gd name="connsiteY61" fmla="*/ 775191 h 2238476"/>
              <a:gd name="connsiteX62" fmla="*/ 2164557 w 4329114"/>
              <a:gd name="connsiteY62" fmla="*/ 862288 h 2238476"/>
              <a:gd name="connsiteX63" fmla="*/ 2077460 w 4329114"/>
              <a:gd name="connsiteY63" fmla="*/ 775191 h 2238476"/>
              <a:gd name="connsiteX64" fmla="*/ 2164557 w 4329114"/>
              <a:gd name="connsiteY64" fmla="*/ 688094 h 2238476"/>
              <a:gd name="connsiteX65" fmla="*/ 1125827 w 4329114"/>
              <a:gd name="connsiteY65" fmla="*/ 688094 h 2238476"/>
              <a:gd name="connsiteX66" fmla="*/ 1212924 w 4329114"/>
              <a:gd name="connsiteY66" fmla="*/ 775191 h 2238476"/>
              <a:gd name="connsiteX67" fmla="*/ 1125827 w 4329114"/>
              <a:gd name="connsiteY67" fmla="*/ 862288 h 2238476"/>
              <a:gd name="connsiteX68" fmla="*/ 1038730 w 4329114"/>
              <a:gd name="connsiteY68" fmla="*/ 775191 h 2238476"/>
              <a:gd name="connsiteX69" fmla="*/ 1125827 w 4329114"/>
              <a:gd name="connsiteY69" fmla="*/ 688094 h 2238476"/>
              <a:gd name="connsiteX70" fmla="*/ 87097 w 4329114"/>
              <a:gd name="connsiteY70" fmla="*/ 688094 h 2238476"/>
              <a:gd name="connsiteX71" fmla="*/ 174194 w 4329114"/>
              <a:gd name="connsiteY71" fmla="*/ 775191 h 2238476"/>
              <a:gd name="connsiteX72" fmla="*/ 87097 w 4329114"/>
              <a:gd name="connsiteY72" fmla="*/ 862288 h 2238476"/>
              <a:gd name="connsiteX73" fmla="*/ 0 w 4329114"/>
              <a:gd name="connsiteY73" fmla="*/ 775191 h 2238476"/>
              <a:gd name="connsiteX74" fmla="*/ 87097 w 4329114"/>
              <a:gd name="connsiteY74" fmla="*/ 688094 h 2238476"/>
              <a:gd name="connsiteX75" fmla="*/ 4242017 w 4329114"/>
              <a:gd name="connsiteY75" fmla="*/ 0 h 2238476"/>
              <a:gd name="connsiteX76" fmla="*/ 4329114 w 4329114"/>
              <a:gd name="connsiteY76" fmla="*/ 87097 h 2238476"/>
              <a:gd name="connsiteX77" fmla="*/ 4242017 w 4329114"/>
              <a:gd name="connsiteY77" fmla="*/ 174194 h 2238476"/>
              <a:gd name="connsiteX78" fmla="*/ 4154920 w 4329114"/>
              <a:gd name="connsiteY78" fmla="*/ 87097 h 2238476"/>
              <a:gd name="connsiteX79" fmla="*/ 4242017 w 4329114"/>
              <a:gd name="connsiteY79" fmla="*/ 0 h 2238476"/>
              <a:gd name="connsiteX80" fmla="*/ 3203287 w 4329114"/>
              <a:gd name="connsiteY80" fmla="*/ 0 h 2238476"/>
              <a:gd name="connsiteX81" fmla="*/ 3290384 w 4329114"/>
              <a:gd name="connsiteY81" fmla="*/ 87097 h 2238476"/>
              <a:gd name="connsiteX82" fmla="*/ 3203287 w 4329114"/>
              <a:gd name="connsiteY82" fmla="*/ 174194 h 2238476"/>
              <a:gd name="connsiteX83" fmla="*/ 3116190 w 4329114"/>
              <a:gd name="connsiteY83" fmla="*/ 87097 h 2238476"/>
              <a:gd name="connsiteX84" fmla="*/ 3203287 w 4329114"/>
              <a:gd name="connsiteY84" fmla="*/ 0 h 2238476"/>
              <a:gd name="connsiteX85" fmla="*/ 2164557 w 4329114"/>
              <a:gd name="connsiteY85" fmla="*/ 0 h 2238476"/>
              <a:gd name="connsiteX86" fmla="*/ 2251654 w 4329114"/>
              <a:gd name="connsiteY86" fmla="*/ 87097 h 2238476"/>
              <a:gd name="connsiteX87" fmla="*/ 2164557 w 4329114"/>
              <a:gd name="connsiteY87" fmla="*/ 174194 h 2238476"/>
              <a:gd name="connsiteX88" fmla="*/ 2077460 w 4329114"/>
              <a:gd name="connsiteY88" fmla="*/ 87097 h 2238476"/>
              <a:gd name="connsiteX89" fmla="*/ 2164557 w 4329114"/>
              <a:gd name="connsiteY89" fmla="*/ 0 h 2238476"/>
              <a:gd name="connsiteX90" fmla="*/ 1125827 w 4329114"/>
              <a:gd name="connsiteY90" fmla="*/ 0 h 2238476"/>
              <a:gd name="connsiteX91" fmla="*/ 1212924 w 4329114"/>
              <a:gd name="connsiteY91" fmla="*/ 87097 h 2238476"/>
              <a:gd name="connsiteX92" fmla="*/ 1125827 w 4329114"/>
              <a:gd name="connsiteY92" fmla="*/ 174194 h 2238476"/>
              <a:gd name="connsiteX93" fmla="*/ 1038730 w 4329114"/>
              <a:gd name="connsiteY93" fmla="*/ 87097 h 2238476"/>
              <a:gd name="connsiteX94" fmla="*/ 1125827 w 4329114"/>
              <a:gd name="connsiteY94" fmla="*/ 0 h 2238476"/>
              <a:gd name="connsiteX95" fmla="*/ 87097 w 4329114"/>
              <a:gd name="connsiteY95" fmla="*/ 0 h 2238476"/>
              <a:gd name="connsiteX96" fmla="*/ 174194 w 4329114"/>
              <a:gd name="connsiteY96" fmla="*/ 87097 h 2238476"/>
              <a:gd name="connsiteX97" fmla="*/ 87097 w 4329114"/>
              <a:gd name="connsiteY97" fmla="*/ 174194 h 2238476"/>
              <a:gd name="connsiteX98" fmla="*/ 0 w 4329114"/>
              <a:gd name="connsiteY98" fmla="*/ 87097 h 2238476"/>
              <a:gd name="connsiteX99" fmla="*/ 87097 w 4329114"/>
              <a:gd name="connsiteY99" fmla="*/ 0 h 223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29114" h="2238476">
                <a:moveTo>
                  <a:pt x="4242017" y="2064282"/>
                </a:moveTo>
                <a:cubicBezTo>
                  <a:pt x="4290119" y="2064282"/>
                  <a:pt x="4329114" y="2103277"/>
                  <a:pt x="4329114" y="2151379"/>
                </a:cubicBezTo>
                <a:cubicBezTo>
                  <a:pt x="4329114" y="2199481"/>
                  <a:pt x="4290119" y="2238476"/>
                  <a:pt x="4242017" y="2238476"/>
                </a:cubicBezTo>
                <a:cubicBezTo>
                  <a:pt x="4193915" y="2238476"/>
                  <a:pt x="4154920" y="2199481"/>
                  <a:pt x="4154920" y="2151379"/>
                </a:cubicBezTo>
                <a:cubicBezTo>
                  <a:pt x="4154920" y="2103277"/>
                  <a:pt x="4193915" y="2064282"/>
                  <a:pt x="4242017" y="2064282"/>
                </a:cubicBezTo>
                <a:close/>
                <a:moveTo>
                  <a:pt x="3203287" y="2064282"/>
                </a:moveTo>
                <a:cubicBezTo>
                  <a:pt x="3251389" y="2064282"/>
                  <a:pt x="3290384" y="2103277"/>
                  <a:pt x="3290384" y="2151379"/>
                </a:cubicBezTo>
                <a:cubicBezTo>
                  <a:pt x="3290384" y="2199481"/>
                  <a:pt x="3251389" y="2238476"/>
                  <a:pt x="3203287" y="2238476"/>
                </a:cubicBezTo>
                <a:cubicBezTo>
                  <a:pt x="3155185" y="2238476"/>
                  <a:pt x="3116190" y="2199481"/>
                  <a:pt x="3116190" y="2151379"/>
                </a:cubicBezTo>
                <a:cubicBezTo>
                  <a:pt x="3116190" y="2103277"/>
                  <a:pt x="3155185" y="2064282"/>
                  <a:pt x="3203287" y="2064282"/>
                </a:cubicBezTo>
                <a:close/>
                <a:moveTo>
                  <a:pt x="2164557" y="2064282"/>
                </a:moveTo>
                <a:cubicBezTo>
                  <a:pt x="2212659" y="2064282"/>
                  <a:pt x="2251654" y="2103277"/>
                  <a:pt x="2251654" y="2151379"/>
                </a:cubicBezTo>
                <a:cubicBezTo>
                  <a:pt x="2251654" y="2199481"/>
                  <a:pt x="2212659" y="2238476"/>
                  <a:pt x="2164557" y="2238476"/>
                </a:cubicBezTo>
                <a:cubicBezTo>
                  <a:pt x="2116455" y="2238476"/>
                  <a:pt x="2077460" y="2199481"/>
                  <a:pt x="2077460" y="2151379"/>
                </a:cubicBezTo>
                <a:cubicBezTo>
                  <a:pt x="2077460" y="2103277"/>
                  <a:pt x="2116455" y="2064282"/>
                  <a:pt x="2164557" y="2064282"/>
                </a:cubicBezTo>
                <a:close/>
                <a:moveTo>
                  <a:pt x="1125827" y="2064282"/>
                </a:moveTo>
                <a:cubicBezTo>
                  <a:pt x="1173929" y="2064282"/>
                  <a:pt x="1212924" y="2103277"/>
                  <a:pt x="1212924" y="2151379"/>
                </a:cubicBezTo>
                <a:cubicBezTo>
                  <a:pt x="1212924" y="2199481"/>
                  <a:pt x="1173929" y="2238476"/>
                  <a:pt x="1125827" y="2238476"/>
                </a:cubicBezTo>
                <a:cubicBezTo>
                  <a:pt x="1077725" y="2238476"/>
                  <a:pt x="1038730" y="2199481"/>
                  <a:pt x="1038730" y="2151379"/>
                </a:cubicBezTo>
                <a:cubicBezTo>
                  <a:pt x="1038730" y="2103277"/>
                  <a:pt x="1077725" y="2064282"/>
                  <a:pt x="1125827" y="2064282"/>
                </a:cubicBezTo>
                <a:close/>
                <a:moveTo>
                  <a:pt x="87097" y="2064282"/>
                </a:moveTo>
                <a:cubicBezTo>
                  <a:pt x="135199" y="2064282"/>
                  <a:pt x="174194" y="2103277"/>
                  <a:pt x="174194" y="2151379"/>
                </a:cubicBezTo>
                <a:cubicBezTo>
                  <a:pt x="174194" y="2199481"/>
                  <a:pt x="135199" y="2238476"/>
                  <a:pt x="87097" y="2238476"/>
                </a:cubicBezTo>
                <a:cubicBezTo>
                  <a:pt x="38995" y="2238476"/>
                  <a:pt x="0" y="2199481"/>
                  <a:pt x="0" y="2151379"/>
                </a:cubicBezTo>
                <a:cubicBezTo>
                  <a:pt x="0" y="2103277"/>
                  <a:pt x="38995" y="2064282"/>
                  <a:pt x="87097" y="2064282"/>
                </a:cubicBezTo>
                <a:close/>
                <a:moveTo>
                  <a:pt x="4242017" y="1376188"/>
                </a:moveTo>
                <a:cubicBezTo>
                  <a:pt x="4290119" y="1376188"/>
                  <a:pt x="4329114" y="1415183"/>
                  <a:pt x="4329114" y="1463285"/>
                </a:cubicBezTo>
                <a:cubicBezTo>
                  <a:pt x="4329114" y="1511387"/>
                  <a:pt x="4290119" y="1550382"/>
                  <a:pt x="4242017" y="1550382"/>
                </a:cubicBezTo>
                <a:cubicBezTo>
                  <a:pt x="4193915" y="1550382"/>
                  <a:pt x="4154920" y="1511387"/>
                  <a:pt x="4154920" y="1463285"/>
                </a:cubicBezTo>
                <a:cubicBezTo>
                  <a:pt x="4154920" y="1415183"/>
                  <a:pt x="4193915" y="1376188"/>
                  <a:pt x="4242017" y="1376188"/>
                </a:cubicBezTo>
                <a:close/>
                <a:moveTo>
                  <a:pt x="3203287" y="1376188"/>
                </a:moveTo>
                <a:cubicBezTo>
                  <a:pt x="3251389" y="1376188"/>
                  <a:pt x="3290384" y="1415183"/>
                  <a:pt x="3290384" y="1463285"/>
                </a:cubicBezTo>
                <a:cubicBezTo>
                  <a:pt x="3290384" y="1511387"/>
                  <a:pt x="3251389" y="1550382"/>
                  <a:pt x="3203287" y="1550382"/>
                </a:cubicBezTo>
                <a:cubicBezTo>
                  <a:pt x="3155185" y="1550382"/>
                  <a:pt x="3116190" y="1511387"/>
                  <a:pt x="3116190" y="1463285"/>
                </a:cubicBezTo>
                <a:cubicBezTo>
                  <a:pt x="3116190" y="1415183"/>
                  <a:pt x="3155185" y="1376188"/>
                  <a:pt x="3203287" y="1376188"/>
                </a:cubicBezTo>
                <a:close/>
                <a:moveTo>
                  <a:pt x="2164557" y="1376188"/>
                </a:moveTo>
                <a:cubicBezTo>
                  <a:pt x="2212659" y="1376188"/>
                  <a:pt x="2251654" y="1415183"/>
                  <a:pt x="2251654" y="1463285"/>
                </a:cubicBezTo>
                <a:cubicBezTo>
                  <a:pt x="2251654" y="1511387"/>
                  <a:pt x="2212659" y="1550382"/>
                  <a:pt x="2164557" y="1550382"/>
                </a:cubicBezTo>
                <a:cubicBezTo>
                  <a:pt x="2116455" y="1550382"/>
                  <a:pt x="2077460" y="1511387"/>
                  <a:pt x="2077460" y="1463285"/>
                </a:cubicBezTo>
                <a:cubicBezTo>
                  <a:pt x="2077460" y="1415183"/>
                  <a:pt x="2116455" y="1376188"/>
                  <a:pt x="2164557" y="1376188"/>
                </a:cubicBezTo>
                <a:close/>
                <a:moveTo>
                  <a:pt x="1125827" y="1376188"/>
                </a:moveTo>
                <a:cubicBezTo>
                  <a:pt x="1173929" y="1376188"/>
                  <a:pt x="1212924" y="1415183"/>
                  <a:pt x="1212924" y="1463285"/>
                </a:cubicBezTo>
                <a:cubicBezTo>
                  <a:pt x="1212924" y="1511387"/>
                  <a:pt x="1173929" y="1550382"/>
                  <a:pt x="1125827" y="1550382"/>
                </a:cubicBezTo>
                <a:cubicBezTo>
                  <a:pt x="1077725" y="1550382"/>
                  <a:pt x="1038730" y="1511387"/>
                  <a:pt x="1038730" y="1463285"/>
                </a:cubicBezTo>
                <a:cubicBezTo>
                  <a:pt x="1038730" y="1415183"/>
                  <a:pt x="1077725" y="1376188"/>
                  <a:pt x="1125827" y="1376188"/>
                </a:cubicBezTo>
                <a:close/>
                <a:moveTo>
                  <a:pt x="87097" y="1376188"/>
                </a:moveTo>
                <a:cubicBezTo>
                  <a:pt x="135199" y="1376188"/>
                  <a:pt x="174194" y="1415183"/>
                  <a:pt x="174194" y="1463285"/>
                </a:cubicBezTo>
                <a:cubicBezTo>
                  <a:pt x="174194" y="1511387"/>
                  <a:pt x="135199" y="1550382"/>
                  <a:pt x="87097" y="1550382"/>
                </a:cubicBezTo>
                <a:cubicBezTo>
                  <a:pt x="38995" y="1550382"/>
                  <a:pt x="0" y="1511387"/>
                  <a:pt x="0" y="1463285"/>
                </a:cubicBezTo>
                <a:cubicBezTo>
                  <a:pt x="0" y="1415183"/>
                  <a:pt x="38995" y="1376188"/>
                  <a:pt x="87097" y="1376188"/>
                </a:cubicBezTo>
                <a:close/>
                <a:moveTo>
                  <a:pt x="4242017" y="688094"/>
                </a:moveTo>
                <a:cubicBezTo>
                  <a:pt x="4290119" y="688094"/>
                  <a:pt x="4329114" y="727089"/>
                  <a:pt x="4329114" y="775191"/>
                </a:cubicBezTo>
                <a:cubicBezTo>
                  <a:pt x="4329114" y="823293"/>
                  <a:pt x="4290119" y="862288"/>
                  <a:pt x="4242017" y="862288"/>
                </a:cubicBezTo>
                <a:cubicBezTo>
                  <a:pt x="4193915" y="862288"/>
                  <a:pt x="4154920" y="823293"/>
                  <a:pt x="4154920" y="775191"/>
                </a:cubicBezTo>
                <a:cubicBezTo>
                  <a:pt x="4154920" y="727089"/>
                  <a:pt x="4193915" y="688094"/>
                  <a:pt x="4242017" y="688094"/>
                </a:cubicBezTo>
                <a:close/>
                <a:moveTo>
                  <a:pt x="3203287" y="688094"/>
                </a:moveTo>
                <a:cubicBezTo>
                  <a:pt x="3251389" y="688094"/>
                  <a:pt x="3290384" y="727089"/>
                  <a:pt x="3290384" y="775191"/>
                </a:cubicBezTo>
                <a:cubicBezTo>
                  <a:pt x="3290384" y="823293"/>
                  <a:pt x="3251389" y="862288"/>
                  <a:pt x="3203287" y="862288"/>
                </a:cubicBezTo>
                <a:cubicBezTo>
                  <a:pt x="3155185" y="862288"/>
                  <a:pt x="3116190" y="823293"/>
                  <a:pt x="3116190" y="775191"/>
                </a:cubicBezTo>
                <a:cubicBezTo>
                  <a:pt x="3116190" y="727089"/>
                  <a:pt x="3155185" y="688094"/>
                  <a:pt x="3203287" y="688094"/>
                </a:cubicBezTo>
                <a:close/>
                <a:moveTo>
                  <a:pt x="2164557" y="688094"/>
                </a:moveTo>
                <a:cubicBezTo>
                  <a:pt x="2212659" y="688094"/>
                  <a:pt x="2251654" y="727089"/>
                  <a:pt x="2251654" y="775191"/>
                </a:cubicBezTo>
                <a:cubicBezTo>
                  <a:pt x="2251654" y="823293"/>
                  <a:pt x="2212659" y="862288"/>
                  <a:pt x="2164557" y="862288"/>
                </a:cubicBezTo>
                <a:cubicBezTo>
                  <a:pt x="2116455" y="862288"/>
                  <a:pt x="2077460" y="823293"/>
                  <a:pt x="2077460" y="775191"/>
                </a:cubicBezTo>
                <a:cubicBezTo>
                  <a:pt x="2077460" y="727089"/>
                  <a:pt x="2116455" y="688094"/>
                  <a:pt x="2164557" y="688094"/>
                </a:cubicBezTo>
                <a:close/>
                <a:moveTo>
                  <a:pt x="1125827" y="688094"/>
                </a:moveTo>
                <a:cubicBezTo>
                  <a:pt x="1173929" y="688094"/>
                  <a:pt x="1212924" y="727089"/>
                  <a:pt x="1212924" y="775191"/>
                </a:cubicBezTo>
                <a:cubicBezTo>
                  <a:pt x="1212924" y="823293"/>
                  <a:pt x="1173929" y="862288"/>
                  <a:pt x="1125827" y="862288"/>
                </a:cubicBezTo>
                <a:cubicBezTo>
                  <a:pt x="1077725" y="862288"/>
                  <a:pt x="1038730" y="823293"/>
                  <a:pt x="1038730" y="775191"/>
                </a:cubicBezTo>
                <a:cubicBezTo>
                  <a:pt x="1038730" y="727089"/>
                  <a:pt x="1077725" y="688094"/>
                  <a:pt x="1125827" y="688094"/>
                </a:cubicBezTo>
                <a:close/>
                <a:moveTo>
                  <a:pt x="87097" y="688094"/>
                </a:moveTo>
                <a:cubicBezTo>
                  <a:pt x="135199" y="688094"/>
                  <a:pt x="174194" y="727089"/>
                  <a:pt x="174194" y="775191"/>
                </a:cubicBezTo>
                <a:cubicBezTo>
                  <a:pt x="174194" y="823293"/>
                  <a:pt x="135199" y="862288"/>
                  <a:pt x="87097" y="862288"/>
                </a:cubicBezTo>
                <a:cubicBezTo>
                  <a:pt x="38995" y="862288"/>
                  <a:pt x="0" y="823293"/>
                  <a:pt x="0" y="775191"/>
                </a:cubicBezTo>
                <a:cubicBezTo>
                  <a:pt x="0" y="727089"/>
                  <a:pt x="38995" y="688094"/>
                  <a:pt x="87097" y="688094"/>
                </a:cubicBezTo>
                <a:close/>
                <a:moveTo>
                  <a:pt x="4242017" y="0"/>
                </a:moveTo>
                <a:cubicBezTo>
                  <a:pt x="4290119" y="0"/>
                  <a:pt x="4329114" y="38995"/>
                  <a:pt x="4329114" y="87097"/>
                </a:cubicBezTo>
                <a:cubicBezTo>
                  <a:pt x="4329114" y="135199"/>
                  <a:pt x="4290119" y="174194"/>
                  <a:pt x="4242017" y="174194"/>
                </a:cubicBezTo>
                <a:cubicBezTo>
                  <a:pt x="4193915" y="174194"/>
                  <a:pt x="4154920" y="135199"/>
                  <a:pt x="4154920" y="87097"/>
                </a:cubicBezTo>
                <a:cubicBezTo>
                  <a:pt x="4154920" y="38995"/>
                  <a:pt x="4193915" y="0"/>
                  <a:pt x="4242017" y="0"/>
                </a:cubicBezTo>
                <a:close/>
                <a:moveTo>
                  <a:pt x="3203287" y="0"/>
                </a:moveTo>
                <a:cubicBezTo>
                  <a:pt x="3251389" y="0"/>
                  <a:pt x="3290384" y="38995"/>
                  <a:pt x="3290384" y="87097"/>
                </a:cubicBezTo>
                <a:cubicBezTo>
                  <a:pt x="3290384" y="135199"/>
                  <a:pt x="3251389" y="174194"/>
                  <a:pt x="3203287" y="174194"/>
                </a:cubicBezTo>
                <a:cubicBezTo>
                  <a:pt x="3155185" y="174194"/>
                  <a:pt x="3116190" y="135199"/>
                  <a:pt x="3116190" y="87097"/>
                </a:cubicBezTo>
                <a:cubicBezTo>
                  <a:pt x="3116190" y="38995"/>
                  <a:pt x="3155185" y="0"/>
                  <a:pt x="3203287" y="0"/>
                </a:cubicBezTo>
                <a:close/>
                <a:moveTo>
                  <a:pt x="2164557" y="0"/>
                </a:moveTo>
                <a:cubicBezTo>
                  <a:pt x="2212659" y="0"/>
                  <a:pt x="2251654" y="38995"/>
                  <a:pt x="2251654" y="87097"/>
                </a:cubicBezTo>
                <a:cubicBezTo>
                  <a:pt x="2251654" y="135199"/>
                  <a:pt x="2212659" y="174194"/>
                  <a:pt x="2164557" y="174194"/>
                </a:cubicBezTo>
                <a:cubicBezTo>
                  <a:pt x="2116455" y="174194"/>
                  <a:pt x="2077460" y="135199"/>
                  <a:pt x="2077460" y="87097"/>
                </a:cubicBezTo>
                <a:cubicBezTo>
                  <a:pt x="2077460" y="38995"/>
                  <a:pt x="2116455" y="0"/>
                  <a:pt x="2164557" y="0"/>
                </a:cubicBezTo>
                <a:close/>
                <a:moveTo>
                  <a:pt x="1125827" y="0"/>
                </a:moveTo>
                <a:cubicBezTo>
                  <a:pt x="1173929" y="0"/>
                  <a:pt x="1212924" y="38995"/>
                  <a:pt x="1212924" y="87097"/>
                </a:cubicBezTo>
                <a:cubicBezTo>
                  <a:pt x="1212924" y="135199"/>
                  <a:pt x="1173929" y="174194"/>
                  <a:pt x="1125827" y="174194"/>
                </a:cubicBezTo>
                <a:cubicBezTo>
                  <a:pt x="1077725" y="174194"/>
                  <a:pt x="1038730" y="135199"/>
                  <a:pt x="1038730" y="87097"/>
                </a:cubicBezTo>
                <a:cubicBezTo>
                  <a:pt x="1038730" y="38995"/>
                  <a:pt x="1077725" y="0"/>
                  <a:pt x="1125827" y="0"/>
                </a:cubicBezTo>
                <a:close/>
                <a:moveTo>
                  <a:pt x="87097" y="0"/>
                </a:moveTo>
                <a:cubicBezTo>
                  <a:pt x="135199" y="0"/>
                  <a:pt x="174194" y="38995"/>
                  <a:pt x="174194" y="87097"/>
                </a:cubicBezTo>
                <a:cubicBezTo>
                  <a:pt x="174194" y="135199"/>
                  <a:pt x="135199" y="174194"/>
                  <a:pt x="87097" y="174194"/>
                </a:cubicBezTo>
                <a:cubicBezTo>
                  <a:pt x="38995" y="174194"/>
                  <a:pt x="0" y="135199"/>
                  <a:pt x="0" y="87097"/>
                </a:cubicBezTo>
                <a:cubicBezTo>
                  <a:pt x="0" y="38995"/>
                  <a:pt x="38995" y="0"/>
                  <a:pt x="8709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ysClr val="windowText" lastClr="0000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2F0E31-DD66-87FA-DECC-B1AF73EA7619}"/>
              </a:ext>
            </a:extLst>
          </p:cNvPr>
          <p:cNvSpPr/>
          <p:nvPr/>
        </p:nvSpPr>
        <p:spPr>
          <a:xfrm rot="10800000" flipV="1">
            <a:off x="715695" y="664172"/>
            <a:ext cx="5502810" cy="5377256"/>
          </a:xfrm>
          <a:custGeom>
            <a:avLst/>
            <a:gdLst>
              <a:gd name="connsiteX0" fmla="*/ 3948192 w 5502810"/>
              <a:gd name="connsiteY0" fmla="*/ 0 h 5377256"/>
              <a:gd name="connsiteX1" fmla="*/ 268052 w 5502810"/>
              <a:gd name="connsiteY1" fmla="*/ 282180 h 5377256"/>
              <a:gd name="connsiteX2" fmla="*/ 0 w 5502810"/>
              <a:gd name="connsiteY2" fmla="*/ 4642801 h 5377256"/>
              <a:gd name="connsiteX3" fmla="*/ 5502810 w 5502810"/>
              <a:gd name="connsiteY3" fmla="*/ 5377256 h 537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2810" h="5377256">
                <a:moveTo>
                  <a:pt x="3948192" y="0"/>
                </a:moveTo>
                <a:lnTo>
                  <a:pt x="268052" y="282180"/>
                </a:lnTo>
                <a:lnTo>
                  <a:pt x="0" y="4642801"/>
                </a:lnTo>
                <a:lnTo>
                  <a:pt x="5502810" y="53772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3CEB2-75CE-229F-2B60-AB725035BDBA}"/>
              </a:ext>
            </a:extLst>
          </p:cNvPr>
          <p:cNvSpPr txBox="1"/>
          <p:nvPr/>
        </p:nvSpPr>
        <p:spPr>
          <a:xfrm>
            <a:off x="2035990" y="1884520"/>
            <a:ext cx="3855766" cy="24617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just"/>
            <a:r>
              <a:rPr lang="mn-MN" sz="2000" b="1" i="1" dirty="0">
                <a:solidFill>
                  <a:srgbClr val="FFFFFF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27 цэгт гэрээ байгуулсан 21 компаниуд нэгдэж энэхүү холбоог 2022 онд байгуулсан. </a:t>
            </a:r>
          </a:p>
          <a:p>
            <a:pPr algn="just"/>
            <a:r>
              <a:rPr lang="mn-MN" sz="2000" b="1" i="1" dirty="0">
                <a:solidFill>
                  <a:srgbClr val="FFFFFF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Өнөөдрийн байдлаар 31 гишүүн байгууллагатайгаар ажиллаж байна.  </a:t>
            </a:r>
            <a:endParaRPr lang="en-ID" sz="2000" b="1" i="1" dirty="0">
              <a:solidFill>
                <a:srgbClr val="FFFFFF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B72EC55-8418-8881-B4C1-652BD1570CD1}"/>
              </a:ext>
            </a:extLst>
          </p:cNvPr>
          <p:cNvSpPr/>
          <p:nvPr/>
        </p:nvSpPr>
        <p:spPr>
          <a:xfrm>
            <a:off x="1249310" y="1642304"/>
            <a:ext cx="710831" cy="604360"/>
          </a:xfrm>
          <a:custGeom>
            <a:avLst/>
            <a:gdLst/>
            <a:ahLst/>
            <a:cxnLst/>
            <a:rect l="l" t="t" r="r" b="b"/>
            <a:pathLst>
              <a:path w="644156" h="571233">
                <a:moveTo>
                  <a:pt x="644156" y="0"/>
                </a:moveTo>
                <a:lnTo>
                  <a:pt x="644156" y="103308"/>
                </a:lnTo>
                <a:cubicBezTo>
                  <a:pt x="591490" y="103308"/>
                  <a:pt x="554521" y="116474"/>
                  <a:pt x="533252" y="142808"/>
                </a:cubicBezTo>
                <a:cubicBezTo>
                  <a:pt x="511983" y="169141"/>
                  <a:pt x="501348" y="209654"/>
                  <a:pt x="501348" y="264347"/>
                </a:cubicBezTo>
                <a:lnTo>
                  <a:pt x="501348" y="337270"/>
                </a:lnTo>
                <a:lnTo>
                  <a:pt x="641118" y="337270"/>
                </a:lnTo>
                <a:lnTo>
                  <a:pt x="641118" y="571233"/>
                </a:lnTo>
                <a:lnTo>
                  <a:pt x="395002" y="571233"/>
                </a:lnTo>
                <a:cubicBezTo>
                  <a:pt x="376771" y="482104"/>
                  <a:pt x="367655" y="395001"/>
                  <a:pt x="367655" y="309924"/>
                </a:cubicBezTo>
                <a:cubicBezTo>
                  <a:pt x="367655" y="103308"/>
                  <a:pt x="459822" y="0"/>
                  <a:pt x="644156" y="0"/>
                </a:cubicBezTo>
                <a:close/>
                <a:moveTo>
                  <a:pt x="279539" y="0"/>
                </a:moveTo>
                <a:lnTo>
                  <a:pt x="279539" y="103308"/>
                </a:lnTo>
                <a:cubicBezTo>
                  <a:pt x="226873" y="103308"/>
                  <a:pt x="189398" y="116474"/>
                  <a:pt x="167116" y="142808"/>
                </a:cubicBezTo>
                <a:cubicBezTo>
                  <a:pt x="144834" y="169141"/>
                  <a:pt x="133693" y="209654"/>
                  <a:pt x="133693" y="264347"/>
                </a:cubicBezTo>
                <a:lnTo>
                  <a:pt x="133693" y="337270"/>
                </a:lnTo>
                <a:lnTo>
                  <a:pt x="276501" y="337270"/>
                </a:lnTo>
                <a:lnTo>
                  <a:pt x="276501" y="571233"/>
                </a:lnTo>
                <a:lnTo>
                  <a:pt x="30385" y="571233"/>
                </a:lnTo>
                <a:cubicBezTo>
                  <a:pt x="10128" y="471976"/>
                  <a:pt x="0" y="384873"/>
                  <a:pt x="0" y="309924"/>
                </a:cubicBezTo>
                <a:cubicBezTo>
                  <a:pt x="0" y="103308"/>
                  <a:pt x="93180" y="0"/>
                  <a:pt x="2795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3DC45E-83E8-26F1-8290-F6542917C300}"/>
              </a:ext>
            </a:extLst>
          </p:cNvPr>
          <p:cNvSpPr/>
          <p:nvPr/>
        </p:nvSpPr>
        <p:spPr>
          <a:xfrm>
            <a:off x="4553080" y="5890219"/>
            <a:ext cx="213148" cy="2131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solidFill>
                <a:srgbClr val="FFFFFF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A96AAF6-2FB6-F0EA-3177-2B8105267574}"/>
              </a:ext>
            </a:extLst>
          </p:cNvPr>
          <p:cNvSpPr/>
          <p:nvPr/>
        </p:nvSpPr>
        <p:spPr>
          <a:xfrm>
            <a:off x="4089366" y="352540"/>
            <a:ext cx="192410" cy="192410"/>
          </a:xfrm>
          <a:custGeom>
            <a:avLst/>
            <a:gdLst>
              <a:gd name="connsiteX0" fmla="*/ 67234 w 463009"/>
              <a:gd name="connsiteY0" fmla="*/ 0 h 463009"/>
              <a:gd name="connsiteX1" fmla="*/ 231505 w 463009"/>
              <a:gd name="connsiteY1" fmla="*/ 164271 h 463009"/>
              <a:gd name="connsiteX2" fmla="*/ 395776 w 463009"/>
              <a:gd name="connsiteY2" fmla="*/ 0 h 463009"/>
              <a:gd name="connsiteX3" fmla="*/ 463009 w 463009"/>
              <a:gd name="connsiteY3" fmla="*/ 67234 h 463009"/>
              <a:gd name="connsiteX4" fmla="*/ 298739 w 463009"/>
              <a:gd name="connsiteY4" fmla="*/ 231505 h 463009"/>
              <a:gd name="connsiteX5" fmla="*/ 463009 w 463009"/>
              <a:gd name="connsiteY5" fmla="*/ 395775 h 463009"/>
              <a:gd name="connsiteX6" fmla="*/ 395776 w 463009"/>
              <a:gd name="connsiteY6" fmla="*/ 463009 h 463009"/>
              <a:gd name="connsiteX7" fmla="*/ 231505 w 463009"/>
              <a:gd name="connsiteY7" fmla="*/ 298738 h 463009"/>
              <a:gd name="connsiteX8" fmla="*/ 67234 w 463009"/>
              <a:gd name="connsiteY8" fmla="*/ 463009 h 463009"/>
              <a:gd name="connsiteX9" fmla="*/ 0 w 463009"/>
              <a:gd name="connsiteY9" fmla="*/ 395775 h 463009"/>
              <a:gd name="connsiteX10" fmla="*/ 164271 w 463009"/>
              <a:gd name="connsiteY10" fmla="*/ 231505 h 463009"/>
              <a:gd name="connsiteX11" fmla="*/ 0 w 463009"/>
              <a:gd name="connsiteY11" fmla="*/ 67234 h 46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009" h="463009">
                <a:moveTo>
                  <a:pt x="67234" y="0"/>
                </a:moveTo>
                <a:lnTo>
                  <a:pt x="231505" y="164271"/>
                </a:lnTo>
                <a:lnTo>
                  <a:pt x="395776" y="0"/>
                </a:lnTo>
                <a:lnTo>
                  <a:pt x="463009" y="67234"/>
                </a:lnTo>
                <a:lnTo>
                  <a:pt x="298739" y="231505"/>
                </a:lnTo>
                <a:lnTo>
                  <a:pt x="463009" y="395775"/>
                </a:lnTo>
                <a:lnTo>
                  <a:pt x="395776" y="463009"/>
                </a:lnTo>
                <a:lnTo>
                  <a:pt x="231505" y="298738"/>
                </a:lnTo>
                <a:lnTo>
                  <a:pt x="67234" y="463009"/>
                </a:lnTo>
                <a:lnTo>
                  <a:pt x="0" y="395775"/>
                </a:lnTo>
                <a:lnTo>
                  <a:pt x="164271" y="231505"/>
                </a:lnTo>
                <a:lnTo>
                  <a:pt x="0" y="672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712210-5D95-1496-4E24-0A81CFD04CC9}"/>
              </a:ext>
            </a:extLst>
          </p:cNvPr>
          <p:cNvSpPr/>
          <p:nvPr/>
        </p:nvSpPr>
        <p:spPr>
          <a:xfrm>
            <a:off x="875928" y="1731336"/>
            <a:ext cx="213148" cy="2131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solidFill>
                <a:srgbClr val="FFFFFF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A35379D-1671-2222-6BEF-AC25541A20AB}"/>
              </a:ext>
            </a:extLst>
          </p:cNvPr>
          <p:cNvSpPr/>
          <p:nvPr/>
        </p:nvSpPr>
        <p:spPr>
          <a:xfrm>
            <a:off x="11373902" y="4078247"/>
            <a:ext cx="204806" cy="204806"/>
          </a:xfrm>
          <a:custGeom>
            <a:avLst/>
            <a:gdLst>
              <a:gd name="connsiteX0" fmla="*/ 232314 w 559711"/>
              <a:gd name="connsiteY0" fmla="*/ 0 h 559711"/>
              <a:gd name="connsiteX1" fmla="*/ 327397 w 559711"/>
              <a:gd name="connsiteY1" fmla="*/ 0 h 559711"/>
              <a:gd name="connsiteX2" fmla="*/ 327397 w 559711"/>
              <a:gd name="connsiteY2" fmla="*/ 232314 h 559711"/>
              <a:gd name="connsiteX3" fmla="*/ 559711 w 559711"/>
              <a:gd name="connsiteY3" fmla="*/ 232314 h 559711"/>
              <a:gd name="connsiteX4" fmla="*/ 559711 w 559711"/>
              <a:gd name="connsiteY4" fmla="*/ 327397 h 559711"/>
              <a:gd name="connsiteX5" fmla="*/ 327397 w 559711"/>
              <a:gd name="connsiteY5" fmla="*/ 327397 h 559711"/>
              <a:gd name="connsiteX6" fmla="*/ 327397 w 559711"/>
              <a:gd name="connsiteY6" fmla="*/ 559711 h 559711"/>
              <a:gd name="connsiteX7" fmla="*/ 232314 w 559711"/>
              <a:gd name="connsiteY7" fmla="*/ 559711 h 559711"/>
              <a:gd name="connsiteX8" fmla="*/ 232314 w 559711"/>
              <a:gd name="connsiteY8" fmla="*/ 327397 h 559711"/>
              <a:gd name="connsiteX9" fmla="*/ 0 w 559711"/>
              <a:gd name="connsiteY9" fmla="*/ 327397 h 559711"/>
              <a:gd name="connsiteX10" fmla="*/ 0 w 559711"/>
              <a:gd name="connsiteY10" fmla="*/ 232314 h 559711"/>
              <a:gd name="connsiteX11" fmla="*/ 232314 w 559711"/>
              <a:gd name="connsiteY11" fmla="*/ 232314 h 55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711" h="559711">
                <a:moveTo>
                  <a:pt x="232314" y="0"/>
                </a:moveTo>
                <a:lnTo>
                  <a:pt x="327397" y="0"/>
                </a:lnTo>
                <a:lnTo>
                  <a:pt x="327397" y="232314"/>
                </a:lnTo>
                <a:lnTo>
                  <a:pt x="559711" y="232314"/>
                </a:lnTo>
                <a:lnTo>
                  <a:pt x="559711" y="327397"/>
                </a:lnTo>
                <a:lnTo>
                  <a:pt x="327397" y="327397"/>
                </a:lnTo>
                <a:lnTo>
                  <a:pt x="327397" y="559711"/>
                </a:lnTo>
                <a:lnTo>
                  <a:pt x="232314" y="559711"/>
                </a:lnTo>
                <a:lnTo>
                  <a:pt x="232314" y="327397"/>
                </a:lnTo>
                <a:lnTo>
                  <a:pt x="0" y="327397"/>
                </a:lnTo>
                <a:lnTo>
                  <a:pt x="0" y="232314"/>
                </a:lnTo>
                <a:lnTo>
                  <a:pt x="232314" y="23231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722B0D6-1DA6-ED32-9F99-56BBFDAD6081}"/>
              </a:ext>
            </a:extLst>
          </p:cNvPr>
          <p:cNvSpPr/>
          <p:nvPr/>
        </p:nvSpPr>
        <p:spPr>
          <a:xfrm rot="12309211">
            <a:off x="8096771" y="6551706"/>
            <a:ext cx="248568" cy="21428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C1D70E0-1450-9EEE-156D-FE363BE1992C}"/>
              </a:ext>
            </a:extLst>
          </p:cNvPr>
          <p:cNvSpPr/>
          <p:nvPr/>
        </p:nvSpPr>
        <p:spPr>
          <a:xfrm rot="4666026">
            <a:off x="9061591" y="341604"/>
            <a:ext cx="248568" cy="21428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pic>
        <p:nvPicPr>
          <p:cNvPr id="2050" name="Picture 2" descr="C:\Users\Dell\Desktop\zamiin tusul\logo\logo1.png">
            <a:extLst>
              <a:ext uri="{FF2B5EF4-FFF2-40B4-BE49-F238E27FC236}">
                <a16:creationId xmlns:a16="http://schemas.microsoft.com/office/drawing/2014/main" id="{756D8C2A-9EEE-6733-70CD-1E425DE6D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05" y="927639"/>
            <a:ext cx="4430225" cy="44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265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F1852BF-C207-99A5-4B42-81315F17ED0E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E4C80-2E7E-BF25-BB0F-29140D4F806F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ADAA66-71F0-E4AF-5297-0BB2198115E5}"/>
              </a:ext>
            </a:extLst>
          </p:cNvPr>
          <p:cNvSpPr txBox="1">
            <a:spLocks noChangeArrowheads="1"/>
          </p:cNvSpPr>
          <p:nvPr/>
        </p:nvSpPr>
        <p:spPr>
          <a:xfrm>
            <a:off x="1206631" y="360362"/>
            <a:ext cx="10642469" cy="808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mn-MN" altLang="en-US" dirty="0">
                <a:latin typeface="Bahnschrift" panose="020B0502040204020203" pitchFamily="34" charset="0"/>
              </a:rPr>
              <a:t>АШИГЛАЛТАД ОРСОН - 4 </a:t>
            </a:r>
            <a:endParaRPr lang="en-GB" altLang="en-US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5E1EB-D5C9-E473-2415-ED3D02665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360363"/>
            <a:ext cx="808038" cy="808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19E643-D436-D56E-4DD7-BCAFC950F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42570"/>
            <a:ext cx="12192000" cy="543965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B0103A9-2F90-19B9-B616-CCC5E440B278}"/>
              </a:ext>
            </a:extLst>
          </p:cNvPr>
          <p:cNvSpPr/>
          <p:nvPr/>
        </p:nvSpPr>
        <p:spPr>
          <a:xfrm>
            <a:off x="7748833" y="319922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752E561-BDAD-F28E-BEE1-1E6AFD49DF1D}"/>
              </a:ext>
            </a:extLst>
          </p:cNvPr>
          <p:cNvSpPr/>
          <p:nvPr/>
        </p:nvSpPr>
        <p:spPr>
          <a:xfrm>
            <a:off x="5742496" y="2618826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FCD157-3DBB-3893-841E-9B4838403D87}"/>
              </a:ext>
            </a:extLst>
          </p:cNvPr>
          <p:cNvSpPr/>
          <p:nvPr/>
        </p:nvSpPr>
        <p:spPr>
          <a:xfrm>
            <a:off x="6912991" y="3832781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75E8D9-F9EA-A209-0622-D543185AA01B}"/>
              </a:ext>
            </a:extLst>
          </p:cNvPr>
          <p:cNvSpPr/>
          <p:nvPr/>
        </p:nvSpPr>
        <p:spPr>
          <a:xfrm>
            <a:off x="8144757" y="3388149"/>
            <a:ext cx="443059" cy="4595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8031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1375</Words>
  <Application>Microsoft Office PowerPoint</Application>
  <PresentationFormat>Widescreen</PresentationFormat>
  <Paragraphs>185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A_Bodoni</vt:lpstr>
      <vt:lpstr>Arial</vt:lpstr>
      <vt:lpstr>Bahnschrift</vt:lpstr>
      <vt:lpstr>Calibri</vt:lpstr>
      <vt:lpstr>Calibri Light</vt:lpstr>
      <vt:lpstr>Century</vt:lpstr>
      <vt:lpstr>Ch EuropeExt</vt:lpstr>
      <vt:lpstr>Gill Sans</vt:lpstr>
      <vt:lpstr>Open Sans Light</vt:lpstr>
      <vt:lpstr>Poppins</vt:lpstr>
      <vt:lpstr>Poppins Light</vt:lpstr>
      <vt:lpstr>Poppins SemiBold</vt:lpstr>
      <vt:lpstr>Times New Roman</vt:lpstr>
      <vt:lpstr>Office Theme</vt:lpstr>
      <vt:lpstr>PowerPoint Presentation</vt:lpstr>
      <vt:lpstr>ХЭРЭГЦЭЭ, ШААРДЛАГА</vt:lpstr>
      <vt:lpstr>PowerPoint Presentation</vt:lpstr>
      <vt:lpstr>ӨНӨӨГИЙН НӨХЦӨЛ БАЙДАЛ</vt:lpstr>
      <vt:lpstr>ШИЙДЭЛ, ГАРЦ</vt:lpstr>
      <vt:lpstr>PowerPoint Presentation</vt:lpstr>
      <vt:lpstr>PowerPoint Presentation</vt:lpstr>
      <vt:lpstr>PowerPoint Presentation</vt:lpstr>
      <vt:lpstr>PowerPoint Presentation</vt:lpstr>
      <vt:lpstr>АШИГЛАЛТАНД ОРСОН - 4</vt:lpstr>
      <vt:lpstr>PowerPoint Presentation</vt:lpstr>
      <vt:lpstr>2023 ОНД АЖИЛ ЭХЛҮҮЛСЭН- 4 </vt:lpstr>
      <vt:lpstr>PowerPoint Presentation</vt:lpstr>
      <vt:lpstr>ТӨСӨЛД ХАМРАГДАХ ХҮСЭЛТЭЙ- 10 </vt:lpstr>
      <vt:lpstr>ТӨСӨЛД ХАМРАГДАХ ХҮСЭЛТЭЙ- 10 </vt:lpstr>
      <vt:lpstr>PowerPoint Presentation</vt:lpstr>
      <vt:lpstr>САЛБАРЫН ОНЦЛОГ, АСУУДАЛ</vt:lpstr>
      <vt:lpstr>МЕНЕЖМЕНТИЙН ДЭМЖЛЭГ</vt:lpstr>
      <vt:lpstr>ЦАСНЫ ХААЛТ, ТЭРБУМ МОД ТӨСӨЛ</vt:lpstr>
      <vt:lpstr>PowerPoint Presentation</vt:lpstr>
      <vt:lpstr>PowerPoint Presentation</vt:lpstr>
      <vt:lpstr>PowerPoint Presentation</vt:lpstr>
      <vt:lpstr>PowerPoint Presentation</vt:lpstr>
      <vt:lpstr>Цагт 300 хүнд үйлдлэх хүчин чадалтай – 200 сая ₮ Цагт 150 хүнд үйлчлэх хүчин чадалтай – 120 сая ₮ Цагт 50 хүнд үйлчлэх хүчин чадалтай – 70 сая ₮</vt:lpstr>
      <vt:lpstr>ШИЙДВЭРЛҮҮЛЭХ ХҮСЭЛТ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Binderya Batbaatar</dc:creator>
  <cp:lastModifiedBy>Bolormaa</cp:lastModifiedBy>
  <cp:revision>470</cp:revision>
  <dcterms:created xsi:type="dcterms:W3CDTF">2017-08-07T02:27:36Z</dcterms:created>
  <dcterms:modified xsi:type="dcterms:W3CDTF">2024-02-29T04:57:08Z</dcterms:modified>
</cp:coreProperties>
</file>