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7" r:id="rId5"/>
    <p:sldId id="268" r:id="rId6"/>
    <p:sldId id="265" r:id="rId7"/>
    <p:sldId id="258" r:id="rId8"/>
    <p:sldId id="266" r:id="rId9"/>
    <p:sldId id="259" r:id="rId10"/>
    <p:sldId id="269" r:id="rId11"/>
    <p:sldId id="270" r:id="rId12"/>
    <p:sldId id="271" r:id="rId13"/>
    <p:sldId id="272" r:id="rId14"/>
    <p:sldId id="273" r:id="rId15"/>
    <p:sldId id="26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FFFFFF"/>
    <a:srgbClr val="007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4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68B4ED-DCFC-4496-9F9C-92B5CC1F98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97526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263850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7300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8B4ED-DCFC-4496-9F9C-92B5CC1F98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4927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8B4ED-DCFC-4496-9F9C-92B5CC1F98BB}"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2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68B4ED-DCFC-4496-9F9C-92B5CC1F98BB}"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16129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8B4ED-DCFC-4496-9F9C-92B5CC1F98BB}"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2181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68B4ED-DCFC-4496-9F9C-92B5CC1F98BB}"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35267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8B4ED-DCFC-4496-9F9C-92B5CC1F98BB}"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8270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7718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8B4ED-DCFC-4496-9F9C-92B5CC1F98BB}"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B3880-B346-4561-922C-21DF7AE24EF0}" type="slidenum">
              <a:rPr lang="en-US" smtClean="0"/>
              <a:t>‹#›</a:t>
            </a:fld>
            <a:endParaRPr lang="en-US"/>
          </a:p>
        </p:txBody>
      </p:sp>
    </p:spTree>
    <p:extLst>
      <p:ext uri="{BB962C8B-B14F-4D97-AF65-F5344CB8AC3E}">
        <p14:creationId xmlns:p14="http://schemas.microsoft.com/office/powerpoint/2010/main" val="40980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8B4ED-DCFC-4496-9F9C-92B5CC1F98BB}"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B3880-B346-4561-922C-21DF7AE24EF0}" type="slidenum">
              <a:rPr lang="en-US" smtClean="0"/>
              <a:t>‹#›</a:t>
            </a:fld>
            <a:endParaRPr lang="en-US"/>
          </a:p>
        </p:txBody>
      </p:sp>
    </p:spTree>
    <p:extLst>
      <p:ext uri="{BB962C8B-B14F-4D97-AF65-F5344CB8AC3E}">
        <p14:creationId xmlns:p14="http://schemas.microsoft.com/office/powerpoint/2010/main" val="261359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5" name="TextBox 4"/>
          <p:cNvSpPr txBox="1"/>
          <p:nvPr/>
        </p:nvSpPr>
        <p:spPr>
          <a:xfrm>
            <a:off x="3724806" y="4789819"/>
            <a:ext cx="6217920" cy="461665"/>
          </a:xfrm>
          <a:prstGeom prst="rect">
            <a:avLst/>
          </a:prstGeom>
          <a:noFill/>
        </p:spPr>
        <p:txBody>
          <a:bodyPr wrap="square" rtlCol="0">
            <a:spAutoFit/>
          </a:bodyPr>
          <a:lstStyle/>
          <a:p>
            <a:pPr algn="r"/>
            <a:r>
              <a:rPr lang="mn-MN" sz="2400" dirty="0" smtClean="0">
                <a:solidFill>
                  <a:schemeClr val="bg1"/>
                </a:solidFill>
                <a:latin typeface="Times New Roman" panose="02020603050405020304" pitchFamily="18" charset="0"/>
                <a:ea typeface="Roboto" panose="02000000000000000000" pitchFamily="2" charset="0"/>
                <a:cs typeface="Times New Roman" panose="02020603050405020304" pitchFamily="18" charset="0"/>
              </a:rPr>
              <a:t>Г.ДОВЧИНДОРЖ</a:t>
            </a:r>
            <a:endParaRPr lang="en-US" sz="2400"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6" name="TextBox 5"/>
          <p:cNvSpPr txBox="1"/>
          <p:nvPr/>
        </p:nvSpPr>
        <p:spPr>
          <a:xfrm>
            <a:off x="4525034" y="2401147"/>
            <a:ext cx="5014892" cy="2246769"/>
          </a:xfrm>
          <a:prstGeom prst="rect">
            <a:avLst/>
          </a:prstGeom>
          <a:noFill/>
        </p:spPr>
        <p:txBody>
          <a:bodyPr wrap="square" rtlCol="0">
            <a:spAutoFit/>
          </a:bodyPr>
          <a:lstStyle/>
          <a:p>
            <a:pPr algn="ctr"/>
            <a:r>
              <a:rPr lang="mn-MN" sz="5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МАЗААЛАЙ </a:t>
            </a:r>
          </a:p>
          <a:p>
            <a:pPr algn="ctr"/>
            <a:r>
              <a:rPr lang="mn-MN" sz="5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БААВГАЙГ  </a:t>
            </a:r>
          </a:p>
          <a:p>
            <a:r>
              <a:rPr lang="en-US" sz="1600" b="1" dirty="0" smtClean="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АЯЛАЛ ЖУУЛЧЛАЛЫН БРЕНД </a:t>
            </a:r>
          </a:p>
          <a:p>
            <a:r>
              <a:rPr lang="en-US" sz="1600" b="1" dirty="0" smtClean="0">
                <a:latin typeface="Times New Roman" panose="02020603050405020304" pitchFamily="18" charset="0"/>
                <a:cs typeface="Times New Roman" panose="02020603050405020304" pitchFamily="18" charset="0"/>
              </a:rPr>
              <a:t>	</a:t>
            </a:r>
            <a:r>
              <a:rPr lang="mn-MN" sz="1600" b="1" dirty="0" smtClean="0">
                <a:latin typeface="Times New Roman" panose="02020603050405020304" pitchFamily="18" charset="0"/>
                <a:cs typeface="Times New Roman" panose="02020603050405020304" pitchFamily="18" charset="0"/>
              </a:rPr>
              <a:t>БҮТЭЭГДЭХҮҮН БОЛГОХ БОЛОМЖ</a:t>
            </a:r>
            <a:endParaRPr lang="en-US" sz="48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9394" b="59091" l="22364" r="80667"/>
                    </a14:imgEffect>
                  </a14:imgLayer>
                </a14:imgProps>
              </a:ext>
              <a:ext uri="{28A0092B-C50C-407E-A947-70E740481C1C}">
                <a14:useLocalDpi xmlns:a14="http://schemas.microsoft.com/office/drawing/2010/main" val="0"/>
              </a:ext>
            </a:extLst>
          </a:blip>
          <a:srcRect l="24633" t="28176" r="23292" b="40629"/>
          <a:stretch/>
        </p:blipFill>
        <p:spPr>
          <a:xfrm flipH="1">
            <a:off x="4685290" y="4109577"/>
            <a:ext cx="612573" cy="406194"/>
          </a:xfrm>
          <a:prstGeom prst="rect">
            <a:avLst/>
          </a:prstGeom>
          <a:ln>
            <a:noFill/>
          </a:ln>
          <a:effectLst>
            <a:innerShdw blurRad="63500" dist="50800" dir="8100000">
              <a:prstClr val="black">
                <a:alpha val="50000"/>
              </a:prstClr>
            </a:innerShdw>
          </a:effectLst>
        </p:spPr>
      </p:pic>
      <p:sp>
        <p:nvSpPr>
          <p:cNvPr id="4" name="Rectangle 3"/>
          <p:cNvSpPr/>
          <p:nvPr/>
        </p:nvSpPr>
        <p:spPr>
          <a:xfrm>
            <a:off x="2295810" y="972544"/>
            <a:ext cx="8052269" cy="646331"/>
          </a:xfrm>
          <a:prstGeom prst="rect">
            <a:avLst/>
          </a:prstGeom>
          <a:solidFill>
            <a:schemeClr val="bg1"/>
          </a:solidFill>
        </p:spPr>
        <p:txBody>
          <a:bodyPr wrap="none">
            <a:spAutoFit/>
          </a:bodyPr>
          <a:lstStyle/>
          <a:p>
            <a:pPr algn="ctr"/>
            <a:r>
              <a:rPr lang="mn-MN" sz="3600" b="1" dirty="0">
                <a:solidFill>
                  <a:srgbClr val="FF0000"/>
                </a:solidFill>
                <a:latin typeface="Times New Roman" panose="02020603050405020304" pitchFamily="18" charset="0"/>
                <a:cs typeface="Times New Roman" panose="02020603050405020304" pitchFamily="18" charset="0"/>
              </a:rPr>
              <a:t>ҮНДЭСНИЙ</a:t>
            </a:r>
            <a:r>
              <a:rPr lang="mn-MN" sz="3600" b="1" dirty="0">
                <a:latin typeface="Times New Roman" panose="02020603050405020304" pitchFamily="18" charset="0"/>
                <a:cs typeface="Times New Roman" panose="02020603050405020304" pitchFamily="18" charset="0"/>
              </a:rPr>
              <a:t> </a:t>
            </a:r>
            <a:r>
              <a:rPr lang="mn-MN" sz="3600" b="1" dirty="0">
                <a:solidFill>
                  <a:srgbClr val="00B0F0"/>
                </a:solidFill>
                <a:latin typeface="Times New Roman" panose="02020603050405020304" pitchFamily="18" charset="0"/>
                <a:cs typeface="Times New Roman" panose="02020603050405020304" pitchFamily="18" charset="0"/>
              </a:rPr>
              <a:t>БАХАРХАЛТ</a:t>
            </a:r>
            <a:r>
              <a:rPr lang="mn-MN" sz="3600" b="1" dirty="0">
                <a:latin typeface="Times New Roman" panose="02020603050405020304" pitchFamily="18" charset="0"/>
                <a:cs typeface="Times New Roman" panose="02020603050405020304" pitchFamily="18" charset="0"/>
              </a:rPr>
              <a:t> </a:t>
            </a:r>
            <a:r>
              <a:rPr lang="mn-MN" sz="3600" b="1" dirty="0">
                <a:solidFill>
                  <a:srgbClr val="FF0000"/>
                </a:solidFill>
                <a:latin typeface="Times New Roman" panose="02020603050405020304" pitchFamily="18" charset="0"/>
                <a:cs typeface="Times New Roman" panose="02020603050405020304" pitchFamily="18" charset="0"/>
              </a:rPr>
              <a:t>АМЬТАН</a:t>
            </a:r>
          </a:p>
        </p:txBody>
      </p:sp>
    </p:spTree>
    <p:extLst>
      <p:ext uri="{BB962C8B-B14F-4D97-AF65-F5344CB8AC3E}">
        <p14:creationId xmlns:p14="http://schemas.microsoft.com/office/powerpoint/2010/main" val="429390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84601"/>
            <a:ext cx="10515600" cy="3292361"/>
          </a:xfrm>
        </p:spPr>
        <p:txBody>
          <a:bodyPr>
            <a:normAutofit lnSpcReduction="10000"/>
          </a:bodyPr>
          <a:lstStyle/>
          <a:p>
            <a:r>
              <a:rPr lang="mn-MN" b="1" dirty="0">
                <a:latin typeface="Times New Roman" panose="02020603050405020304" pitchFamily="18" charset="0"/>
                <a:cs typeface="Times New Roman" panose="02020603050405020304" pitchFamily="18" charset="0"/>
              </a:rPr>
              <a:t>Брэнд бүтээгдэхүүн хөгжүүлэх</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Аялал жуулчлалын маршрут</a:t>
            </a:r>
            <a:r>
              <a:rPr lang="mn-MN" dirty="0">
                <a:latin typeface="Times New Roman" panose="02020603050405020304" pitchFamily="18" charset="0"/>
                <a:cs typeface="Times New Roman" panose="02020603050405020304" pitchFamily="18" charset="0"/>
              </a:rPr>
              <a:t>: Говийн </a:t>
            </a:r>
            <a:r>
              <a:rPr lang="mn-MN" dirty="0" smtClean="0">
                <a:latin typeface="Times New Roman" panose="02020603050405020304" pitchFamily="18" charset="0"/>
                <a:cs typeface="Times New Roman" panose="02020603050405020304" pitchFamily="18" charset="0"/>
              </a:rPr>
              <a:t>Их ДЦГ -т </a:t>
            </a:r>
            <a:r>
              <a:rPr lang="mn-MN" dirty="0">
                <a:latin typeface="Times New Roman" panose="02020603050405020304" pitchFamily="18" charset="0"/>
                <a:cs typeface="Times New Roman" panose="02020603050405020304" pitchFamily="18" charset="0"/>
              </a:rPr>
              <a:t>хөтөчтэй аялал, амьдрах орчныг үзүүлэх аялал.</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Сувенир, бэлэг дурсгал</a:t>
            </a:r>
            <a:r>
              <a:rPr lang="mn-MN" dirty="0">
                <a:latin typeface="Times New Roman" panose="02020603050405020304" pitchFamily="18" charset="0"/>
                <a:cs typeface="Times New Roman" panose="02020603050405020304" pitchFamily="18" charset="0"/>
              </a:rPr>
              <a:t>: Мазаалай дүрстэй хувцас, түлхүүрийн оосор, тоглоом, ном, зурагт хуудас.</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Контент хөгжүүлэлт</a:t>
            </a:r>
            <a:r>
              <a:rPr lang="mn-MN" dirty="0">
                <a:latin typeface="Times New Roman" panose="02020603050405020304" pitchFamily="18" charset="0"/>
                <a:cs typeface="Times New Roman" panose="02020603050405020304" pitchFamily="18" charset="0"/>
              </a:rPr>
              <a:t>: Баримтат кино, VR аялал, сошиал медиа кампанит ажил.</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Амьдрах орчны хамгаалал</a:t>
            </a:r>
            <a:r>
              <a:rPr lang="mn-MN" dirty="0">
                <a:latin typeface="Times New Roman" panose="02020603050405020304" pitchFamily="18" charset="0"/>
                <a:cs typeface="Times New Roman" panose="02020603050405020304" pitchFamily="18" charset="0"/>
              </a:rPr>
              <a:t>: Мазаалайг хамгаалах </a:t>
            </a:r>
            <a:r>
              <a:rPr lang="mn-MN" dirty="0" smtClean="0">
                <a:latin typeface="Times New Roman" panose="02020603050405020304" pitchFamily="18" charset="0"/>
                <a:cs typeface="Times New Roman" panose="02020603050405020304" pitchFamily="18" charset="0"/>
              </a:rPr>
              <a:t>үйлсэд аялал </a:t>
            </a:r>
            <a:r>
              <a:rPr lang="mn-MN" dirty="0">
                <a:latin typeface="Times New Roman" panose="02020603050405020304" pitchFamily="18" charset="0"/>
                <a:cs typeface="Times New Roman" panose="02020603050405020304" pitchFamily="18" charset="0"/>
              </a:rPr>
              <a:t>жуулчлалаас олсон орлогын тодорхой хувийг хамгаалалд зарцуулах.</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838200" y="1100416"/>
            <a:ext cx="10515600" cy="1325563"/>
          </a:xfrm>
        </p:spPr>
        <p:txBody>
          <a:bodyPr/>
          <a:lstStyle/>
          <a:p>
            <a:r>
              <a:rPr lang="mn-MN" b="1" dirty="0">
                <a:latin typeface="Times New Roman" panose="02020603050405020304" pitchFamily="18" charset="0"/>
                <a:cs typeface="Times New Roman" panose="02020603050405020304" pitchFamily="18" charset="0"/>
              </a:rPr>
              <a:t>Мазаалайг хэрхэн аялал жуулчлалын бренд болгох вэ?</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40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13" y="839427"/>
            <a:ext cx="10515600" cy="1325563"/>
          </a:xfrm>
        </p:spPr>
        <p:txBody>
          <a:bodyPr/>
          <a:lstStyle/>
          <a:p>
            <a:r>
              <a:rPr lang="mn-MN" b="1" dirty="0">
                <a:latin typeface="Times New Roman" panose="02020603050405020304" pitchFamily="18" charset="0"/>
                <a:cs typeface="Times New Roman" panose="02020603050405020304" pitchFamily="18" charset="0"/>
              </a:rPr>
              <a:t>Мазаалайн бренд бүтээгдэхүүний </a:t>
            </a:r>
            <a:r>
              <a:rPr lang="mn-MN" b="1" dirty="0" smtClean="0">
                <a:latin typeface="Times New Roman" panose="02020603050405020304" pitchFamily="18" charset="0"/>
                <a:cs typeface="Times New Roman" panose="02020603050405020304" pitchFamily="18" charset="0"/>
              </a:rPr>
              <a:t>төрөл</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0175" y="2051868"/>
            <a:ext cx="10515600" cy="4351338"/>
          </a:xfrm>
        </p:spPr>
        <p:txBody>
          <a:bodyPr>
            <a:normAutofit lnSpcReduction="10000"/>
          </a:bodyPr>
          <a:lstStyle/>
          <a:p>
            <a:pPr lvl="0"/>
            <a:r>
              <a:rPr lang="mn-MN" b="1" dirty="0" smtClean="0">
                <a:latin typeface="Times New Roman" panose="02020603050405020304" pitchFamily="18" charset="0"/>
                <a:cs typeface="Times New Roman" panose="02020603050405020304" pitchFamily="18" charset="0"/>
              </a:rPr>
              <a:t>Аялал </a:t>
            </a:r>
            <a:r>
              <a:rPr lang="mn-MN" b="1" dirty="0">
                <a:latin typeface="Times New Roman" panose="02020603050405020304" pitchFamily="18" charset="0"/>
                <a:cs typeface="Times New Roman" panose="02020603050405020304" pitchFamily="18" charset="0"/>
              </a:rPr>
              <a:t>жуулчлалын бүтээгдэхүүн</a:t>
            </a:r>
            <a:r>
              <a:rPr lang="mn-M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mn-MN" dirty="0" smtClean="0">
                <a:latin typeface="Times New Roman" panose="02020603050405020304" pitchFamily="18" charset="0"/>
                <a:cs typeface="Times New Roman" panose="02020603050405020304" pitchFamily="18" charset="0"/>
              </a:rPr>
              <a:t>Мазаалай баавгайг </a:t>
            </a:r>
            <a:r>
              <a:rPr lang="mn-MN" dirty="0">
                <a:latin typeface="Times New Roman" panose="02020603050405020304" pitchFamily="18" charset="0"/>
                <a:cs typeface="Times New Roman" panose="02020603050405020304" pitchFamily="18" charset="0"/>
              </a:rPr>
              <a:t>танилцуулах эко аялал</a:t>
            </a:r>
            <a:endParaRPr lang="en-US" dirty="0">
              <a:latin typeface="Times New Roman" panose="02020603050405020304" pitchFamily="18" charset="0"/>
              <a:cs typeface="Times New Roman" panose="02020603050405020304" pitchFamily="18" charset="0"/>
            </a:endParaRPr>
          </a:p>
          <a:p>
            <a:pPr lvl="1"/>
            <a:r>
              <a:rPr lang="mn-MN" dirty="0">
                <a:latin typeface="Times New Roman" panose="02020603050405020304" pitchFamily="18" charset="0"/>
                <a:cs typeface="Times New Roman" panose="02020603050405020304" pitchFamily="18" charset="0"/>
              </a:rPr>
              <a:t>Мазаалай </a:t>
            </a:r>
            <a:r>
              <a:rPr lang="mn-MN" dirty="0" smtClean="0">
                <a:latin typeface="Times New Roman" panose="02020603050405020304" pitchFamily="18" charset="0"/>
                <a:cs typeface="Times New Roman" panose="02020603050405020304" pitchFamily="18" charset="0"/>
              </a:rPr>
              <a:t>баавгайг судлах </a:t>
            </a:r>
            <a:r>
              <a:rPr lang="mn-MN" dirty="0">
                <a:latin typeface="Times New Roman" panose="02020603050405020304" pitchFamily="18" charset="0"/>
                <a:cs typeface="Times New Roman" panose="02020603050405020304" pitchFamily="18" charset="0"/>
              </a:rPr>
              <a:t>шинжлэх ухааны аялал</a:t>
            </a:r>
            <a:endParaRPr lang="en-US" dirty="0">
              <a:latin typeface="Times New Roman" panose="02020603050405020304" pitchFamily="18" charset="0"/>
              <a:cs typeface="Times New Roman" panose="02020603050405020304" pitchFamily="18" charset="0"/>
            </a:endParaRPr>
          </a:p>
          <a:p>
            <a:pPr lvl="1"/>
            <a:r>
              <a:rPr lang="mn-MN" dirty="0" smtClean="0">
                <a:latin typeface="Times New Roman" panose="02020603050405020304" pitchFamily="18" charset="0"/>
                <a:cs typeface="Times New Roman" panose="02020603050405020304" pitchFamily="18" charset="0"/>
              </a:rPr>
              <a:t>ГИДЦГ-ын “А” хэсгийн орчны бүсэд байрлах </a:t>
            </a:r>
            <a:r>
              <a:rPr lang="mn-MN" dirty="0">
                <a:latin typeface="Times New Roman" panose="02020603050405020304" pitchFamily="18" charset="0"/>
                <a:cs typeface="Times New Roman" panose="02020603050405020304" pitchFamily="18" charset="0"/>
              </a:rPr>
              <a:t>жуулчны бааз</a:t>
            </a:r>
            <a:endParaRPr lang="en-US" dirty="0">
              <a:latin typeface="Times New Roman" panose="02020603050405020304" pitchFamily="18" charset="0"/>
              <a:cs typeface="Times New Roman" panose="02020603050405020304" pitchFamily="18" charset="0"/>
            </a:endParaRPr>
          </a:p>
          <a:p>
            <a:pPr lvl="0"/>
            <a:r>
              <a:rPr lang="mn-MN" b="1" dirty="0">
                <a:latin typeface="Times New Roman" panose="02020603050405020304" pitchFamily="18" charset="0"/>
                <a:cs typeface="Times New Roman" panose="02020603050405020304" pitchFamily="18" charset="0"/>
              </a:rPr>
              <a:t>Бэлэг дурсгалын бүтээгдэхүүн</a:t>
            </a:r>
            <a:r>
              <a:rPr lang="mn-M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mn-MN" dirty="0">
                <a:latin typeface="Times New Roman" panose="02020603050405020304" pitchFamily="18" charset="0"/>
                <a:cs typeface="Times New Roman" panose="02020603050405020304" pitchFamily="18" charset="0"/>
              </a:rPr>
              <a:t>Мазаалай загвартай хувцас (футболк, малгай, цүнх)</a:t>
            </a:r>
            <a:endParaRPr lang="en-US" dirty="0">
              <a:latin typeface="Times New Roman" panose="02020603050405020304" pitchFamily="18" charset="0"/>
              <a:cs typeface="Times New Roman" panose="02020603050405020304" pitchFamily="18" charset="0"/>
            </a:endParaRPr>
          </a:p>
          <a:p>
            <a:pPr lvl="1"/>
            <a:r>
              <a:rPr lang="mn-MN" dirty="0">
                <a:latin typeface="Times New Roman" panose="02020603050405020304" pitchFamily="18" charset="0"/>
                <a:cs typeface="Times New Roman" panose="02020603050405020304" pitchFamily="18" charset="0"/>
              </a:rPr>
              <a:t>Мазаалай сэдэвт наамал, тоглоом</a:t>
            </a:r>
            <a:endParaRPr lang="en-US" dirty="0">
              <a:latin typeface="Times New Roman" panose="02020603050405020304" pitchFamily="18" charset="0"/>
              <a:cs typeface="Times New Roman" panose="02020603050405020304" pitchFamily="18" charset="0"/>
            </a:endParaRPr>
          </a:p>
          <a:p>
            <a:pPr lvl="1"/>
            <a:r>
              <a:rPr lang="mn-MN" dirty="0">
                <a:latin typeface="Times New Roman" panose="02020603050405020304" pitchFamily="18" charset="0"/>
                <a:cs typeface="Times New Roman" panose="02020603050405020304" pitchFamily="18" charset="0"/>
              </a:rPr>
              <a:t>Эко уут, усны сав, дэвтэр, ил захидал</a:t>
            </a:r>
            <a:endParaRPr lang="en-US" dirty="0">
              <a:latin typeface="Times New Roman" panose="02020603050405020304" pitchFamily="18" charset="0"/>
              <a:cs typeface="Times New Roman" panose="02020603050405020304" pitchFamily="18" charset="0"/>
            </a:endParaRPr>
          </a:p>
          <a:p>
            <a:pPr lvl="0"/>
            <a:r>
              <a:rPr lang="mn-MN" b="1" dirty="0">
                <a:latin typeface="Times New Roman" panose="02020603050405020304" pitchFamily="18" charset="0"/>
                <a:cs typeface="Times New Roman" panose="02020603050405020304" pitchFamily="18" charset="0"/>
              </a:rPr>
              <a:t>Хэвлэл, медиа бүтээгдэхүүн</a:t>
            </a:r>
            <a:r>
              <a:rPr lang="mn-M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mn-MN" dirty="0">
                <a:latin typeface="Times New Roman" panose="02020603050405020304" pitchFamily="18" charset="0"/>
                <a:cs typeface="Times New Roman" panose="02020603050405020304" pitchFamily="18" charset="0"/>
              </a:rPr>
              <a:t>Мазаалайн тухай ном, зурагт хуудас, танин мэдэхүйн материал</a:t>
            </a:r>
            <a:endParaRPr lang="en-US" dirty="0">
              <a:latin typeface="Times New Roman" panose="02020603050405020304" pitchFamily="18" charset="0"/>
              <a:cs typeface="Times New Roman" panose="02020603050405020304" pitchFamily="18" charset="0"/>
            </a:endParaRPr>
          </a:p>
          <a:p>
            <a:pPr lvl="1"/>
            <a:r>
              <a:rPr lang="mn-MN" dirty="0">
                <a:latin typeface="Times New Roman" panose="02020603050405020304" pitchFamily="18" charset="0"/>
                <a:cs typeface="Times New Roman" panose="02020603050405020304" pitchFamily="18" charset="0"/>
              </a:rPr>
              <a:t>Сургалтын VR контент, интерактив програм</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10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a:latin typeface="Times New Roman" panose="02020603050405020304" pitchFamily="18" charset="0"/>
                <a:cs typeface="Times New Roman" panose="02020603050405020304" pitchFamily="18" charset="0"/>
              </a:rPr>
              <a:t>Анхаарах </a:t>
            </a:r>
            <a:r>
              <a:rPr lang="mn-MN" b="1" dirty="0" smtClean="0">
                <a:latin typeface="Times New Roman" panose="02020603050405020304" pitchFamily="18" charset="0"/>
                <a:cs typeface="Times New Roman" panose="02020603050405020304" pitchFamily="18" charset="0"/>
              </a:rPr>
              <a:t>зүйлс</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mn-MN" b="1" dirty="0" smtClean="0">
                <a:latin typeface="Times New Roman" panose="02020603050405020304" pitchFamily="18" charset="0"/>
                <a:cs typeface="Times New Roman" panose="02020603050405020304" pitchFamily="18" charset="0"/>
              </a:rPr>
              <a:t>Экологийн </a:t>
            </a:r>
            <a:r>
              <a:rPr lang="mn-MN" b="1" dirty="0">
                <a:latin typeface="Times New Roman" panose="02020603050405020304" pitchFamily="18" charset="0"/>
                <a:cs typeface="Times New Roman" panose="02020603050405020304" pitchFamily="18" charset="0"/>
              </a:rPr>
              <a:t>тэнцвэрийг хадгалах</a:t>
            </a:r>
            <a:r>
              <a:rPr lang="mn-MN" dirty="0">
                <a:latin typeface="Times New Roman" panose="02020603050405020304" pitchFamily="18" charset="0"/>
                <a:cs typeface="Times New Roman" panose="02020603050405020304" pitchFamily="18" charset="0"/>
              </a:rPr>
              <a:t>: Аялал жуулчлалаас үүдэн мазаалайн амьдрах орчинд сөрөг нөлөө үзүүлэхээс сэргийлэх.</a:t>
            </a:r>
            <a:endParaRPr lang="en-US" dirty="0">
              <a:latin typeface="Times New Roman" panose="02020603050405020304" pitchFamily="18" charset="0"/>
              <a:cs typeface="Times New Roman" panose="02020603050405020304" pitchFamily="18" charset="0"/>
            </a:endParaRPr>
          </a:p>
          <a:p>
            <a:pPr lvl="0"/>
            <a:r>
              <a:rPr lang="mn-MN" b="1" dirty="0">
                <a:latin typeface="Times New Roman" panose="02020603050405020304" pitchFamily="18" charset="0"/>
                <a:cs typeface="Times New Roman" panose="02020603050405020304" pitchFamily="18" charset="0"/>
              </a:rPr>
              <a:t>Зөвшөөрөл, зохицуулалт</a:t>
            </a:r>
            <a:r>
              <a:rPr lang="mn-MN" dirty="0">
                <a:latin typeface="Times New Roman" panose="02020603050405020304" pitchFamily="18" charset="0"/>
                <a:cs typeface="Times New Roman" panose="02020603050405020304" pitchFamily="18" charset="0"/>
              </a:rPr>
              <a:t>: Тусгай хамгаалалттай </a:t>
            </a:r>
            <a:r>
              <a:rPr lang="mn-MN" dirty="0" smtClean="0">
                <a:latin typeface="Times New Roman" panose="02020603050405020304" pitchFamily="18" charset="0"/>
                <a:cs typeface="Times New Roman" panose="02020603050405020304" pitchFamily="18" charset="0"/>
              </a:rPr>
              <a:t>газар нутагт </a:t>
            </a:r>
            <a:r>
              <a:rPr lang="mn-MN" dirty="0">
                <a:latin typeface="Times New Roman" panose="02020603050405020304" pitchFamily="18" charset="0"/>
                <a:cs typeface="Times New Roman" panose="02020603050405020304" pitchFamily="18" charset="0"/>
              </a:rPr>
              <a:t>аялал зохион байгуулах хууль, журмыг чанд мөрдөх.</a:t>
            </a:r>
            <a:endParaRPr lang="en-US" dirty="0">
              <a:latin typeface="Times New Roman" panose="02020603050405020304" pitchFamily="18" charset="0"/>
              <a:cs typeface="Times New Roman" panose="02020603050405020304" pitchFamily="18" charset="0"/>
            </a:endParaRPr>
          </a:p>
          <a:p>
            <a:pPr lvl="0"/>
            <a:r>
              <a:rPr lang="mn-MN" b="1" dirty="0">
                <a:latin typeface="Times New Roman" panose="02020603050405020304" pitchFamily="18" charset="0"/>
                <a:cs typeface="Times New Roman" panose="02020603050405020304" pitchFamily="18" charset="0"/>
              </a:rPr>
              <a:t>Орон нутгийн оролцоо</a:t>
            </a:r>
            <a:r>
              <a:rPr lang="mn-MN" dirty="0">
                <a:latin typeface="Times New Roman" panose="02020603050405020304" pitchFamily="18" charset="0"/>
                <a:cs typeface="Times New Roman" panose="02020603050405020304" pitchFamily="18" charset="0"/>
              </a:rPr>
              <a:t>: Аялал жуулчлалын хөгжлийг нутгийн иргэдийн орлого нэмэгдүүлэх боломжтойгоор зохион байгуулах.</a:t>
            </a:r>
            <a:endParaRPr lang="en-US" dirty="0">
              <a:latin typeface="Times New Roman" panose="02020603050405020304" pitchFamily="18" charset="0"/>
              <a:cs typeface="Times New Roman" panose="02020603050405020304" pitchFamily="18" charset="0"/>
            </a:endParaRPr>
          </a:p>
          <a:p>
            <a:pPr lvl="0"/>
            <a:r>
              <a:rPr lang="mn-MN" b="1" dirty="0">
                <a:latin typeface="Times New Roman" panose="02020603050405020304" pitchFamily="18" charset="0"/>
                <a:cs typeface="Times New Roman" panose="02020603050405020304" pitchFamily="18" charset="0"/>
              </a:rPr>
              <a:t>Тогтвортой аялал жуулчлал</a:t>
            </a:r>
            <a:r>
              <a:rPr lang="mn-MN" dirty="0">
                <a:latin typeface="Times New Roman" panose="02020603050405020304" pitchFamily="18" charset="0"/>
                <a:cs typeface="Times New Roman" panose="02020603050405020304" pitchFamily="18" charset="0"/>
              </a:rPr>
              <a:t>: Байгаль орчинд ээлтэй технологи ашиглах, хог хаягдлын менежмент.</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97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smtClean="0">
                <a:latin typeface="Times New Roman" panose="02020603050405020304" pitchFamily="18" charset="0"/>
                <a:cs typeface="Times New Roman" panose="02020603050405020304" pitchFamily="18" charset="0"/>
              </a:rPr>
              <a:t>Давуу </a:t>
            </a:r>
            <a:r>
              <a:rPr lang="mn-MN" b="1" dirty="0">
                <a:latin typeface="Times New Roman" panose="02020603050405020304" pitchFamily="18" charset="0"/>
                <a:cs typeface="Times New Roman" panose="02020603050405020304" pitchFamily="18" charset="0"/>
              </a:rPr>
              <a:t>болон сул </a:t>
            </a:r>
            <a:r>
              <a:rPr lang="mn-MN" b="1" dirty="0" smtClean="0">
                <a:latin typeface="Times New Roman" panose="02020603050405020304" pitchFamily="18" charset="0"/>
                <a:cs typeface="Times New Roman" panose="02020603050405020304" pitchFamily="18" charset="0"/>
              </a:rPr>
              <a:t>тал</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normAutofit/>
          </a:bodyPr>
          <a:lstStyle/>
          <a:p>
            <a:r>
              <a:rPr lang="mn-MN" dirty="0">
                <a:latin typeface="Times New Roman" panose="02020603050405020304" pitchFamily="18" charset="0"/>
                <a:cs typeface="Times New Roman" panose="02020603050405020304" pitchFamily="18" charset="0"/>
              </a:rPr>
              <a:t>Давуу тал</a:t>
            </a:r>
            <a:r>
              <a:rPr lang="mn-M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pPr lvl="0"/>
            <a:r>
              <a:rPr lang="mn-MN" sz="2000" dirty="0" smtClean="0">
                <a:latin typeface="Times New Roman" panose="02020603050405020304" pitchFamily="18" charset="0"/>
                <a:cs typeface="Times New Roman" panose="02020603050405020304" pitchFamily="18" charset="0"/>
              </a:rPr>
              <a:t>Монголыг </a:t>
            </a:r>
            <a:r>
              <a:rPr lang="mn-MN" sz="2000" dirty="0">
                <a:latin typeface="Times New Roman" panose="02020603050405020304" pitchFamily="18" charset="0"/>
                <a:cs typeface="Times New Roman" panose="02020603050405020304" pitchFamily="18" charset="0"/>
              </a:rPr>
              <a:t>олон улсад сурталчлах өвөрмөц бренд болно</a:t>
            </a:r>
            <a:endParaRPr lang="en-US" sz="2000" dirty="0">
              <a:latin typeface="Times New Roman" panose="02020603050405020304" pitchFamily="18" charset="0"/>
              <a:cs typeface="Times New Roman" panose="02020603050405020304" pitchFamily="18" charset="0"/>
            </a:endParaRPr>
          </a:p>
          <a:p>
            <a:pPr lvl="0"/>
            <a:r>
              <a:rPr lang="mn-MN" sz="2000" dirty="0">
                <a:latin typeface="Times New Roman" panose="02020603050405020304" pitchFamily="18" charset="0"/>
                <a:cs typeface="Times New Roman" panose="02020603050405020304" pitchFamily="18" charset="0"/>
              </a:rPr>
              <a:t>Байгаль хамгаалах үйл ажиллагааг дэмжинэ</a:t>
            </a:r>
            <a:endParaRPr lang="en-US" sz="2000" dirty="0">
              <a:latin typeface="Times New Roman" panose="02020603050405020304" pitchFamily="18" charset="0"/>
              <a:cs typeface="Times New Roman" panose="02020603050405020304" pitchFamily="18" charset="0"/>
            </a:endParaRPr>
          </a:p>
          <a:p>
            <a:pPr lvl="0"/>
            <a:r>
              <a:rPr lang="mn-MN" sz="2000" dirty="0">
                <a:latin typeface="Times New Roman" panose="02020603050405020304" pitchFamily="18" charset="0"/>
                <a:cs typeface="Times New Roman" panose="02020603050405020304" pitchFamily="18" charset="0"/>
              </a:rPr>
              <a:t>Орон нутгийн эдийн засгийг дэмжинэ</a:t>
            </a:r>
            <a:endParaRPr lang="en-US" sz="2000" dirty="0">
              <a:latin typeface="Times New Roman" panose="02020603050405020304" pitchFamily="18" charset="0"/>
              <a:cs typeface="Times New Roman" panose="02020603050405020304" pitchFamily="18" charset="0"/>
            </a:endParaRPr>
          </a:p>
          <a:p>
            <a:pPr lvl="0"/>
            <a:r>
              <a:rPr lang="mn-MN" sz="2000" dirty="0">
                <a:latin typeface="Times New Roman" panose="02020603050405020304" pitchFamily="18" charset="0"/>
                <a:cs typeface="Times New Roman" panose="02020603050405020304" pitchFamily="18" charset="0"/>
              </a:rPr>
              <a:t>Аялагчдад танин мэдэхүйн үнэ цэнэ </a:t>
            </a:r>
            <a:r>
              <a:rPr lang="mn-MN" sz="2000" dirty="0" smtClean="0">
                <a:latin typeface="Times New Roman" panose="02020603050405020304" pitchFamily="18" charset="0"/>
                <a:cs typeface="Times New Roman" panose="02020603050405020304" pitchFamily="18" charset="0"/>
              </a:rPr>
              <a:t>өгнө</a:t>
            </a:r>
            <a:endParaRPr lang="en-US" sz="20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mn-MN" dirty="0">
                <a:latin typeface="Times New Roman" panose="02020603050405020304" pitchFamily="18" charset="0"/>
                <a:cs typeface="Times New Roman" panose="02020603050405020304" pitchFamily="18" charset="0"/>
              </a:rPr>
              <a:t>Сул тал</a:t>
            </a:r>
            <a:r>
              <a:rPr lang="mn-M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normAutofit/>
          </a:bodyPr>
          <a:lstStyle/>
          <a:p>
            <a:pPr lvl="0"/>
            <a:r>
              <a:rPr lang="mn-MN" sz="2000" dirty="0" smtClean="0">
                <a:latin typeface="Times New Roman" panose="02020603050405020304" pitchFamily="18" charset="0"/>
                <a:cs typeface="Times New Roman" panose="02020603050405020304" pitchFamily="18" charset="0"/>
              </a:rPr>
              <a:t>Эрсдэлтэй </a:t>
            </a:r>
            <a:r>
              <a:rPr lang="mn-MN" sz="2000" dirty="0">
                <a:latin typeface="Times New Roman" panose="02020603050405020304" pitchFamily="18" charset="0"/>
                <a:cs typeface="Times New Roman" panose="02020603050405020304" pitchFamily="18" charset="0"/>
              </a:rPr>
              <a:t>байгаль орчин (цөлжилт, уур амьсгалын өөрчлөлт)</a:t>
            </a:r>
            <a:endParaRPr lang="en-US" sz="2000" dirty="0">
              <a:latin typeface="Times New Roman" panose="02020603050405020304" pitchFamily="18" charset="0"/>
              <a:cs typeface="Times New Roman" panose="02020603050405020304" pitchFamily="18" charset="0"/>
            </a:endParaRPr>
          </a:p>
          <a:p>
            <a:pPr lvl="0"/>
            <a:r>
              <a:rPr lang="mn-MN" sz="2000" dirty="0">
                <a:latin typeface="Times New Roman" panose="02020603050405020304" pitchFamily="18" charset="0"/>
                <a:cs typeface="Times New Roman" panose="02020603050405020304" pitchFamily="18" charset="0"/>
              </a:rPr>
              <a:t>Зохицуулалт шаардлагатай (орон нутгийн хууль дүрэм, хамгаалалтын бүсийн хориглолт)</a:t>
            </a:r>
            <a:endParaRPr lang="en-US" sz="2000" dirty="0">
              <a:latin typeface="Times New Roman" panose="02020603050405020304" pitchFamily="18" charset="0"/>
              <a:cs typeface="Times New Roman" panose="02020603050405020304" pitchFamily="18" charset="0"/>
            </a:endParaRPr>
          </a:p>
          <a:p>
            <a:pPr lvl="0"/>
            <a:r>
              <a:rPr lang="mn-MN" sz="2000" dirty="0">
                <a:latin typeface="Times New Roman" panose="02020603050405020304" pitchFamily="18" charset="0"/>
                <a:cs typeface="Times New Roman" panose="02020603050405020304" pitchFamily="18" charset="0"/>
              </a:rPr>
              <a:t>Эдийн засгийн үр өгөөж гарах хугацаа удаан</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45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mn-MN" b="1" dirty="0" smtClean="0">
                <a:latin typeface="Times New Roman" panose="02020603050405020304" pitchFamily="18" charset="0"/>
                <a:cs typeface="Times New Roman" panose="02020603050405020304" pitchFamily="18" charset="0"/>
              </a:rPr>
              <a:t>Дүгнэлт</a:t>
            </a:r>
            <a:endParaRPr lang="en-US" dirty="0">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idx="1"/>
          </p:nvPr>
        </p:nvSpPr>
        <p:spPr/>
        <p:txBody>
          <a:bodyPr>
            <a:normAutofit fontScale="70000" lnSpcReduction="20000"/>
          </a:bodyPr>
          <a:lstStyle/>
          <a:p>
            <a:pPr lvl="0"/>
            <a:r>
              <a:rPr lang="mn-MN" dirty="0" smtClean="0">
                <a:latin typeface="Times New Roman" panose="02020603050405020304" pitchFamily="18" charset="0"/>
                <a:cs typeface="Times New Roman" panose="02020603050405020304" pitchFamily="18" charset="0"/>
              </a:rPr>
              <a:t>Мазаалай </a:t>
            </a:r>
            <a:r>
              <a:rPr lang="mn-MN" dirty="0">
                <a:latin typeface="Times New Roman" panose="02020603050405020304" pitchFamily="18" charset="0"/>
                <a:cs typeface="Times New Roman" panose="02020603050405020304" pitchFamily="18" charset="0"/>
              </a:rPr>
              <a:t>баавгайг аялал жуулчлалын бренд болгох нь зөвхөн эдийн засгийн үр өгөөжтэй төдийгүй байгаль хамгаалах, соёлын өвийг хадгалах ач холбогдолтой. Энэ санаачилгыг бодит ажил хэрэг болгохын тулд төр, хувийн хэвшил, нутгийн иргэдийн хамтын ажиллагаа зайлшгүй шаардлагатай. </a:t>
            </a:r>
            <a:endParaRPr lang="en-US" dirty="0">
              <a:latin typeface="Times New Roman" panose="02020603050405020304" pitchFamily="18" charset="0"/>
              <a:cs typeface="Times New Roman" panose="02020603050405020304" pitchFamily="18" charset="0"/>
            </a:endParaRPr>
          </a:p>
          <a:p>
            <a:pPr lvl="0"/>
            <a:r>
              <a:rPr lang="mn-MN" dirty="0">
                <a:latin typeface="Times New Roman" panose="02020603050405020304" pitchFamily="18" charset="0"/>
                <a:cs typeface="Times New Roman" panose="02020603050405020304" pitchFamily="18" charset="0"/>
              </a:rPr>
              <a:t>Мазаалайг аялал жуулчлалын брэнд болгох нь Монгол Улсын аялал жуулчлалын салбарт өвөрмөц боломж бүрдүүлж байгаа ч, байгаль хамгааллын хатуу зохицуулалттай байх шаардлагатай.</a:t>
            </a:r>
            <a:endParaRPr lang="en-US" dirty="0">
              <a:latin typeface="Times New Roman" panose="02020603050405020304" pitchFamily="18" charset="0"/>
              <a:cs typeface="Times New Roman" panose="02020603050405020304" pitchFamily="18" charset="0"/>
            </a:endParaRPr>
          </a:p>
          <a:p>
            <a:pPr lvl="0"/>
            <a:r>
              <a:rPr lang="mn-MN" dirty="0">
                <a:latin typeface="Times New Roman" panose="02020603050405020304" pitchFamily="18" charset="0"/>
                <a:cs typeface="Times New Roman" panose="02020603050405020304" pitchFamily="18" charset="0"/>
              </a:rPr>
              <a:t>Тогтвортой аялал жуулчлалын зарчимд нийцүүлэн мазаалайн нэр хүндийг өсгөж, олон улсын зах зээлд гаргах нь Монгол Улсын аялал жуулчлалын салбарт томоохон хувь нэмэр оруулах боломжтой.</a:t>
            </a:r>
            <a:endParaRPr lang="en-US" dirty="0">
              <a:latin typeface="Times New Roman" panose="02020603050405020304" pitchFamily="18" charset="0"/>
              <a:cs typeface="Times New Roman" panose="02020603050405020304" pitchFamily="18" charset="0"/>
            </a:endParaRPr>
          </a:p>
          <a:p>
            <a:pPr lvl="0"/>
            <a:r>
              <a:rPr lang="mn-MN" dirty="0">
                <a:latin typeface="Times New Roman" panose="02020603050405020304" pitchFamily="18" charset="0"/>
                <a:cs typeface="Times New Roman" panose="02020603050405020304" pitchFamily="18" charset="0"/>
              </a:rPr>
              <a:t>Олон улсын туршлагыг судалж, зөв зохион байгуулалт хийснээр экотуризмыг хөгжүүлж, мазаалайг хамгаалах ажлыг санхүүжүүлэх нэг арга болгох боломжтой.</a:t>
            </a:r>
            <a:endParaRPr lang="en-US" dirty="0">
              <a:latin typeface="Times New Roman" panose="02020603050405020304" pitchFamily="18" charset="0"/>
              <a:cs typeface="Times New Roman" panose="02020603050405020304" pitchFamily="18" charset="0"/>
            </a:endParaRPr>
          </a:p>
          <a:p>
            <a:pPr lvl="0"/>
            <a:r>
              <a:rPr lang="mn-MN" dirty="0">
                <a:latin typeface="Times New Roman" panose="02020603050405020304" pitchFamily="18" charset="0"/>
                <a:cs typeface="Times New Roman" panose="02020603050405020304" pitchFamily="18" charset="0"/>
              </a:rPr>
              <a:t>Гэхдээ энэ нь аюулгүй байдлыг чандлан сахих, байгальд ээлтэй зохион байгуулалт хийх, тогтвортой менежмент хэрэгжүүлэх шаардлагатай нарийн ажил юм.</a:t>
            </a:r>
            <a:endParaRPr lang="en-US" dirty="0">
              <a:latin typeface="Times New Roman" panose="02020603050405020304" pitchFamily="18" charset="0"/>
              <a:cs typeface="Times New Roman" panose="02020603050405020304" pitchFamily="18" charset="0"/>
            </a:endParaRPr>
          </a:p>
          <a:p>
            <a:pPr lvl="0"/>
            <a:r>
              <a:rPr lang="mn-MN" dirty="0" smtClean="0">
                <a:latin typeface="Times New Roman" panose="02020603050405020304" pitchFamily="18" charset="0"/>
                <a:cs typeface="Times New Roman" panose="02020603050405020304" pitchFamily="18" charset="0"/>
              </a:rPr>
              <a:t>Мазаалай баавгайг </a:t>
            </a:r>
            <a:r>
              <a:rPr lang="mn-MN" dirty="0">
                <a:latin typeface="Times New Roman" panose="02020603050405020304" pitchFamily="18" charset="0"/>
                <a:cs typeface="Times New Roman" panose="02020603050405020304" pitchFamily="18" charset="0"/>
              </a:rPr>
              <a:t>аялал жуулчлалын брэнд болгох нь байгаль хамгааллыг дэмжих, орон нутгийн эдийн засгийг хөгжүүлэх, өвөрмөц маркетинг бий болгох зэрэг олон давуу талтай.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36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9585" y="390426"/>
            <a:ext cx="3785648" cy="3785648"/>
          </a:xfrm>
          <a:prstGeom prst="rect">
            <a:avLst/>
          </a:prstGeom>
        </p:spPr>
      </p:pic>
      <p:sp>
        <p:nvSpPr>
          <p:cNvPr id="5" name="Title 4"/>
          <p:cNvSpPr>
            <a:spLocks noGrp="1"/>
          </p:cNvSpPr>
          <p:nvPr>
            <p:ph type="title"/>
          </p:nvPr>
        </p:nvSpPr>
        <p:spPr>
          <a:xfrm>
            <a:off x="938685" y="4355183"/>
            <a:ext cx="10527449" cy="1668446"/>
          </a:xfrm>
        </p:spPr>
        <p:txBody>
          <a:bodyPr>
            <a:normAutofit fontScale="90000"/>
          </a:bodyPr>
          <a:lstStyle/>
          <a:p>
            <a:pPr algn="ctr"/>
            <a:r>
              <a:rPr lang="mn-MN" sz="4000" dirty="0" smtClean="0">
                <a:latin typeface="Times New Roman" panose="02020603050405020304" pitchFamily="18" charset="0"/>
                <a:cs typeface="Times New Roman" panose="02020603050405020304" pitchFamily="18" charset="0"/>
              </a:rPr>
              <a:t>Зөв </a:t>
            </a:r>
            <a:r>
              <a:rPr lang="mn-MN" sz="4000" dirty="0">
                <a:latin typeface="Times New Roman" panose="02020603050405020304" pitchFamily="18" charset="0"/>
                <a:cs typeface="Times New Roman" panose="02020603050405020304" pitchFamily="18" charset="0"/>
              </a:rPr>
              <a:t>зохицуулбал, мазаалай </a:t>
            </a:r>
            <a:r>
              <a:rPr lang="mn-MN" sz="4000" dirty="0" smtClean="0">
                <a:latin typeface="Times New Roman" panose="02020603050405020304" pitchFamily="18" charset="0"/>
                <a:cs typeface="Times New Roman" panose="02020603050405020304" pitchFamily="18" charset="0"/>
              </a:rPr>
              <a:t>баавгай нь зөвхөн </a:t>
            </a:r>
            <a:r>
              <a:rPr lang="mn-MN" sz="4000" dirty="0">
                <a:latin typeface="Times New Roman" panose="02020603050405020304" pitchFamily="18" charset="0"/>
                <a:cs typeface="Times New Roman" panose="02020603050405020304" pitchFamily="18" charset="0"/>
              </a:rPr>
              <a:t>Монголын говийг бус, </a:t>
            </a:r>
            <a:r>
              <a:rPr lang="mn-MN" sz="4000" dirty="0" smtClean="0">
                <a:latin typeface="Times New Roman" panose="02020603050405020304" pitchFamily="18" charset="0"/>
                <a:cs typeface="Times New Roman" panose="02020603050405020304" pitchFamily="18" charset="0"/>
              </a:rPr>
              <a:t>дэлхийн </a:t>
            </a:r>
            <a:r>
              <a:rPr lang="mn-MN" sz="4000" dirty="0">
                <a:latin typeface="Times New Roman" panose="02020603050405020304" pitchFamily="18" charset="0"/>
                <a:cs typeface="Times New Roman" panose="02020603050405020304" pitchFamily="18" charset="0"/>
              </a:rPr>
              <a:t>анхаарлын төвд байх </a:t>
            </a:r>
            <a:r>
              <a:rPr lang="mn-MN" sz="4000" dirty="0" smtClean="0">
                <a:latin typeface="Times New Roman" panose="02020603050405020304" pitchFamily="18" charset="0"/>
                <a:cs typeface="Times New Roman" panose="02020603050405020304" pitchFamily="18" charset="0"/>
              </a:rPr>
              <a:t>аялал </a:t>
            </a:r>
            <a:r>
              <a:rPr lang="mn-MN" sz="4000" dirty="0">
                <a:latin typeface="Times New Roman" panose="02020603050405020304" pitchFamily="18" charset="0"/>
                <a:cs typeface="Times New Roman" panose="02020603050405020304" pitchFamily="18" charset="0"/>
              </a:rPr>
              <a:t>жуулчлалын брэнд болж чадна</a:t>
            </a:r>
            <a:r>
              <a:rPr lang="mn-MN"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619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p:cNvSpPr txBox="1"/>
          <p:nvPr/>
        </p:nvSpPr>
        <p:spPr>
          <a:xfrm>
            <a:off x="3756267" y="3690545"/>
            <a:ext cx="7716153" cy="1569660"/>
          </a:xfrm>
          <a:prstGeom prst="rect">
            <a:avLst/>
          </a:prstGeom>
          <a:noFill/>
        </p:spPr>
        <p:txBody>
          <a:bodyPr wrap="square" rtlCol="0">
            <a:spAutoFit/>
          </a:bodyPr>
          <a:lstStyle/>
          <a:p>
            <a:pPr algn="ctr"/>
            <a:r>
              <a:rPr lang="mn-MN" sz="4800" b="1" cap="all" dirty="0" smtClean="0">
                <a:solidFill>
                  <a:schemeClr val="bg1"/>
                </a:solidFill>
                <a:latin typeface="Times New Roman" panose="02020603050405020304" pitchFamily="18" charset="0"/>
                <a:ea typeface="Roboto" panose="02000000000000000000" pitchFamily="2" charset="0"/>
                <a:cs typeface="Times New Roman" panose="02020603050405020304" pitchFamily="18" charset="0"/>
              </a:rPr>
              <a:t>Анхаарал тавьсан та бүхэнд баярлалаа</a:t>
            </a:r>
            <a:endParaRPr lang="en-US" sz="4800" b="1" cap="all" dirty="0">
              <a:solidFill>
                <a:schemeClr val="bg1"/>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33284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p:cNvSpPr txBox="1"/>
          <p:nvPr/>
        </p:nvSpPr>
        <p:spPr>
          <a:xfrm>
            <a:off x="1051473" y="768999"/>
            <a:ext cx="4087120" cy="1077218"/>
          </a:xfrm>
          <a:prstGeom prst="rect">
            <a:avLst/>
          </a:prstGeom>
          <a:noFill/>
        </p:spPr>
        <p:txBody>
          <a:bodyPr wrap="square" rtlCol="0">
            <a:spAutoFit/>
          </a:bodyPr>
          <a:lstStyle/>
          <a:p>
            <a:r>
              <a:rPr lang="mn-MN" sz="4000" b="1" dirty="0" smtClean="0">
                <a:solidFill>
                  <a:schemeClr val="accent2">
                    <a:lumMod val="50000"/>
                  </a:schemeClr>
                </a:solidFill>
                <a:latin typeface="Times New Roman" panose="02020603050405020304" pitchFamily="18" charset="0"/>
                <a:cs typeface="Times New Roman" panose="02020603050405020304" pitchFamily="18" charset="0"/>
              </a:rPr>
              <a:t>МАЗААЛАЙ</a:t>
            </a:r>
            <a:r>
              <a:rPr lang="en-US" sz="4000" b="1" dirty="0" smtClean="0">
                <a:solidFill>
                  <a:schemeClr val="accent2">
                    <a:lumMod val="50000"/>
                  </a:schemeClr>
                </a:solidFill>
                <a:latin typeface="Times New Roman" panose="02020603050405020304" pitchFamily="18" charset="0"/>
                <a:cs typeface="Times New Roman" panose="02020603050405020304" pitchFamily="18" charset="0"/>
              </a:rPr>
              <a:t> </a:t>
            </a:r>
          </a:p>
          <a:p>
            <a:r>
              <a:rPr lang="mn-MN" sz="2400" b="1" dirty="0" smtClean="0">
                <a:latin typeface="Times New Roman" panose="02020603050405020304" pitchFamily="18" charset="0"/>
                <a:cs typeface="Times New Roman" panose="02020603050405020304" pitchFamily="18" charset="0"/>
              </a:rPr>
              <a:t>ЯМАР АМЬТАН БЭ? </a:t>
            </a:r>
            <a:endParaRPr lang="en-US" sz="2400" b="1"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Box 3"/>
          <p:cNvSpPr txBox="1"/>
          <p:nvPr/>
        </p:nvSpPr>
        <p:spPr>
          <a:xfrm>
            <a:off x="727144" y="2012053"/>
            <a:ext cx="5329623" cy="2031325"/>
          </a:xfrm>
          <a:prstGeom prst="rect">
            <a:avLst/>
          </a:prstGeom>
          <a:noFill/>
        </p:spPr>
        <p:txBody>
          <a:bodyPr wrap="square" rtlCol="0">
            <a:spAutoFit/>
          </a:bodyPr>
          <a:lstStyle/>
          <a:p>
            <a:pPr marL="285750" indent="-285750">
              <a:buBlip>
                <a:blip r:embed="rId3"/>
              </a:buBlip>
            </a:pPr>
            <a:r>
              <a:rPr lang="mn-MN" dirty="0" smtClean="0">
                <a:latin typeface="Times New Roman" panose="02020603050405020304" pitchFamily="18" charset="0"/>
                <a:cs typeface="Times New Roman" panose="02020603050405020304" pitchFamily="18" charset="0"/>
              </a:rPr>
              <a:t>Монгол</a:t>
            </a:r>
            <a:r>
              <a:rPr lang="mn-MN" dirty="0">
                <a:latin typeface="Times New Roman" panose="02020603050405020304" pitchFamily="18" charset="0"/>
                <a:cs typeface="Times New Roman" panose="02020603050405020304" pitchFamily="18" charset="0"/>
              </a:rPr>
              <a:t>, Төв Азийн ард түмний дунд хүн хар гөрөөс </a:t>
            </a:r>
            <a:r>
              <a:rPr lang="mn-MN" dirty="0" smtClean="0">
                <a:latin typeface="Times New Roman" panose="02020603050405020304" pitchFamily="18" charset="0"/>
                <a:cs typeface="Times New Roman" panose="02020603050405020304" pitchFamily="18" charset="0"/>
              </a:rPr>
              <a:t>– алмас гэсэн </a:t>
            </a:r>
            <a:r>
              <a:rPr lang="mn-MN" dirty="0">
                <a:latin typeface="Times New Roman" panose="02020603050405020304" pitchFamily="18" charset="0"/>
                <a:cs typeface="Times New Roman" panose="02020603050405020304" pitchFamily="18" charset="0"/>
              </a:rPr>
              <a:t>ойлголт эрт дээр үеэс байсаар ирсэн</a:t>
            </a:r>
            <a:r>
              <a:rPr lang="mn-MN" dirty="0" smtClean="0">
                <a:latin typeface="Times New Roman" panose="02020603050405020304" pitchFamily="18" charset="0"/>
                <a:cs typeface="Times New Roman" panose="02020603050405020304" pitchFamily="18" charset="0"/>
              </a:rPr>
              <a:t>. </a:t>
            </a:r>
            <a:endParaRPr lang="mn-MN" dirty="0">
              <a:latin typeface="Times New Roman" panose="02020603050405020304" pitchFamily="18" charset="0"/>
              <a:cs typeface="Times New Roman" panose="02020603050405020304" pitchFamily="18" charset="0"/>
            </a:endParaRPr>
          </a:p>
          <a:p>
            <a:pPr marL="742950" lvl="1" indent="-285750">
              <a:buBlip>
                <a:blip r:embed="rId3"/>
              </a:buBlip>
            </a:pPr>
            <a:r>
              <a:rPr lang="mn-MN" dirty="0" smtClean="0">
                <a:latin typeface="Times New Roman" panose="02020603050405020304" pitchFamily="18" charset="0"/>
                <a:cs typeface="Times New Roman" panose="02020603050405020304" pitchFamily="18" charset="0"/>
              </a:rPr>
              <a:t>Бүрэнхий шөнийн идэвхтэй</a:t>
            </a:r>
          </a:p>
          <a:p>
            <a:pPr marL="742950" lvl="1" indent="-285750">
              <a:buBlip>
                <a:blip r:embed="rId3"/>
              </a:buBlip>
            </a:pPr>
            <a:r>
              <a:rPr lang="mn-MN" dirty="0" smtClean="0">
                <a:latin typeface="Times New Roman" panose="02020603050405020304" pitchFamily="18" charset="0"/>
                <a:cs typeface="Times New Roman" panose="02020603050405020304" pitchFamily="18" charset="0"/>
              </a:rPr>
              <a:t>2 хөл дээрээ зогсож чаддаг</a:t>
            </a:r>
          </a:p>
          <a:p>
            <a:pPr marL="742950" lvl="1" indent="-285750">
              <a:buBlip>
                <a:blip r:embed="rId3"/>
              </a:buBlip>
            </a:pPr>
            <a:r>
              <a:rPr lang="mn-MN" dirty="0" smtClean="0">
                <a:latin typeface="Times New Roman" panose="02020603050405020304" pitchFamily="18" charset="0"/>
                <a:cs typeface="Times New Roman" panose="02020603050405020304" pitchFamily="18" charset="0"/>
              </a:rPr>
              <a:t>Мазаалай баавгайн хөлийн мөр хүнийхтэй төстэй</a:t>
            </a: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8930" t="3550" r="30930" b="37673"/>
          <a:stretch/>
        </p:blipFill>
        <p:spPr>
          <a:xfrm>
            <a:off x="6655419" y="347917"/>
            <a:ext cx="3112066" cy="569919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9741" y="4174379"/>
            <a:ext cx="1752121" cy="254962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903" y="4174380"/>
            <a:ext cx="1699748" cy="2549622"/>
          </a:xfrm>
          <a:prstGeom prst="rect">
            <a:avLst/>
          </a:prstGeom>
        </p:spPr>
      </p:pic>
    </p:spTree>
    <p:extLst>
      <p:ext uri="{BB962C8B-B14F-4D97-AF65-F5344CB8AC3E}">
        <p14:creationId xmlns:p14="http://schemas.microsoft.com/office/powerpoint/2010/main" val="311008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0"/>
            <a:ext cx="12192000" cy="6852004"/>
          </a:xfrm>
          <a:prstGeom prst="rect">
            <a:avLst/>
          </a:prstGeom>
        </p:spPr>
      </p:pic>
      <p:sp>
        <p:nvSpPr>
          <p:cNvPr id="3" name="TextBox 2"/>
          <p:cNvSpPr txBox="1"/>
          <p:nvPr/>
        </p:nvSpPr>
        <p:spPr>
          <a:xfrm>
            <a:off x="1051473" y="768999"/>
            <a:ext cx="4087120" cy="1077218"/>
          </a:xfrm>
          <a:prstGeom prst="rect">
            <a:avLst/>
          </a:prstGeom>
          <a:noFill/>
        </p:spPr>
        <p:txBody>
          <a:bodyPr wrap="square" rtlCol="0">
            <a:spAutoFit/>
          </a:bodyPr>
          <a:lstStyle/>
          <a:p>
            <a:r>
              <a:rPr lang="mn-MN" sz="4000" b="1" dirty="0" smtClean="0">
                <a:solidFill>
                  <a:schemeClr val="accent2">
                    <a:lumMod val="50000"/>
                  </a:schemeClr>
                </a:solidFill>
                <a:latin typeface="Times New Roman" panose="02020603050405020304" pitchFamily="18" charset="0"/>
                <a:cs typeface="Times New Roman" panose="02020603050405020304" pitchFamily="18" charset="0"/>
              </a:rPr>
              <a:t>МАЗААЛАЙ</a:t>
            </a:r>
            <a:r>
              <a:rPr lang="en-US" sz="4000" b="1" dirty="0" smtClean="0">
                <a:solidFill>
                  <a:schemeClr val="accent2">
                    <a:lumMod val="50000"/>
                  </a:schemeClr>
                </a:solidFill>
                <a:latin typeface="Times New Roman" panose="02020603050405020304" pitchFamily="18" charset="0"/>
                <a:cs typeface="Times New Roman" panose="02020603050405020304" pitchFamily="18" charset="0"/>
              </a:rPr>
              <a:t> </a:t>
            </a:r>
          </a:p>
          <a:p>
            <a:r>
              <a:rPr lang="mn-MN" sz="2400" b="1" dirty="0" smtClean="0">
                <a:latin typeface="Times New Roman" panose="02020603050405020304" pitchFamily="18" charset="0"/>
                <a:cs typeface="Times New Roman" panose="02020603050405020304" pitchFamily="18" charset="0"/>
              </a:rPr>
              <a:t>ЯМАР АМЬТАН БЭ? </a:t>
            </a:r>
            <a:endParaRPr lang="en-US" sz="2400" b="1"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Box 3"/>
          <p:cNvSpPr txBox="1"/>
          <p:nvPr/>
        </p:nvSpPr>
        <p:spPr>
          <a:xfrm>
            <a:off x="727145" y="2012053"/>
            <a:ext cx="4876800" cy="4247317"/>
          </a:xfrm>
          <a:prstGeom prst="rect">
            <a:avLst/>
          </a:prstGeom>
          <a:noFill/>
        </p:spPr>
        <p:txBody>
          <a:bodyPr wrap="square" rtlCol="0">
            <a:spAutoFit/>
          </a:bodyPr>
          <a:lstStyle/>
          <a:p>
            <a:pPr marL="285750" indent="-285750">
              <a:buBlip>
                <a:blip r:embed="rId3"/>
              </a:buBlip>
            </a:pPr>
            <a:r>
              <a:rPr lang="mn-MN" dirty="0" smtClean="0">
                <a:latin typeface="Times New Roman" panose="02020603050405020304" pitchFamily="18" charset="0"/>
                <a:cs typeface="Times New Roman" panose="02020603050405020304" pitchFamily="18" charset="0"/>
              </a:rPr>
              <a:t>Амьтан </a:t>
            </a:r>
            <a:r>
              <a:rPr lang="mn-MN" dirty="0">
                <a:latin typeface="Times New Roman" panose="02020603050405020304" pitchFamily="18" charset="0"/>
                <a:cs typeface="Times New Roman" panose="02020603050405020304" pitchFamily="18" charset="0"/>
              </a:rPr>
              <a:t>судлаач В.Ф.Ладыгин 1899 онд Шар хулсны баян бүрдэд мазаалайн мөрийг үзсэний дээр Цагаан богд уул, Хөх Төмөртийн ууланд ямар нэг баавгай байдаг тухай өөрийн судалгааны тайландаа </a:t>
            </a:r>
            <a:r>
              <a:rPr lang="mn-MN" dirty="0" smtClean="0">
                <a:latin typeface="Times New Roman" panose="02020603050405020304" pitchFamily="18" charset="0"/>
                <a:cs typeface="Times New Roman" panose="02020603050405020304" pitchFamily="18" charset="0"/>
              </a:rPr>
              <a:t>бичсэн </a:t>
            </a:r>
            <a:r>
              <a:rPr lang="mn-MN" dirty="0">
                <a:latin typeface="Times New Roman" panose="02020603050405020304" pitchFamily="18" charset="0"/>
                <a:cs typeface="Times New Roman" panose="02020603050405020304" pitchFamily="18" charset="0"/>
              </a:rPr>
              <a:t>нь мазаалайн тухай бичгээр үлдээсэн анхны баримт юм. </a:t>
            </a:r>
            <a:r>
              <a:rPr lang="mn-MN" dirty="0" smtClean="0">
                <a:latin typeface="Times New Roman" panose="02020603050405020304" pitchFamily="18" charset="0"/>
                <a:cs typeface="Times New Roman" panose="02020603050405020304" pitchFamily="18" charset="0"/>
              </a:rPr>
              <a:t>Өөрөөр хэлбэл </a:t>
            </a:r>
            <a:r>
              <a:rPr lang="en-US" dirty="0" err="1" smtClean="0">
                <a:latin typeface="Times New Roman" panose="02020603050405020304" pitchFamily="18" charset="0"/>
                <a:cs typeface="Times New Roman" panose="02020603050405020304" pitchFamily="18" charset="0"/>
              </a:rPr>
              <a:t>мазаалай</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баавгайн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сургийг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дэлхийд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анх</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гаргасан</a:t>
            </a:r>
            <a:r>
              <a:rPr lang="mn-M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mn-MN" dirty="0" smtClean="0">
              <a:latin typeface="Times New Roman" panose="02020603050405020304" pitchFamily="18" charset="0"/>
              <a:cs typeface="Times New Roman" panose="02020603050405020304" pitchFamily="18" charset="0"/>
            </a:endParaRPr>
          </a:p>
          <a:p>
            <a:pPr marL="285750" indent="-285750">
              <a:buBlip>
                <a:blip r:embed="rId3"/>
              </a:buBlip>
            </a:pPr>
            <a:r>
              <a:rPr lang="mn-MN" dirty="0">
                <a:latin typeface="Times New Roman" panose="02020603050405020304" pitchFamily="18" charset="0"/>
                <a:cs typeface="Times New Roman" panose="02020603050405020304" pitchFamily="18" charset="0"/>
              </a:rPr>
              <a:t>1966 онд </a:t>
            </a:r>
            <a:r>
              <a:rPr lang="en-US" dirty="0" err="1">
                <a:latin typeface="Times New Roman" panose="02020603050405020304" pitchFamily="18" charset="0"/>
                <a:cs typeface="Times New Roman" panose="02020603050405020304" pitchFamily="18" charset="0"/>
              </a:rPr>
              <a:t>Оператор</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О.Уртнасан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музейн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ажилтан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С.Төмөр-Очир</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анчин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Б.Лувсан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нар</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Цувлуурын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уулнаас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мазаалай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баавгайг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олзворлон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Төв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музейд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авчирсан</a:t>
            </a:r>
            <a:endParaRPr lang="en-US" dirty="0">
              <a:latin typeface="Times New Roman" panose="02020603050405020304" pitchFamily="18" charset="0"/>
              <a:cs typeface="Times New Roman" panose="02020603050405020304" pitchFamily="18" charset="0"/>
            </a:endParaRPr>
          </a:p>
          <a:p>
            <a:pPr marL="285750" indent="-285750">
              <a:buBlip>
                <a:blip r:embed="rId3"/>
              </a:buBlip>
            </a:pPr>
            <a:r>
              <a:rPr lang="en-US" dirty="0">
                <a:latin typeface="Times New Roman" panose="02020603050405020304" pitchFamily="18" charset="0"/>
                <a:cs typeface="Times New Roman" panose="02020603050405020304" pitchFamily="18" charset="0"/>
              </a:rPr>
              <a:t>1969 </a:t>
            </a:r>
            <a:r>
              <a:rPr lang="mn-MN" dirty="0">
                <a:latin typeface="Times New Roman" panose="02020603050405020304" pitchFamily="18" charset="0"/>
                <a:cs typeface="Times New Roman" panose="02020603050405020304" pitchFamily="18" charset="0"/>
              </a:rPr>
              <a:t>онд Цагаанбогд уулнаас эр бамбарууш барьж Улсын циркд өгч байсан</a:t>
            </a:r>
          </a:p>
          <a:p>
            <a:pPr marL="285750" indent="-285750">
              <a:buBlip>
                <a:blip r:embed="rId3"/>
              </a:buBlip>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937" t="18350" r="16469" b="17228"/>
          <a:stretch/>
        </p:blipFill>
        <p:spPr>
          <a:xfrm>
            <a:off x="6331089" y="2821824"/>
            <a:ext cx="5467926" cy="3278068"/>
          </a:xfrm>
          <a:prstGeom prst="rect">
            <a:avLst/>
          </a:prstGeom>
        </p:spPr>
      </p:pic>
      <p:sp>
        <p:nvSpPr>
          <p:cNvPr id="6" name="Right Arrow 5"/>
          <p:cNvSpPr/>
          <p:nvPr/>
        </p:nvSpPr>
        <p:spPr>
          <a:xfrm>
            <a:off x="5529531" y="4460858"/>
            <a:ext cx="801557" cy="44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52891" y="1787930"/>
            <a:ext cx="4546120" cy="923330"/>
          </a:xfrm>
          <a:prstGeom prst="rect">
            <a:avLst/>
          </a:prstGeom>
          <a:noFill/>
        </p:spPr>
        <p:txBody>
          <a:bodyPr wrap="square" rtlCol="0">
            <a:spAutoFit/>
          </a:bodyPr>
          <a:lstStyle/>
          <a:p>
            <a:r>
              <a:rPr lang="mn-MN" dirty="0" smtClean="0">
                <a:latin typeface="Times New Roman" panose="02020603050405020304" pitchFamily="18" charset="0"/>
                <a:cs typeface="Times New Roman" panose="02020603050405020304" pitchFamily="18" charset="0"/>
              </a:rPr>
              <a:t>Энэ баавгайг 10 сарын эхээр Цагаанбогд уулын Цувлуурын уснаас агнасан бөгөөд хөгшин, эр баавгай – шармаахай юм</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756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p:cNvSpPr txBox="1"/>
          <p:nvPr/>
        </p:nvSpPr>
        <p:spPr>
          <a:xfrm>
            <a:off x="1051473" y="768999"/>
            <a:ext cx="4087120" cy="1446550"/>
          </a:xfrm>
          <a:prstGeom prst="rect">
            <a:avLst/>
          </a:prstGeom>
          <a:noFill/>
        </p:spPr>
        <p:txBody>
          <a:bodyPr wrap="square" rtlCol="0">
            <a:spAutoFit/>
          </a:bodyPr>
          <a:lstStyle/>
          <a:p>
            <a:r>
              <a:rPr lang="mn-MN" sz="4800" b="1" dirty="0" smtClean="0">
                <a:solidFill>
                  <a:schemeClr val="accent2">
                    <a:lumMod val="50000"/>
                  </a:schemeClr>
                </a:solidFill>
                <a:latin typeface="Times New Roman" panose="02020603050405020304" pitchFamily="18" charset="0"/>
                <a:cs typeface="Times New Roman" panose="02020603050405020304" pitchFamily="18" charset="0"/>
              </a:rPr>
              <a:t>МАЗААЛАЙ</a:t>
            </a:r>
            <a:r>
              <a:rPr lang="mn-MN" sz="4000" b="1" dirty="0" smtClean="0">
                <a:solidFill>
                  <a:schemeClr val="accent2">
                    <a:lumMod val="50000"/>
                  </a:schemeClr>
                </a:solidFill>
                <a:latin typeface="Times New Roman" panose="02020603050405020304" pitchFamily="18" charset="0"/>
                <a:cs typeface="Times New Roman" panose="02020603050405020304" pitchFamily="18" charset="0"/>
              </a:rPr>
              <a:t> баавгайн тухай </a:t>
            </a:r>
            <a:endParaRPr lang="en-US" sz="2400" b="1" dirty="0">
              <a:latin typeface="Times New Roman" panose="02020603050405020304" pitchFamily="18" charset="0"/>
              <a:ea typeface="Roboto" panose="02000000000000000000" pitchFamily="2" charset="0"/>
              <a:cs typeface="Times New Roman" panose="020206030504050203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191" t="12371" r="2513" b="1546"/>
          <a:stretch/>
        </p:blipFill>
        <p:spPr>
          <a:xfrm>
            <a:off x="7574280" y="190499"/>
            <a:ext cx="4358640" cy="59058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473" y="2080584"/>
            <a:ext cx="5127841" cy="4015740"/>
          </a:xfrm>
          <a:prstGeom prst="rect">
            <a:avLst/>
          </a:prstGeom>
        </p:spPr>
      </p:pic>
      <p:sp>
        <p:nvSpPr>
          <p:cNvPr id="11" name="TextBox 10"/>
          <p:cNvSpPr txBox="1"/>
          <p:nvPr/>
        </p:nvSpPr>
        <p:spPr>
          <a:xfrm>
            <a:off x="4642199" y="444743"/>
            <a:ext cx="2673001" cy="1754326"/>
          </a:xfrm>
          <a:prstGeom prst="rect">
            <a:avLst/>
          </a:prstGeom>
          <a:noFill/>
        </p:spPr>
        <p:txBody>
          <a:bodyPr wrap="square" rtlCol="0">
            <a:spAutoFit/>
          </a:bodyPr>
          <a:lstStyle/>
          <a:p>
            <a:pPr algn="r"/>
            <a:r>
              <a:rPr lang="mn-MN" sz="3600" b="1" dirty="0" smtClean="0">
                <a:solidFill>
                  <a:schemeClr val="accent2">
                    <a:lumMod val="50000"/>
                  </a:schemeClr>
                </a:solidFill>
                <a:latin typeface="Times New Roman" panose="02020603050405020304" pitchFamily="18" charset="0"/>
                <a:cs typeface="Times New Roman" panose="02020603050405020304" pitchFamily="18" charset="0"/>
              </a:rPr>
              <a:t>Тоо толгойн мэдээ</a:t>
            </a:r>
            <a:endParaRPr lang="en-US" sz="3600" b="1" dirty="0">
              <a:latin typeface="Times New Roman" panose="02020603050405020304" pitchFamily="18" charset="0"/>
              <a:ea typeface="Roboto" panose="02000000000000000000" pitchFamily="2" charset="0"/>
              <a:cs typeface="Times New Roman" panose="02020603050405020304" pitchFamily="18" charset="0"/>
            </a:endParaRPr>
          </a:p>
        </p:txBody>
      </p:sp>
      <p:cxnSp>
        <p:nvCxnSpPr>
          <p:cNvPr id="13" name="Straight Connector 12"/>
          <p:cNvCxnSpPr/>
          <p:nvPr/>
        </p:nvCxnSpPr>
        <p:spPr>
          <a:xfrm>
            <a:off x="7340899" y="454170"/>
            <a:ext cx="8627" cy="1635841"/>
          </a:xfrm>
          <a:prstGeom prst="line">
            <a:avLst/>
          </a:prstGeom>
          <a:ln w="50800">
            <a:solidFill>
              <a:srgbClr val="843C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25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334" t="13222" r="3000" b="1778"/>
          <a:stretch/>
        </p:blipFill>
        <p:spPr>
          <a:xfrm>
            <a:off x="7673340" y="83820"/>
            <a:ext cx="4328160" cy="58293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59" y="2254757"/>
            <a:ext cx="5015060" cy="3927419"/>
          </a:xfrm>
          <a:prstGeom prst="rect">
            <a:avLst/>
          </a:prstGeom>
        </p:spPr>
      </p:pic>
      <p:sp>
        <p:nvSpPr>
          <p:cNvPr id="5" name="TextBox 4"/>
          <p:cNvSpPr txBox="1"/>
          <p:nvPr/>
        </p:nvSpPr>
        <p:spPr>
          <a:xfrm>
            <a:off x="4642199" y="444743"/>
            <a:ext cx="2673001" cy="1754326"/>
          </a:xfrm>
          <a:prstGeom prst="rect">
            <a:avLst/>
          </a:prstGeom>
          <a:noFill/>
        </p:spPr>
        <p:txBody>
          <a:bodyPr wrap="square" rtlCol="0">
            <a:spAutoFit/>
          </a:bodyPr>
          <a:lstStyle/>
          <a:p>
            <a:pPr algn="r"/>
            <a:r>
              <a:rPr lang="mn-MN" sz="3600" b="1" dirty="0" smtClean="0">
                <a:solidFill>
                  <a:schemeClr val="accent2">
                    <a:lumMod val="50000"/>
                  </a:schemeClr>
                </a:solidFill>
                <a:latin typeface="Times New Roman" panose="02020603050405020304" pitchFamily="18" charset="0"/>
                <a:cs typeface="Times New Roman" panose="02020603050405020304" pitchFamily="18" charset="0"/>
              </a:rPr>
              <a:t>Тархацын түүхэн тойм</a:t>
            </a:r>
            <a:endParaRPr lang="en-US" sz="3600" b="1" dirty="0">
              <a:latin typeface="Times New Roman" panose="02020603050405020304" pitchFamily="18" charset="0"/>
              <a:ea typeface="Roboto" panose="02000000000000000000" pitchFamily="2" charset="0"/>
              <a:cs typeface="Times New Roman" panose="02020603050405020304" pitchFamily="18" charset="0"/>
            </a:endParaRPr>
          </a:p>
        </p:txBody>
      </p:sp>
      <p:cxnSp>
        <p:nvCxnSpPr>
          <p:cNvPr id="6" name="Straight Connector 5"/>
          <p:cNvCxnSpPr/>
          <p:nvPr/>
        </p:nvCxnSpPr>
        <p:spPr>
          <a:xfrm>
            <a:off x="7340899" y="454170"/>
            <a:ext cx="8627" cy="1635841"/>
          </a:xfrm>
          <a:prstGeom prst="line">
            <a:avLst/>
          </a:prstGeom>
          <a:ln w="50800">
            <a:solidFill>
              <a:srgbClr val="843C0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51473" y="768999"/>
            <a:ext cx="4087120" cy="1446550"/>
          </a:xfrm>
          <a:prstGeom prst="rect">
            <a:avLst/>
          </a:prstGeom>
          <a:noFill/>
        </p:spPr>
        <p:txBody>
          <a:bodyPr wrap="square" rtlCol="0">
            <a:spAutoFit/>
          </a:bodyPr>
          <a:lstStyle/>
          <a:p>
            <a:r>
              <a:rPr lang="mn-MN" sz="4800" b="1" dirty="0" smtClean="0">
                <a:solidFill>
                  <a:schemeClr val="accent2">
                    <a:lumMod val="50000"/>
                  </a:schemeClr>
                </a:solidFill>
                <a:latin typeface="Times New Roman" panose="02020603050405020304" pitchFamily="18" charset="0"/>
                <a:cs typeface="Times New Roman" panose="02020603050405020304" pitchFamily="18" charset="0"/>
              </a:rPr>
              <a:t>МАЗААЛАЙ</a:t>
            </a:r>
            <a:r>
              <a:rPr lang="mn-MN" sz="4000" b="1" dirty="0" smtClean="0">
                <a:solidFill>
                  <a:schemeClr val="accent2">
                    <a:lumMod val="50000"/>
                  </a:schemeClr>
                </a:solidFill>
                <a:latin typeface="Times New Roman" panose="02020603050405020304" pitchFamily="18" charset="0"/>
                <a:cs typeface="Times New Roman" panose="02020603050405020304" pitchFamily="18" charset="0"/>
              </a:rPr>
              <a:t> баавгайн тухай </a:t>
            </a:r>
            <a:endParaRPr lang="en-US" sz="2400" b="1" dirty="0">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29805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0"/>
            <a:ext cx="12192000" cy="6852004"/>
          </a:xfrm>
          <a:prstGeom prst="rect">
            <a:avLst/>
          </a:prstGeom>
        </p:spPr>
      </p:pic>
      <p:sp>
        <p:nvSpPr>
          <p:cNvPr id="8" name="Title 7"/>
          <p:cNvSpPr>
            <a:spLocks noGrp="1"/>
          </p:cNvSpPr>
          <p:nvPr>
            <p:ph type="title"/>
          </p:nvPr>
        </p:nvSpPr>
        <p:spPr/>
        <p:txBody>
          <a:bodyPr/>
          <a:lstStyle/>
          <a:p>
            <a:r>
              <a:rPr lang="mn-MN" dirty="0" smtClean="0">
                <a:latin typeface="Times New Roman" panose="02020603050405020304" pitchFamily="18" charset="0"/>
                <a:cs typeface="Times New Roman" panose="02020603050405020304" pitchFamily="18" charset="0"/>
              </a:rPr>
              <a:t>Эрх зүйн хувьд хамгаалагдсан байдал </a:t>
            </a:r>
            <a:endParaRPr lang="en-US"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sz="half" idx="1"/>
          </p:nvPr>
        </p:nvSpPr>
        <p:spPr/>
        <p:txBody>
          <a:bodyPr>
            <a:normAutofit fontScale="47500" lnSpcReduction="20000"/>
          </a:bodyPr>
          <a:lstStyle/>
          <a:p>
            <a:pPr marL="285750" indent="-285750">
              <a:buBlip>
                <a:blip r:embed="rId3"/>
              </a:buBlip>
            </a:pPr>
            <a:r>
              <a:rPr lang="mn-MN" sz="3400" dirty="0" smtClean="0">
                <a:latin typeface="Times New Roman" panose="02020603050405020304" pitchFamily="18" charset="0"/>
                <a:cs typeface="Times New Roman" panose="02020603050405020304" pitchFamily="18" charset="0"/>
              </a:rPr>
              <a:t>1953 оны АИХ-ын </a:t>
            </a:r>
            <a:r>
              <a:rPr lang="mn-MN" sz="3400" dirty="0">
                <a:latin typeface="Times New Roman" panose="02020603050405020304" pitchFamily="18" charset="0"/>
                <a:cs typeface="Times New Roman" panose="02020603050405020304" pitchFamily="18" charset="0"/>
              </a:rPr>
              <a:t>тэргүүлэгчдийн 84 тоот зарлигаар мазаалайг дархан цаазтай амьтдын тоонд оруулж, агнахыг хуулиар хориглосон</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1995 оны Ан агнуурын тухай хууль, 4.2 Нэн ховор гэсэн ангилалд хамруулсан</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1995 онд Зэрлэг амьтан ба ургамлын аймгийн ховордсон зүйлийг олон улсын хэмжээнд худалдаалах тухай конвенц (</a:t>
            </a:r>
            <a:r>
              <a:rPr lang="en-US" sz="3400" dirty="0" smtClean="0">
                <a:latin typeface="Times New Roman" panose="02020603050405020304" pitchFamily="18" charset="0"/>
                <a:cs typeface="Times New Roman" panose="02020603050405020304" pitchFamily="18" charset="0"/>
              </a:rPr>
              <a:t>CITES II)</a:t>
            </a:r>
            <a:r>
              <a:rPr lang="mn-MN" sz="3400" dirty="0" smtClean="0">
                <a:latin typeface="Times New Roman" panose="02020603050405020304" pitchFamily="18" charset="0"/>
                <a:cs typeface="Times New Roman" panose="02020603050405020304" pitchFamily="18" charset="0"/>
              </a:rPr>
              <a:t> </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Монгол </a:t>
            </a:r>
            <a:r>
              <a:rPr lang="mn-MN" sz="3400" dirty="0">
                <a:latin typeface="Times New Roman" panose="02020603050405020304" pitchFamily="18" charset="0"/>
                <a:cs typeface="Times New Roman" panose="02020603050405020304" pitchFamily="18" charset="0"/>
              </a:rPr>
              <a:t>улсын Улаан ном 1987, 1997, 2013, 2014</a:t>
            </a:r>
            <a:r>
              <a:rPr lang="en-US" sz="3400" dirty="0">
                <a:latin typeface="Times New Roman" panose="02020603050405020304" pitchFamily="18" charset="0"/>
                <a:cs typeface="Times New Roman" panose="02020603050405020304" pitchFamily="18" charset="0"/>
              </a:rPr>
              <a:t>(</a:t>
            </a:r>
            <a:r>
              <a:rPr lang="mn-MN" sz="3400" dirty="0">
                <a:latin typeface="Times New Roman" panose="02020603050405020304" pitchFamily="18" charset="0"/>
                <a:cs typeface="Times New Roman" panose="02020603050405020304" pitchFamily="18" charset="0"/>
              </a:rPr>
              <a:t>цахим</a:t>
            </a:r>
            <a:r>
              <a:rPr lang="en-US" sz="3400" dirty="0">
                <a:latin typeface="Times New Roman" panose="02020603050405020304" pitchFamily="18" charset="0"/>
                <a:cs typeface="Times New Roman" panose="02020603050405020304" pitchFamily="18" charset="0"/>
              </a:rPr>
              <a:t>)</a:t>
            </a:r>
            <a:endParaRPr lang="mn-MN" sz="3400" dirty="0">
              <a:latin typeface="Times New Roman" panose="02020603050405020304" pitchFamily="18" charset="0"/>
              <a:cs typeface="Times New Roman" panose="02020603050405020304" pitchFamily="18" charset="0"/>
            </a:endParaRP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2000 оны Амьтны </a:t>
            </a:r>
            <a:r>
              <a:rPr lang="mn-MN" sz="3400" dirty="0">
                <a:latin typeface="Times New Roman" panose="02020603050405020304" pitchFamily="18" charset="0"/>
                <a:cs typeface="Times New Roman" panose="02020603050405020304" pitchFamily="18" charset="0"/>
              </a:rPr>
              <a:t>аймгийн тухай хууль, 7.1 Нэн ховор гэсэн ангилалд </a:t>
            </a:r>
            <a:r>
              <a:rPr lang="mn-MN" sz="3400" dirty="0" smtClean="0">
                <a:latin typeface="Times New Roman" panose="02020603050405020304" pitchFamily="18" charset="0"/>
                <a:cs typeface="Times New Roman" panose="02020603050405020304" pitchFamily="18" charset="0"/>
              </a:rPr>
              <a:t>хамруулсан</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2006 онд ДБХХ-ны </a:t>
            </a:r>
            <a:r>
              <a:rPr lang="mn-MN" sz="3400" dirty="0">
                <a:latin typeface="Times New Roman" panose="02020603050405020304" pitchFamily="18" charset="0"/>
                <a:cs typeface="Times New Roman" panose="02020603050405020304" pitchFamily="18" charset="0"/>
              </a:rPr>
              <a:t>Улаан дансны ангиллаар Бүс нутгийн хэмжээнд устаж байгаа (</a:t>
            </a:r>
            <a:r>
              <a:rPr lang="en-US" sz="3400" dirty="0">
                <a:latin typeface="Times New Roman" panose="02020603050405020304" pitchFamily="18" charset="0"/>
                <a:cs typeface="Times New Roman" panose="02020603050405020304" pitchFamily="18" charset="0"/>
              </a:rPr>
              <a:t>CR), </a:t>
            </a:r>
            <a:r>
              <a:rPr lang="mn-MN" sz="3400" dirty="0">
                <a:latin typeface="Times New Roman" panose="02020603050405020304" pitchFamily="18" charset="0"/>
                <a:cs typeface="Times New Roman" panose="02020603050405020304" pitchFamily="18" charset="0"/>
              </a:rPr>
              <a:t>Олон улсын хэмжээнд анхааралд өртөөгүй (</a:t>
            </a:r>
            <a:r>
              <a:rPr lang="en-US" sz="3400" dirty="0">
                <a:latin typeface="Times New Roman" panose="02020603050405020304" pitchFamily="18" charset="0"/>
                <a:cs typeface="Times New Roman" panose="02020603050405020304" pitchFamily="18" charset="0"/>
              </a:rPr>
              <a:t>LC) </a:t>
            </a:r>
            <a:r>
              <a:rPr lang="mn-MN" sz="3400" dirty="0">
                <a:latin typeface="Times New Roman" panose="02020603050405020304" pitchFamily="18" charset="0"/>
                <a:cs typeface="Times New Roman" panose="02020603050405020304" pitchFamily="18" charset="0"/>
              </a:rPr>
              <a:t>гэж </a:t>
            </a:r>
            <a:r>
              <a:rPr lang="mn-MN" sz="3400" dirty="0" smtClean="0">
                <a:latin typeface="Times New Roman" panose="02020603050405020304" pitchFamily="18" charset="0"/>
                <a:cs typeface="Times New Roman" panose="02020603050405020304" pitchFamily="18" charset="0"/>
              </a:rPr>
              <a:t>үнэлэгдсэн</a:t>
            </a:r>
            <a:endParaRPr lang="en-US" dirty="0"/>
          </a:p>
        </p:txBody>
      </p:sp>
      <p:sp>
        <p:nvSpPr>
          <p:cNvPr id="10" name="Content Placeholder 9"/>
          <p:cNvSpPr>
            <a:spLocks noGrp="1"/>
          </p:cNvSpPr>
          <p:nvPr>
            <p:ph sz="half" idx="2"/>
          </p:nvPr>
        </p:nvSpPr>
        <p:spPr/>
        <p:txBody>
          <a:bodyPr>
            <a:normAutofit fontScale="47500" lnSpcReduction="20000"/>
          </a:bodyPr>
          <a:lstStyle/>
          <a:p>
            <a:pPr marL="285750" indent="-285750">
              <a:buBlip>
                <a:blip r:embed="rId3"/>
              </a:buBlip>
            </a:pPr>
            <a:r>
              <a:rPr lang="mn-MN" sz="3400" dirty="0" smtClean="0">
                <a:latin typeface="Times New Roman" panose="02020603050405020304" pitchFamily="18" charset="0"/>
                <a:cs typeface="Times New Roman" panose="02020603050405020304" pitchFamily="18" charset="0"/>
              </a:rPr>
              <a:t>Говь-Алтай </a:t>
            </a:r>
            <a:r>
              <a:rPr lang="mn-MN" sz="3400" dirty="0">
                <a:latin typeface="Times New Roman" panose="02020603050405020304" pitchFamily="18" charset="0"/>
                <a:cs typeface="Times New Roman" panose="02020603050405020304" pitchFamily="18" charset="0"/>
              </a:rPr>
              <a:t>аймгийн 2013 оны 7 сарын 12-ны өдрийн Иргэдийн төлөөлөгчдийн хурлаас мазаалай баавгайг аймгийнхаа </a:t>
            </a:r>
            <a:r>
              <a:rPr lang="mn-MN" sz="3600" dirty="0">
                <a:latin typeface="Times New Roman" panose="02020603050405020304" pitchFamily="18" charset="0"/>
                <a:cs typeface="Times New Roman" panose="02020603050405020304" pitchFamily="18" charset="0"/>
              </a:rPr>
              <a:t>бахархалт амьтан болгохоор шийдвэрлэн тогтоол гаргасан 	</a:t>
            </a:r>
            <a:endParaRPr lang="en-US" sz="3600" dirty="0">
              <a:latin typeface="Times New Roman" panose="02020603050405020304" pitchFamily="18" charset="0"/>
              <a:cs typeface="Times New Roman" panose="02020603050405020304" pitchFamily="18" charset="0"/>
            </a:endParaRP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2016 онд Баянхонгор </a:t>
            </a:r>
            <a:r>
              <a:rPr lang="mn-MN" sz="3400" dirty="0">
                <a:latin typeface="Times New Roman" panose="02020603050405020304" pitchFamily="18" charset="0"/>
                <a:cs typeface="Times New Roman" panose="02020603050405020304" pitchFamily="18" charset="0"/>
              </a:rPr>
              <a:t>аймгийн ИТХ-ын Тэргүүлэгчдийн тогтоолоор жил бүрийн гуравдугаар сарын 15-ны өдрийг “Мазаалай баавгайн бахархалт өдөр” болгон тэмдэглэн өнгөрүүлэхээр тогтсон</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Байгаль </a:t>
            </a:r>
            <a:r>
              <a:rPr lang="mn-MN" sz="3400" dirty="0">
                <a:latin typeface="Times New Roman" panose="02020603050405020304" pitchFamily="18" charset="0"/>
                <a:cs typeface="Times New Roman" panose="02020603050405020304" pitchFamily="18" charset="0"/>
              </a:rPr>
              <a:t>орчин, аялал жуулчлалын сайдын 2023 оны 09 дүгээр сарын 25-ны өдрийн А/466 тушаалаар 2024 оныг “Мазаалай баавгай хамгаалах жил” болгон зарласан</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Монгол </a:t>
            </a:r>
            <a:r>
              <a:rPr lang="mn-MN" sz="3400" dirty="0">
                <a:latin typeface="Times New Roman" panose="02020603050405020304" pitchFamily="18" charset="0"/>
                <a:cs typeface="Times New Roman" panose="02020603050405020304" pitchFamily="18" charset="0"/>
              </a:rPr>
              <a:t>Улсын Засгийн Газрын 2023 оны 12 сарын 13-ны өдрийн 437 тогтоолоор Мазаалай баавгайг үндэсний бахархалт амьтнаар зарласан </a:t>
            </a:r>
          </a:p>
          <a:p>
            <a:pPr marL="285750" indent="-285750">
              <a:buBlip>
                <a:blip r:embed="rId3"/>
              </a:buBlip>
            </a:pPr>
            <a:r>
              <a:rPr lang="mn-MN" sz="3400" dirty="0" smtClean="0">
                <a:latin typeface="Times New Roman" panose="02020603050405020304" pitchFamily="18" charset="0"/>
                <a:cs typeface="Times New Roman" panose="02020603050405020304" pitchFamily="18" charset="0"/>
              </a:rPr>
              <a:t>Байгаль </a:t>
            </a:r>
            <a:r>
              <a:rPr lang="mn-MN" sz="3400" dirty="0">
                <a:latin typeface="Times New Roman" panose="02020603050405020304" pitchFamily="18" charset="0"/>
                <a:cs typeface="Times New Roman" panose="02020603050405020304" pitchFamily="18" charset="0"/>
              </a:rPr>
              <a:t>орчин, аялал жуулчлалын сайдын 2024 оны 02 дугаар сарын 29-ны өдрийн А/106 тоот тушаалаар жил бүрийн 02 дугаар сарын 28 -ны өдрийг "Говийн Мазаалай баавгайг хамгаалах" зорилгоор тэмдэглэн өнгөрүүлэхээр тогтсон</a:t>
            </a:r>
          </a:p>
          <a:p>
            <a:pPr marL="285750" indent="-285750">
              <a:buBlip>
                <a:blip r:embed="rId3"/>
              </a:buBlip>
            </a:pPr>
            <a:endParaRPr lang="en-US" sz="3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6965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itle 2"/>
          <p:cNvSpPr>
            <a:spLocks noGrp="1"/>
          </p:cNvSpPr>
          <p:nvPr>
            <p:ph type="title"/>
          </p:nvPr>
        </p:nvSpPr>
        <p:spPr/>
        <p:txBody>
          <a:bodyPr>
            <a:normAutofit/>
          </a:bodyPr>
          <a:lstStyle/>
          <a:p>
            <a:pPr algn="ctr"/>
            <a:r>
              <a:rPr lang="mn-MN" sz="3200" b="1" dirty="0" smtClean="0">
                <a:latin typeface="Times New Roman" panose="02020603050405020304" pitchFamily="18" charset="0"/>
                <a:cs typeface="Times New Roman" panose="02020603050405020304" pitchFamily="18" charset="0"/>
              </a:rPr>
              <a:t>Үндэсний бахархалт амьтан, ургамал</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20528" t="24818" r="16654" b="12348"/>
          <a:stretch/>
        </p:blipFill>
        <p:spPr>
          <a:xfrm>
            <a:off x="7642596" y="3914262"/>
            <a:ext cx="3711204" cy="2088122"/>
          </a:xfrm>
          <a:prstGeom prst="rect">
            <a:avLst/>
          </a:prstGeom>
        </p:spPr>
      </p:pic>
      <p:pic>
        <p:nvPicPr>
          <p:cNvPr id="7" name="Picture 6"/>
          <p:cNvPicPr>
            <a:picLocks noChangeAspect="1"/>
          </p:cNvPicPr>
          <p:nvPr/>
        </p:nvPicPr>
        <p:blipFill rotWithShape="1">
          <a:blip r:embed="rId4"/>
          <a:srcRect l="18740" t="25057" r="16175" b="22551"/>
          <a:stretch/>
        </p:blipFill>
        <p:spPr>
          <a:xfrm>
            <a:off x="324334" y="2027362"/>
            <a:ext cx="6875226" cy="3118939"/>
          </a:xfrm>
          <a:prstGeom prst="rect">
            <a:avLst/>
          </a:prstGeom>
        </p:spPr>
      </p:pic>
      <p:pic>
        <p:nvPicPr>
          <p:cNvPr id="8" name="Picture 7"/>
          <p:cNvPicPr>
            <a:picLocks noChangeAspect="1"/>
          </p:cNvPicPr>
          <p:nvPr/>
        </p:nvPicPr>
        <p:blipFill rotWithShape="1">
          <a:blip r:embed="rId5"/>
          <a:srcRect l="20889" t="25170" r="17334" b="15966"/>
          <a:stretch/>
        </p:blipFill>
        <p:spPr>
          <a:xfrm>
            <a:off x="7594958" y="1506572"/>
            <a:ext cx="3881290" cy="2080260"/>
          </a:xfrm>
          <a:prstGeom prst="rect">
            <a:avLst/>
          </a:prstGeom>
        </p:spPr>
      </p:pic>
    </p:spTree>
    <p:extLst>
      <p:ext uri="{BB962C8B-B14F-4D97-AF65-F5344CB8AC3E}">
        <p14:creationId xmlns:p14="http://schemas.microsoft.com/office/powerpoint/2010/main" val="1796969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2" name="Title 1"/>
          <p:cNvSpPr>
            <a:spLocks noGrp="1"/>
          </p:cNvSpPr>
          <p:nvPr>
            <p:ph type="title"/>
          </p:nvPr>
        </p:nvSpPr>
        <p:spPr/>
        <p:txBody>
          <a:bodyPr>
            <a:normAutofit/>
          </a:bodyPr>
          <a:lstStyle/>
          <a:p>
            <a:r>
              <a:rPr lang="mn-MN" dirty="0">
                <a:latin typeface="Times New Roman" panose="02020603050405020304" pitchFamily="18" charset="0"/>
                <a:cs typeface="Times New Roman" panose="02020603050405020304" pitchFamily="18" charset="0"/>
              </a:rPr>
              <a:t>Мазаалай </a:t>
            </a:r>
            <a:r>
              <a:rPr lang="mn-MN" dirty="0" smtClean="0">
                <a:latin typeface="Times New Roman" panose="02020603050405020304" pitchFamily="18" charset="0"/>
                <a:cs typeface="Times New Roman" panose="02020603050405020304" pitchFamily="18" charset="0"/>
              </a:rPr>
              <a:t>баавгайг онцлох шалтгаан:</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r>
              <a:rPr lang="mn-MN" b="1" dirty="0" smtClean="0">
                <a:latin typeface="Times New Roman" panose="02020603050405020304" pitchFamily="18" charset="0"/>
                <a:cs typeface="Times New Roman" panose="02020603050405020304" pitchFamily="18" charset="0"/>
              </a:rPr>
              <a:t>Зөвхөн </a:t>
            </a:r>
            <a:r>
              <a:rPr lang="mn-MN" b="1" dirty="0">
                <a:latin typeface="Times New Roman" panose="02020603050405020304" pitchFamily="18" charset="0"/>
                <a:cs typeface="Times New Roman" panose="02020603050405020304" pitchFamily="18" charset="0"/>
              </a:rPr>
              <a:t>Монголд амьдардаг</a:t>
            </a:r>
            <a:r>
              <a:rPr lang="mn-MN" dirty="0">
                <a:latin typeface="Times New Roman" panose="02020603050405020304" pitchFamily="18" charset="0"/>
                <a:cs typeface="Times New Roman" panose="02020603050405020304" pitchFamily="18" charset="0"/>
              </a:rPr>
              <a:t> – Мазаалай нь дэлхийн аль ч улсад байхгүй, зөвхөн Монголын Говийн их дархан цаазат газрын “А” хэсэгт амьдардаг.</a:t>
            </a:r>
          </a:p>
          <a:p>
            <a:r>
              <a:rPr lang="mn-MN" b="1" dirty="0">
                <a:latin typeface="Times New Roman" panose="02020603050405020304" pitchFamily="18" charset="0"/>
                <a:cs typeface="Times New Roman" panose="02020603050405020304" pitchFamily="18" charset="0"/>
              </a:rPr>
              <a:t>Хамгийн ховор баавгай</a:t>
            </a:r>
            <a:r>
              <a:rPr lang="mn-MN" dirty="0">
                <a:latin typeface="Times New Roman" panose="02020603050405020304" pitchFamily="18" charset="0"/>
                <a:cs typeface="Times New Roman" panose="02020603050405020304" pitchFamily="18" charset="0"/>
              </a:rPr>
              <a:t> – Дэлхий дээр ердөө </a:t>
            </a:r>
            <a:r>
              <a:rPr lang="mn-MN" dirty="0" smtClean="0">
                <a:latin typeface="Times New Roman" panose="02020603050405020304" pitchFamily="18" charset="0"/>
                <a:cs typeface="Times New Roman" panose="02020603050405020304" pitchFamily="18" charset="0"/>
              </a:rPr>
              <a:t>5</a:t>
            </a:r>
            <a:r>
              <a:rPr lang="mn-MN" b="1" dirty="0" smtClean="0">
                <a:latin typeface="Times New Roman" panose="02020603050405020304" pitchFamily="18" charset="0"/>
                <a:cs typeface="Times New Roman" panose="02020603050405020304" pitchFamily="18" charset="0"/>
              </a:rPr>
              <a:t>0 </a:t>
            </a:r>
            <a:r>
              <a:rPr lang="mn-MN" b="1" dirty="0">
                <a:latin typeface="Times New Roman" panose="02020603050405020304" pitchFamily="18" charset="0"/>
                <a:cs typeface="Times New Roman" panose="02020603050405020304" pitchFamily="18" charset="0"/>
              </a:rPr>
              <a:t>орчим</a:t>
            </a:r>
            <a:r>
              <a:rPr lang="mn-MN" dirty="0">
                <a:latin typeface="Times New Roman" panose="02020603050405020304" pitchFamily="18" charset="0"/>
                <a:cs typeface="Times New Roman" panose="02020603050405020304" pitchFamily="18" charset="0"/>
              </a:rPr>
              <a:t> мазаалай үлдсэн бөгөөд энэ нь устах өндөр эрсдэлтэй амьтдын нэг болгодог.</a:t>
            </a:r>
          </a:p>
          <a:p>
            <a:r>
              <a:rPr lang="mn-MN" b="1" dirty="0">
                <a:latin typeface="Times New Roman" panose="02020603050405020304" pitchFamily="18" charset="0"/>
                <a:cs typeface="Times New Roman" panose="02020603050405020304" pitchFamily="18" charset="0"/>
              </a:rPr>
              <a:t>Говийн хатуу ширүүн нөхцөлд дасан зохицсон</a:t>
            </a:r>
            <a:r>
              <a:rPr lang="mn-MN" dirty="0">
                <a:latin typeface="Times New Roman" panose="02020603050405020304" pitchFamily="18" charset="0"/>
                <a:cs typeface="Times New Roman" panose="02020603050405020304" pitchFamily="18" charset="0"/>
              </a:rPr>
              <a:t> – Бусад баавгайнуудтай харьцуулахад Мазаалай говийн хуурай, халуун уур амьсгалд дасан зохицсон цорын ганц баавгай юм.</a:t>
            </a:r>
          </a:p>
          <a:p>
            <a:r>
              <a:rPr lang="mn-MN" b="1" dirty="0">
                <a:latin typeface="Times New Roman" panose="02020603050405020304" pitchFamily="18" charset="0"/>
                <a:cs typeface="Times New Roman" panose="02020603050405020304" pitchFamily="18" charset="0"/>
              </a:rPr>
              <a:t>Идэш тэжээл нь өвөрмөц</a:t>
            </a:r>
            <a:r>
              <a:rPr lang="mn-MN" dirty="0">
                <a:latin typeface="Times New Roman" panose="02020603050405020304" pitchFamily="18" charset="0"/>
                <a:cs typeface="Times New Roman" panose="02020603050405020304" pitchFamily="18" charset="0"/>
              </a:rPr>
              <a:t> – Мазаалай голчлон ургамлын гаралтай хоол хүнс (элсэн чихэрлэг жимс, үндэс, үр) иддэг бөгөөд махан хоолтон биш, өвсөн тэжээл рүү илүү чиглэсэн байдаг.</a:t>
            </a:r>
          </a:p>
          <a:p>
            <a:r>
              <a:rPr lang="mn-MN" b="1" dirty="0">
                <a:latin typeface="Times New Roman" panose="02020603050405020304" pitchFamily="18" charset="0"/>
                <a:cs typeface="Times New Roman" panose="02020603050405020304" pitchFamily="18" charset="0"/>
              </a:rPr>
              <a:t>Жижиг биетэй</a:t>
            </a:r>
            <a:r>
              <a:rPr lang="mn-MN" dirty="0">
                <a:latin typeface="Times New Roman" panose="02020603050405020304" pitchFamily="18" charset="0"/>
                <a:cs typeface="Times New Roman" panose="02020603050405020304" pitchFamily="18" charset="0"/>
              </a:rPr>
              <a:t> – Бусад хүрэн баавгайтай харьцуулахад мазаалай жижиг, нарийхан биетэй, 100-140 кг орчим жинтэй байдаг.</a:t>
            </a:r>
          </a:p>
          <a:p>
            <a:r>
              <a:rPr lang="mn-MN" b="1" dirty="0" smtClean="0">
                <a:latin typeface="Times New Roman" panose="02020603050405020304" pitchFamily="18" charset="0"/>
                <a:cs typeface="Times New Roman" panose="02020603050405020304" pitchFamily="18" charset="0"/>
              </a:rPr>
              <a:t>Цөлийн </a:t>
            </a:r>
            <a:r>
              <a:rPr lang="mn-MN" b="1" dirty="0">
                <a:latin typeface="Times New Roman" panose="02020603050405020304" pitchFamily="18" charset="0"/>
                <a:cs typeface="Times New Roman" panose="02020603050405020304" pitchFamily="18" charset="0"/>
              </a:rPr>
              <a:t>өнгөтэй арьстай</a:t>
            </a:r>
            <a:r>
              <a:rPr lang="mn-MN" dirty="0">
                <a:latin typeface="Times New Roman" panose="02020603050405020304" pitchFamily="18" charset="0"/>
                <a:cs typeface="Times New Roman" panose="02020603050405020304" pitchFamily="18" charset="0"/>
              </a:rPr>
              <a:t> – Мазаалай бусад хүрэн баавгайнаас арай цайвар бордуу өнгөтэй байдаг нь цөлд уусах, халуунаас хамгаалахад тохиромжтой.</a:t>
            </a:r>
          </a:p>
          <a:p>
            <a:r>
              <a:rPr lang="mn-MN" b="1" dirty="0" smtClean="0">
                <a:latin typeface="Times New Roman" panose="02020603050405020304" pitchFamily="18" charset="0"/>
                <a:cs typeface="Times New Roman" panose="02020603050405020304" pitchFamily="18" charset="0"/>
              </a:rPr>
              <a:t>Монголын </a:t>
            </a:r>
            <a:r>
              <a:rPr lang="mn-MN" b="1" dirty="0">
                <a:latin typeface="Times New Roman" panose="02020603050405020304" pitchFamily="18" charset="0"/>
                <a:cs typeface="Times New Roman" panose="02020603050405020304" pitchFamily="18" charset="0"/>
              </a:rPr>
              <a:t>үндэсний </a:t>
            </a:r>
            <a:r>
              <a:rPr lang="mn-MN" b="1" dirty="0" smtClean="0">
                <a:latin typeface="Times New Roman" panose="02020603050405020304" pitchFamily="18" charset="0"/>
                <a:cs typeface="Times New Roman" panose="02020603050405020304" pitchFamily="18" charset="0"/>
              </a:rPr>
              <a:t>бахархалт амьтан</a:t>
            </a:r>
          </a:p>
          <a:p>
            <a:r>
              <a:rPr lang="mn-MN" b="1" dirty="0">
                <a:latin typeface="Times New Roman" panose="02020603050405020304" pitchFamily="18" charset="0"/>
                <a:cs typeface="Times New Roman" panose="02020603050405020304" pitchFamily="18" charset="0"/>
              </a:rPr>
              <a:t>Бэлгэ тэмдэг</a:t>
            </a:r>
            <a:r>
              <a:rPr lang="mn-MN" dirty="0">
                <a:latin typeface="Times New Roman" panose="02020603050405020304" pitchFamily="18" charset="0"/>
                <a:cs typeface="Times New Roman" panose="02020603050405020304" pitchFamily="18" charset="0"/>
              </a:rPr>
              <a:t>: Байгаль хамгаалах, тогтвортой аялал жуулчлалыг хөгжүүлэх бэлгэ тэмдэг болох боломжтой</a:t>
            </a:r>
            <a:r>
              <a:rPr lang="mn-MN" dirty="0" smtClean="0">
                <a:latin typeface="Times New Roman" panose="02020603050405020304" pitchFamily="18" charset="0"/>
                <a:cs typeface="Times New Roman" panose="02020603050405020304" pitchFamily="18" charset="0"/>
              </a:rPr>
              <a:t>.</a:t>
            </a:r>
            <a:endParaRPr lang="mn-M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41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2" name="Title 1"/>
          <p:cNvSpPr>
            <a:spLocks noGrp="1"/>
          </p:cNvSpPr>
          <p:nvPr>
            <p:ph type="title"/>
          </p:nvPr>
        </p:nvSpPr>
        <p:spPr>
          <a:xfrm>
            <a:off x="838200" y="1100416"/>
            <a:ext cx="10515600" cy="1325563"/>
          </a:xfrm>
        </p:spPr>
        <p:txBody>
          <a:bodyPr/>
          <a:lstStyle/>
          <a:p>
            <a:r>
              <a:rPr lang="mn-MN" b="1" dirty="0">
                <a:latin typeface="Times New Roman" panose="02020603050405020304" pitchFamily="18" charset="0"/>
                <a:cs typeface="Times New Roman" panose="02020603050405020304" pitchFamily="18" charset="0"/>
              </a:rPr>
              <a:t>Мазаалайг хэрхэн аялал жуулчлалын бренд болгох вэ?</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3242821"/>
            <a:ext cx="10515600" cy="2934142"/>
          </a:xfrm>
        </p:spPr>
        <p:txBody>
          <a:bodyPr>
            <a:normAutofit/>
          </a:bodyPr>
          <a:lstStyle/>
          <a:p>
            <a:r>
              <a:rPr lang="mn-MN" b="1" dirty="0">
                <a:latin typeface="Times New Roman" panose="02020603050405020304" pitchFamily="18" charset="0"/>
                <a:cs typeface="Times New Roman" panose="02020603050405020304" pitchFamily="18" charset="0"/>
              </a:rPr>
              <a:t>Брэндийн стратеги боловсруулах</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Үндсэн зорилго</a:t>
            </a:r>
            <a:r>
              <a:rPr lang="mn-MN" dirty="0">
                <a:latin typeface="Times New Roman" panose="02020603050405020304" pitchFamily="18" charset="0"/>
                <a:cs typeface="Times New Roman" panose="02020603050405020304" pitchFamily="18" charset="0"/>
              </a:rPr>
              <a:t>: Мазаалайг хамгаалах, танилцуулах, түгээх замаар аялал жуулчлал хөгжүүлэх.</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Зорилтот хэрэглэгчид</a:t>
            </a:r>
            <a:r>
              <a:rPr lang="mn-MN" dirty="0">
                <a:latin typeface="Times New Roman" panose="02020603050405020304" pitchFamily="18" charset="0"/>
                <a:cs typeface="Times New Roman" panose="02020603050405020304" pitchFamily="18" charset="0"/>
              </a:rPr>
              <a:t>: Дотоодын болон гадаадын аялагчид, байгальд хайртай хүмүүс, судлаачид, хүүхэд залуус.</a:t>
            </a:r>
            <a:endParaRPr lang="en-US" dirty="0">
              <a:latin typeface="Times New Roman" panose="02020603050405020304" pitchFamily="18" charset="0"/>
              <a:cs typeface="Times New Roman" panose="02020603050405020304" pitchFamily="18" charset="0"/>
            </a:endParaRPr>
          </a:p>
          <a:p>
            <a:pPr lvl="1"/>
            <a:r>
              <a:rPr lang="mn-MN" b="1" dirty="0">
                <a:latin typeface="Times New Roman" panose="02020603050405020304" pitchFamily="18" charset="0"/>
                <a:cs typeface="Times New Roman" panose="02020603050405020304" pitchFamily="18" charset="0"/>
              </a:rPr>
              <a:t>Мессеж</a:t>
            </a:r>
            <a:r>
              <a:rPr lang="mn-MN" dirty="0">
                <a:latin typeface="Times New Roman" panose="02020603050405020304" pitchFamily="18" charset="0"/>
                <a:cs typeface="Times New Roman" panose="02020603050405020304" pitchFamily="18" charset="0"/>
              </a:rPr>
              <a:t>: "Мазаалай – Монголын ховор эрдэнэ"</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155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1085</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Эрх зүйн хувьд хамгаалагдсан байдал </vt:lpstr>
      <vt:lpstr>Үндэсний бахархалт амьтан, ургамал</vt:lpstr>
      <vt:lpstr>Мазаалай баавгайг онцлох шалтгаан:</vt:lpstr>
      <vt:lpstr>Мазаалайг хэрхэн аялал жуулчлалын бренд болгох вэ?</vt:lpstr>
      <vt:lpstr>Мазаалайг хэрхэн аялал жуулчлалын бренд болгох вэ?</vt:lpstr>
      <vt:lpstr>Мазаалайн бренд бүтээгдэхүүний төрөл</vt:lpstr>
      <vt:lpstr>Анхаарах зүйлс</vt:lpstr>
      <vt:lpstr>Давуу болон сул тал</vt:lpstr>
      <vt:lpstr>Дүгнэлт</vt:lpstr>
      <vt:lpstr>Зөв зохицуулбал, мазаалай баавгай нь зөвхөн Монголын говийг бус, дэлхийн анхаарлын төвд байх аялал жуулчлалын брэнд болж чадна.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36</cp:revision>
  <dcterms:created xsi:type="dcterms:W3CDTF">2025-01-24T07:18:57Z</dcterms:created>
  <dcterms:modified xsi:type="dcterms:W3CDTF">2025-02-07T03:35:31Z</dcterms:modified>
</cp:coreProperties>
</file>