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7112" r:id="rId4"/>
    <p:sldId id="7124" r:id="rId5"/>
    <p:sldId id="259" r:id="rId6"/>
    <p:sldId id="7122" r:id="rId7"/>
    <p:sldId id="7120" r:id="rId8"/>
    <p:sldId id="7125" r:id="rId9"/>
    <p:sldId id="7119" r:id="rId10"/>
    <p:sldId id="7126" r:id="rId11"/>
    <p:sldId id="7127" r:id="rId12"/>
    <p:sldId id="7096" r:id="rId13"/>
    <p:sldId id="7132" r:id="rId14"/>
    <p:sldId id="7133" r:id="rId15"/>
    <p:sldId id="7134" r:id="rId16"/>
    <p:sldId id="7136" r:id="rId17"/>
    <p:sldId id="7140" r:id="rId18"/>
    <p:sldId id="7141" r:id="rId19"/>
    <p:sldId id="7139" r:id="rId20"/>
    <p:sldId id="7144" r:id="rId21"/>
    <p:sldId id="7149" r:id="rId22"/>
    <p:sldId id="7142" r:id="rId23"/>
    <p:sldId id="7152" r:id="rId24"/>
    <p:sldId id="7146" r:id="rId25"/>
    <p:sldId id="7153" r:id="rId26"/>
    <p:sldId id="7145" r:id="rId27"/>
    <p:sldId id="7151" r:id="rId28"/>
    <p:sldId id="71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4660"/>
  </p:normalViewPr>
  <p:slideViewPr>
    <p:cSldViewPr snapToGrid="0">
      <p:cViewPr varScale="1">
        <p:scale>
          <a:sx n="50" d="100"/>
          <a:sy n="50" d="100"/>
        </p:scale>
        <p:origin x="8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CE3CE-2908-4113-900F-FA3714DFA79E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580BC-7B24-442D-8FF0-E016A8F4D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6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mn-MN" dirty="0"/>
              <a:t>Мөсөн сурын харваа -</a:t>
            </a:r>
            <a:endParaRPr lang="en-US" dirty="0"/>
          </a:p>
          <a:p>
            <a:pPr lvl="0"/>
            <a:r>
              <a:rPr lang="mn-MN" dirty="0"/>
              <a:t>Мөсний шагай -  </a:t>
            </a:r>
            <a:endParaRPr lang="en-US" dirty="0"/>
          </a:p>
          <a:p>
            <a:pPr lvl="0"/>
            <a:r>
              <a:rPr lang="mn-MN" dirty="0"/>
              <a:t>Снөүбоардын тэмцээн –</a:t>
            </a:r>
            <a:endParaRPr lang="en-US" dirty="0"/>
          </a:p>
          <a:p>
            <a:pPr lvl="0"/>
            <a:r>
              <a:rPr lang="mn-MN" dirty="0"/>
              <a:t> Параглайдинг /уулын шүхэр/ -  </a:t>
            </a:r>
            <a:endParaRPr lang="en-US" dirty="0"/>
          </a:p>
          <a:p>
            <a:pPr lvl="0"/>
            <a:r>
              <a:rPr lang="mn-MN" dirty="0"/>
              <a:t>Уулын цана – </a:t>
            </a:r>
            <a:endParaRPr lang="en-US" dirty="0"/>
          </a:p>
          <a:p>
            <a:pPr lvl="0"/>
            <a:r>
              <a:rPr lang="mn-MN" dirty="0"/>
              <a:t>Мөсөн хананд авиралтын сонирхогчийн тэмцээн</a:t>
            </a:r>
            <a:endParaRPr lang="en-US" dirty="0"/>
          </a:p>
          <a:p>
            <a:pPr lvl="0"/>
            <a:r>
              <a:rPr lang="mn-MN" dirty="0"/>
              <a:t>Кёрлинг -</a:t>
            </a:r>
            <a:endParaRPr lang="en-US" dirty="0"/>
          </a:p>
          <a:p>
            <a:pPr lvl="0"/>
            <a:r>
              <a:rPr lang="mn-MN" dirty="0"/>
              <a:t>Гэр бүлийн буухиа, олс таталтын тэмцээн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74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25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2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7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6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55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7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7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80BC-7B24-442D-8FF0-E016A8F4D4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3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6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0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8B4ED-DCFC-4496-9F9C-92B5CC1F98B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19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13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8768" y="6147545"/>
            <a:ext cx="474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НИЙСЛЭЛИЙН АЯЛАЛ ЖУУЛЧЛАЛЫН ГАЗАР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4950" y="2767280"/>
            <a:ext cx="6756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4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Хотын аялал жуулчлалын бүтээгдэхүүний онцлог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F5C39-A018-2E5D-75DA-2E3BF8A9E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79577"/>
            <a:ext cx="468496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4075611" y="244061"/>
            <a:ext cx="7990659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“ТАЛЫН САЛХИ” ОЛОН УЛСЫН МОТО НААДАМ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				2025.06.07-08</a:t>
            </a:r>
            <a:endParaRPr lang="mn-MN" sz="2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28912" y="3678501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70" y="1750504"/>
            <a:ext cx="3380851" cy="2178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9" y="1727485"/>
            <a:ext cx="3354889" cy="2164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9" y="3991707"/>
            <a:ext cx="3387700" cy="2132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348BA0AC-9154-5662-2538-1DC4B6D67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86" y="3991707"/>
            <a:ext cx="3387127" cy="2164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5" name="Google Shape;4938;p56"/>
          <p:cNvGrpSpPr/>
          <p:nvPr/>
        </p:nvGrpSpPr>
        <p:grpSpPr>
          <a:xfrm>
            <a:off x="7832795" y="3081032"/>
            <a:ext cx="473302" cy="418012"/>
            <a:chOff x="6000100" y="3076250"/>
            <a:chExt cx="587871" cy="512373"/>
          </a:xfrm>
          <a:solidFill>
            <a:srgbClr val="0079FE"/>
          </a:solidFill>
        </p:grpSpPr>
        <p:sp>
          <p:nvSpPr>
            <p:cNvPr id="26" name="Google Shape;4939;p56"/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4940;p56"/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  <a:grpFill/>
          </p:grpSpPr>
          <p:sp>
            <p:nvSpPr>
              <p:cNvPr id="28" name="Google Shape;4941;p56"/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942;p56"/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943;p56"/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944;p56"/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945;p56"/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946;p56"/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947;p56"/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8221090" y="3102535"/>
            <a:ext cx="4172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mn-MN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УЛСААС 400 ГАРУЙ  ОРОЛЦОГЧИД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218" y="3539930"/>
            <a:ext cx="738806" cy="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0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4354286" y="112148"/>
            <a:ext cx="7722237" cy="941796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“ТЭНГЭР” ОЛОН УЛСЫН БӨӨГИЙН ФЕСТИВАЛЬ 2025.06.14-15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88657" y="3809020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930192" y="3139416"/>
            <a:ext cx="3306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УЛСЫН 250 ГАРУЙ БӨӨ</a:t>
            </a:r>
            <a:endParaRPr lang="mn-MN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31924" r="25885" b="3429"/>
          <a:stretch/>
        </p:blipFill>
        <p:spPr>
          <a:xfrm>
            <a:off x="4049798" y="1522332"/>
            <a:ext cx="3349098" cy="2132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48" y="3985968"/>
            <a:ext cx="3579651" cy="2385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46" y="3858825"/>
            <a:ext cx="3603956" cy="240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1" y="1569930"/>
            <a:ext cx="3198305" cy="2132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83" name="Google Shape;4938;p56"/>
          <p:cNvGrpSpPr/>
          <p:nvPr/>
        </p:nvGrpSpPr>
        <p:grpSpPr>
          <a:xfrm>
            <a:off x="8492109" y="3115076"/>
            <a:ext cx="473302" cy="418012"/>
            <a:chOff x="6000100" y="3076250"/>
            <a:chExt cx="587871" cy="512373"/>
          </a:xfrm>
          <a:solidFill>
            <a:srgbClr val="0079FE"/>
          </a:solidFill>
        </p:grpSpPr>
        <p:sp>
          <p:nvSpPr>
            <p:cNvPr id="584" name="Google Shape;4939;p56"/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4940;p56"/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  <a:grpFill/>
          </p:grpSpPr>
          <p:sp>
            <p:nvSpPr>
              <p:cNvPr id="586" name="Google Shape;4941;p56"/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4942;p56"/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4943;p56"/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4944;p56"/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4945;p56"/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4946;p56"/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4947;p56"/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60" y="3723951"/>
            <a:ext cx="590598" cy="5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BFADBE9-F40E-3398-BA83-21601E02AC08}"/>
              </a:ext>
            </a:extLst>
          </p:cNvPr>
          <p:cNvGrpSpPr/>
          <p:nvPr/>
        </p:nvGrpSpPr>
        <p:grpSpPr>
          <a:xfrm>
            <a:off x="0" y="6429823"/>
            <a:ext cx="12192000" cy="428177"/>
            <a:chOff x="0" y="6429823"/>
            <a:chExt cx="12192000" cy="4281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E726880-E0BA-93C3-0235-61AC9FC88CC8}"/>
                </a:ext>
              </a:extLst>
            </p:cNvPr>
            <p:cNvGrpSpPr/>
            <p:nvPr/>
          </p:nvGrpSpPr>
          <p:grpSpPr>
            <a:xfrm>
              <a:off x="8741438" y="6429823"/>
              <a:ext cx="3450562" cy="428175"/>
              <a:chOff x="8741438" y="-3063"/>
              <a:chExt cx="3450562" cy="428175"/>
            </a:xfrm>
          </p:grpSpPr>
          <p:pic>
            <p:nvPicPr>
              <p:cNvPr id="31" name="Google Shape;563;p43">
                <a:extLst>
                  <a:ext uri="{FF2B5EF4-FFF2-40B4-BE49-F238E27FC236}">
                    <a16:creationId xmlns:a16="http://schemas.microsoft.com/office/drawing/2014/main" id="{78FD657C-0956-0314-C1C8-D59BC259EDDD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741438" y="-3063"/>
                <a:ext cx="1725302" cy="428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52" name="Google Shape;564;p43">
                <a:extLst>
                  <a:ext uri="{FF2B5EF4-FFF2-40B4-BE49-F238E27FC236}">
                    <a16:creationId xmlns:a16="http://schemas.microsoft.com/office/drawing/2014/main" id="{EEC852C9-1771-F059-2995-C2B5A58C6048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0466698" y="-3063"/>
                <a:ext cx="1725302" cy="4281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9" name="Google Shape;562;p43">
              <a:extLst>
                <a:ext uri="{FF2B5EF4-FFF2-40B4-BE49-F238E27FC236}">
                  <a16:creationId xmlns:a16="http://schemas.microsoft.com/office/drawing/2014/main" id="{8AA5C711-5011-940D-4605-0FE63C78E4E3}"/>
                </a:ext>
              </a:extLst>
            </p:cNvPr>
            <p:cNvSpPr/>
            <p:nvPr/>
          </p:nvSpPr>
          <p:spPr>
            <a:xfrm>
              <a:off x="0" y="6429825"/>
              <a:ext cx="9204210" cy="428175"/>
            </a:xfrm>
            <a:prstGeom prst="rect">
              <a:avLst/>
            </a:prstGeom>
            <a:solidFill>
              <a:srgbClr val="FFB93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dirty="0"/>
            </a:p>
          </p:txBody>
        </p:sp>
      </p:grpSp>
      <p:sp>
        <p:nvSpPr>
          <p:cNvPr id="4" name="Rectangle 5">
            <a:extLst>
              <a:ext uri="{FF2B5EF4-FFF2-40B4-BE49-F238E27FC236}">
                <a16:creationId xmlns:a16="http://schemas.microsoft.com/office/drawing/2014/main" id="{666B5925-1D11-69F2-C069-6E259DF25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782" y="-530796"/>
            <a:ext cx="8045106" cy="21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392EC0-28BD-8075-0B19-2C7B54B7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782" y="1659244"/>
            <a:ext cx="804510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02722BA-15CE-98B3-881F-C0871D9D9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782" y="5516869"/>
            <a:ext cx="804510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98B3583-4F88-CDF2-014E-D95BB27A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782" y="7486268"/>
            <a:ext cx="80451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1B88642-3C6A-3345-D2D9-A5A88AF6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71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30CF8CF4-D430-143B-265F-287AE0797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86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4A9706D3-DE28-9DF3-8C47-3778152F1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0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3F73156B-6951-535F-DBAB-92ABA033D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8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BABF6D39-564E-5E62-CD06-D26810E89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2A3247B-CA99-C266-BFBD-3091515A2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0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8BD4B9B0-F56D-BEBD-A2B8-55835F65B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15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85AEDBD9-F53B-52DC-2517-EE600478B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0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11AE9F52-9EAA-221D-5481-FE3515D4C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05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65EF067D-14F7-75BD-EF1B-3E8314EE4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05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5">
            <a:extLst>
              <a:ext uri="{FF2B5EF4-FFF2-40B4-BE49-F238E27FC236}">
                <a16:creationId xmlns:a16="http://schemas.microsoft.com/office/drawing/2014/main" id="{1763489B-A84C-19B2-8D17-2C1234E1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20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41">
            <a:extLst>
              <a:ext uri="{FF2B5EF4-FFF2-40B4-BE49-F238E27FC236}">
                <a16:creationId xmlns:a16="http://schemas.microsoft.com/office/drawing/2014/main" id="{CAD60EED-7F63-C350-AA5D-883EE7F74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7CC4FFA3-498A-EE13-8AD8-05594560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4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kumimoji="0" lang="mn-M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44">
            <a:extLst>
              <a:ext uri="{FF2B5EF4-FFF2-40B4-BE49-F238E27FC236}">
                <a16:creationId xmlns:a16="http://schemas.microsoft.com/office/drawing/2014/main" id="{8EDF6CBB-8534-D032-4FD7-6971D9E90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54" name="TextBox 5153">
            <a:extLst>
              <a:ext uri="{FF2B5EF4-FFF2-40B4-BE49-F238E27FC236}">
                <a16:creationId xmlns:a16="http://schemas.microsoft.com/office/drawing/2014/main" id="{9E1BC907-1D84-F6FA-CB06-040C142FB52A}"/>
              </a:ext>
            </a:extLst>
          </p:cNvPr>
          <p:cNvSpPr txBox="1"/>
          <p:nvPr/>
        </p:nvSpPr>
        <p:spPr>
          <a:xfrm>
            <a:off x="72831" y="439921"/>
            <a:ext cx="3624907" cy="86690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mn-M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“ДАНШИГ НААДАМ-ХҮРЭЭ ЦАМ” </a:t>
            </a:r>
            <a:r>
              <a:rPr lang="mn-MN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mn-MN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.06.21-22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mn-MN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1000"/>
              </a:spcAft>
            </a:pPr>
            <a:r>
              <a:rPr lang="mn-M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2700</a:t>
            </a:r>
          </a:p>
        </p:txBody>
      </p:sp>
      <p:sp>
        <p:nvSpPr>
          <p:cNvPr id="5160" name="TextBox 5159">
            <a:extLst>
              <a:ext uri="{FF2B5EF4-FFF2-40B4-BE49-F238E27FC236}">
                <a16:creationId xmlns:a16="http://schemas.microsoft.com/office/drawing/2014/main" id="{530B3360-DA24-DAF0-C2B6-AF972ED93DA3}"/>
              </a:ext>
            </a:extLst>
          </p:cNvPr>
          <p:cNvSpPr txBox="1"/>
          <p:nvPr/>
        </p:nvSpPr>
        <p:spPr>
          <a:xfrm>
            <a:off x="8757461" y="405243"/>
            <a:ext cx="3091543" cy="96385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mn-MN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mn-MN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ДЭЭЛТЭЙ МОНГОЛ НААДАМ” </a:t>
            </a:r>
            <a:r>
              <a:rPr lang="mn-MN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mn-MN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mn-MN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mn-MN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mn-M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1000</a:t>
            </a:r>
            <a:endParaRPr lang="mn-MN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64" name="TextBox 5163">
            <a:extLst>
              <a:ext uri="{FF2B5EF4-FFF2-40B4-BE49-F238E27FC236}">
                <a16:creationId xmlns:a16="http://schemas.microsoft.com/office/drawing/2014/main" id="{318A041E-B507-1BC4-E082-4BA3FFC51680}"/>
              </a:ext>
            </a:extLst>
          </p:cNvPr>
          <p:cNvSpPr txBox="1"/>
          <p:nvPr/>
        </p:nvSpPr>
        <p:spPr>
          <a:xfrm>
            <a:off x="4217393" y="406973"/>
            <a:ext cx="4221213" cy="96385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mn-MN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“ПЛЭЙТАЙМ” ОЛОН УЛСЫН ХӨГЖМИЙН НААДАМ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mn-MN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mn-MN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03-06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mn-MN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mn-M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15,000</a:t>
            </a:r>
            <a:endParaRPr lang="en-US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93" y="4248931"/>
            <a:ext cx="2858107" cy="190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1" descr="May be an image of 4 people">
            <a:extLst>
              <a:ext uri="{FF2B5EF4-FFF2-40B4-BE49-F238E27FC236}">
                <a16:creationId xmlns:a16="http://schemas.microsoft.com/office/drawing/2014/main" id="{0EBB3772-BBEC-6386-0DA4-E9577477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09" y="1556518"/>
            <a:ext cx="3429646" cy="228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80826849" descr="May be an image of 6 people and text">
            <a:extLst>
              <a:ext uri="{FF2B5EF4-FFF2-40B4-BE49-F238E27FC236}">
                <a16:creationId xmlns:a16="http://schemas.microsoft.com/office/drawing/2014/main" id="{E46F5F3A-56BA-6737-231A-EF7A301B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61" y="4142716"/>
            <a:ext cx="2934788" cy="195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May be an image of 8 people">
            <a:extLst>
              <a:ext uri="{FF2B5EF4-FFF2-40B4-BE49-F238E27FC236}">
                <a16:creationId xmlns:a16="http://schemas.microsoft.com/office/drawing/2014/main" id="{57B19268-4C65-02FE-3D24-9E9BB17D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5" y="1459685"/>
            <a:ext cx="3463377" cy="25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2105" y="1475601"/>
            <a:ext cx="3566146" cy="237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3" y="4191419"/>
            <a:ext cx="2935454" cy="195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65" y="958375"/>
            <a:ext cx="374092" cy="3278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22" y="1019913"/>
            <a:ext cx="374092" cy="3278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986" y="1038539"/>
            <a:ext cx="374092" cy="3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45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0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391888" y="844732"/>
            <a:ext cx="5791196" cy="132343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УЛААНБААТАР ОЛОН УЛСЫН ЯВГАН АЛХАЛТЫН ФЕСТИВАЛЬ”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23-24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150</a:t>
            </a:r>
            <a:endParaRPr lang="mn-MN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6514011" y="844732"/>
            <a:ext cx="5460276" cy="15799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 FOOD</a:t>
            </a:r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ОЛОН УЛСЫН ХООЛНЫ Ф</a:t>
            </a:r>
            <a:r>
              <a:rPr lang="mn-M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ЕСТИВАЛЬ</a:t>
            </a:r>
          </a:p>
          <a:p>
            <a:pPr algn="ctr">
              <a:spcAft>
                <a:spcPts val="1000"/>
              </a:spcAft>
            </a:pP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.08.22-24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>
              <a:spcAft>
                <a:spcPts val="1000"/>
              </a:spcAf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19" y="2636032"/>
            <a:ext cx="2949782" cy="2153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03" y="3096876"/>
            <a:ext cx="2286437" cy="1541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36" y="2901252"/>
            <a:ext cx="2663012" cy="1775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8" y="2636032"/>
            <a:ext cx="3074376" cy="2305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00" y="1796602"/>
            <a:ext cx="317506" cy="31750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643" y="2096428"/>
            <a:ext cx="269705" cy="2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2873830" y="112148"/>
            <a:ext cx="9202694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“ХИЙМОРЬ” МОРЬТ ХАРВААНЫ ОЛОН УЛСЫН ТЭМЦЭЭН 202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.09.07-08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930192" y="3139416"/>
            <a:ext cx="3306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mn-M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УЛСЫН</a:t>
            </a:r>
            <a:r>
              <a:rPr lang="mn-M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ТАМИРЧИД</a:t>
            </a:r>
          </a:p>
        </p:txBody>
      </p:sp>
      <p:grpSp>
        <p:nvGrpSpPr>
          <p:cNvPr id="583" name="Google Shape;4938;p56"/>
          <p:cNvGrpSpPr/>
          <p:nvPr/>
        </p:nvGrpSpPr>
        <p:grpSpPr>
          <a:xfrm>
            <a:off x="8492109" y="3115076"/>
            <a:ext cx="473302" cy="418012"/>
            <a:chOff x="6000100" y="3076250"/>
            <a:chExt cx="587871" cy="512373"/>
          </a:xfrm>
          <a:solidFill>
            <a:srgbClr val="0079FE"/>
          </a:solidFill>
        </p:grpSpPr>
        <p:sp>
          <p:nvSpPr>
            <p:cNvPr id="584" name="Google Shape;4939;p56"/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4940;p56"/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  <a:grpFill/>
          </p:grpSpPr>
          <p:sp>
            <p:nvSpPr>
              <p:cNvPr id="586" name="Google Shape;4941;p56"/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4942;p56"/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4943;p56"/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4944;p56"/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4945;p56"/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4946;p56"/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4947;p56"/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46E5E174-B004-09B5-1E7A-F4F0143D8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0" y="2282592"/>
            <a:ext cx="3150384" cy="2362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55FE4D-88D5-B94E-FDCB-AA1EC9F2A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75" y="2238103"/>
            <a:ext cx="3740191" cy="2370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6837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426721" y="1526594"/>
            <a:ext cx="5791196" cy="707886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 УЛСЫН ФОТО ЗУРГИЙН ФЕСТИВАЛЬ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.09.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6374673" y="1531377"/>
            <a:ext cx="5111933" cy="703103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МЯНГАН МОРЬТОН ФЕСТИВАЛЬ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.09.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44" y="2636032"/>
            <a:ext cx="4444104" cy="2943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6911857" y="309129"/>
            <a:ext cx="5536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АЯЛАЛ ЖУУЛЧЛАЛЫН ШИНЭ БҮТЭГДЭХҮҮН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92" y="2614430"/>
            <a:ext cx="2986699" cy="2986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8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98AD-01BF-35DE-2D13-4B859B3F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4A199-8FDB-E008-7481-D2CAC144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862E5-1870-B55F-2BAF-B51508AD97D8}"/>
              </a:ext>
            </a:extLst>
          </p:cNvPr>
          <p:cNvSpPr txBox="1"/>
          <p:nvPr/>
        </p:nvSpPr>
        <p:spPr>
          <a:xfrm>
            <a:off x="3958232" y="6172712"/>
            <a:ext cx="474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НИЙСЛЭЛИЙН АЯЛАЛ ЖУУЛЧЛАЛЫН ГАЗАР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3D026-EE39-B467-35BA-936C0032C7B2}"/>
              </a:ext>
            </a:extLst>
          </p:cNvPr>
          <p:cNvSpPr txBox="1"/>
          <p:nvPr/>
        </p:nvSpPr>
        <p:spPr>
          <a:xfrm>
            <a:off x="1430637" y="3064557"/>
            <a:ext cx="956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ГАДААД ХАМТЫН АЖИЛЛАГАА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B66C5-9421-B867-AC0A-5CC5F741C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79577"/>
            <a:ext cx="468496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0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E56DA-4775-E859-AC0D-3F408C31E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4" y="2440839"/>
            <a:ext cx="3649185" cy="223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948ED-9FD2-D7E9-9B23-4D3A8BB2B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40" y="2636032"/>
            <a:ext cx="3535622" cy="236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CEC434-4471-DCEC-4D67-A41AC2A46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95" y="2636032"/>
            <a:ext cx="3454803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5B802C-685E-B9CD-403F-27BBBC3949FD}"/>
              </a:ext>
            </a:extLst>
          </p:cNvPr>
          <p:cNvSpPr txBox="1"/>
          <p:nvPr/>
        </p:nvSpPr>
        <p:spPr>
          <a:xfrm>
            <a:off x="342169" y="1674906"/>
            <a:ext cx="3896612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“ФРАНЦЫН СОЁЛ АЯЛАЛ ЖУУЛЧЛАЛЫН ӨДРҮҮД” 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2025.04.26-27 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95B3A6-0638-6ADF-9E70-0CEEB6EC573E}"/>
              </a:ext>
            </a:extLst>
          </p:cNvPr>
          <p:cNvSpPr txBox="1"/>
          <p:nvPr/>
        </p:nvSpPr>
        <p:spPr>
          <a:xfrm>
            <a:off x="4578933" y="1674905"/>
            <a:ext cx="3343637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“СОЛОНГОСЫН СОЁЛ АЯЛАЛ ЖУУЛЧЛАЛЫН ӨДРҮҮД” 2025.08.30-31</a:t>
            </a:r>
            <a:endParaRPr lang="en-US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122D3-E067-894C-1788-B89638DE27C7}"/>
              </a:ext>
            </a:extLst>
          </p:cNvPr>
          <p:cNvSpPr txBox="1"/>
          <p:nvPr/>
        </p:nvSpPr>
        <p:spPr>
          <a:xfrm>
            <a:off x="8477295" y="1674904"/>
            <a:ext cx="3454804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“ЯПОНЫ СОЁЛ АЯЛАЛ 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ЖУУЛЧЛАЛЫН ӨДРҮҮД” 2025.07.25-27</a:t>
            </a:r>
          </a:p>
        </p:txBody>
      </p:sp>
    </p:spTree>
    <p:extLst>
      <p:ext uri="{BB962C8B-B14F-4D97-AF65-F5344CB8AC3E}">
        <p14:creationId xmlns:p14="http://schemas.microsoft.com/office/powerpoint/2010/main" val="410510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391991" y="916994"/>
            <a:ext cx="5791196" cy="707886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УЛААНБААТАР ТРАВЕЛ ЭКСПО </a:t>
            </a:r>
          </a:p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2025.05.16-18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6575178" y="916994"/>
            <a:ext cx="5111933" cy="1015663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 ТИ ЭМ ОЛОН УЛСЫН АЯЛАЛ ЖУУЛЧЛАЛЫН ҮЗЭСГЭЛЭН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mn-M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.08.24-26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35" y="2128200"/>
            <a:ext cx="2965003" cy="2062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4" y="1809393"/>
            <a:ext cx="3801291" cy="3801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282543" y="4274956"/>
            <a:ext cx="5135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mn-M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Аймгийн 200 гаруй  байгууллага</a:t>
            </a:r>
          </a:p>
        </p:txBody>
      </p:sp>
    </p:spTree>
    <p:extLst>
      <p:ext uri="{BB962C8B-B14F-4D97-AF65-F5344CB8AC3E}">
        <p14:creationId xmlns:p14="http://schemas.microsoft.com/office/powerpoint/2010/main" val="3022493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98AD-01BF-35DE-2D13-4B859B3F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4A199-8FDB-E008-7481-D2CAC144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862E5-1870-B55F-2BAF-B51508AD97D8}"/>
              </a:ext>
            </a:extLst>
          </p:cNvPr>
          <p:cNvSpPr txBox="1"/>
          <p:nvPr/>
        </p:nvSpPr>
        <p:spPr>
          <a:xfrm>
            <a:off x="3958232" y="6172712"/>
            <a:ext cx="474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НИЙСЛЭЛИЙН АЯЛАЛ ЖУУЛЧЛАЛЫН ГАЗАР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3D026-EE39-B467-35BA-936C0032C7B2}"/>
              </a:ext>
            </a:extLst>
          </p:cNvPr>
          <p:cNvSpPr txBox="1"/>
          <p:nvPr/>
        </p:nvSpPr>
        <p:spPr>
          <a:xfrm>
            <a:off x="1430637" y="3064557"/>
            <a:ext cx="956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 АЯЛАЛ ЖУУЛЧЛЛЫГ ХӨГЖҮҮЛЭХ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B66C5-9421-B867-AC0A-5CC5F741C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79577"/>
            <a:ext cx="468496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854" y="1518831"/>
            <a:ext cx="502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1,621,084</a:t>
            </a:r>
            <a:r>
              <a:rPr lang="en-US" sz="2400" b="1" i="0" dirty="0">
                <a:solidFill>
                  <a:srgbClr val="EC1B25"/>
                </a:solidFill>
                <a:effectLst/>
                <a:latin typeface="Manrope"/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1" y="1484844"/>
            <a:ext cx="571959" cy="5719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54178" y="220777"/>
            <a:ext cx="2441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>
                <a:solidFill>
                  <a:schemeClr val="bg1"/>
                </a:solidFill>
                <a:latin typeface="Manrope"/>
              </a:rPr>
              <a:t>УЛААНБААТАР ХОТ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2300" y="2336229"/>
            <a:ext cx="679507" cy="67950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91807" y="243274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200,451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38" y="4462380"/>
            <a:ext cx="672418" cy="6724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25589" y="456775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2" y="4040930"/>
            <a:ext cx="707947" cy="70794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83232" y="4231548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632" y="3203779"/>
            <a:ext cx="696350" cy="6963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14468" y="3106022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15" y="1798050"/>
            <a:ext cx="594855" cy="59485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37414" y="1937564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1666" y="3009460"/>
            <a:ext cx="613891" cy="61389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393519" y="3429000"/>
            <a:ext cx="783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1150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270" r="-418" b="10903"/>
          <a:stretch/>
        </p:blipFill>
        <p:spPr>
          <a:xfrm>
            <a:off x="6171449" y="8388"/>
            <a:ext cx="6024351" cy="68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86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67CBCA-67CE-DE60-6CB2-71E5CC36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27" y="2562099"/>
            <a:ext cx="3959440" cy="212227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776" y="1546316"/>
            <a:ext cx="59740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Төслийн хүрээнд жуулчдын зорин очих аялал жуулчлалын бүтээгдэхүүн нэмэгдүүлэх, хөгжүүлэх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Гэрэл зургийн аялал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Хөхтөн </a:t>
            </a: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амьтан ажиглах аялал</a:t>
            </a:r>
            <a:endParaRPr lang="en-M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Шувуу ажиглах аялал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Цэцгийн аялал</a:t>
            </a:r>
            <a:endParaRPr lang="mn-M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Явган аяллыг хөгжүүлэх</a:t>
            </a:r>
            <a:endParaRPr lang="en-M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Ханан хаданд авирах аялал</a:t>
            </a:r>
            <a:endParaRPr lang="mn-M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Дугуйн аялал</a:t>
            </a:r>
            <a:endParaRPr lang="en-M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Цанын аялал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Тэшүүрийн аялал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Түүх соёлын аялал</a:t>
            </a:r>
            <a:endParaRPr lang="mn-M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Бартаат замын аялал гэх мэт олон аяллын төрлүүдийг нэмэгдүүлж, замын тэмдэглэл хийгдэж байна.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17" y="4851723"/>
            <a:ext cx="2359479" cy="157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90" y="210946"/>
            <a:ext cx="3007549" cy="2305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4053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98AD-01BF-35DE-2D13-4B859B3F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4A199-8FDB-E008-7481-D2CAC144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862E5-1870-B55F-2BAF-B51508AD97D8}"/>
              </a:ext>
            </a:extLst>
          </p:cNvPr>
          <p:cNvSpPr txBox="1"/>
          <p:nvPr/>
        </p:nvSpPr>
        <p:spPr>
          <a:xfrm>
            <a:off x="3958232" y="6172712"/>
            <a:ext cx="474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НИЙСЛЭЛИЙН АЯЛАЛ ЖУУЛЧЛАЛЫН ГАЗАР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3D026-EE39-B467-35BA-936C0032C7B2}"/>
              </a:ext>
            </a:extLst>
          </p:cNvPr>
          <p:cNvSpPr txBox="1"/>
          <p:nvPr/>
        </p:nvSpPr>
        <p:spPr>
          <a:xfrm>
            <a:off x="1430637" y="3064557"/>
            <a:ext cx="956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ТӨСӨЛ ХӨТӨЛБӨР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B66C5-9421-B867-AC0A-5CC5F741C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79577"/>
            <a:ext cx="468496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8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5509" y="309129"/>
            <a:ext cx="7563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“ПЛЭЙТАЙМ НОГООН ХҮРЭЭЛЭН ТӨСӨЛ” БҮТЭЭН БАЙГУУЛАЛТ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6" y="1532710"/>
            <a:ext cx="3408029" cy="4284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24" y="1532710"/>
            <a:ext cx="3459151" cy="2308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F8290D-FB53-AB44-1AB5-90406EA8F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81" y="4048582"/>
            <a:ext cx="2807209" cy="1635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7977051" y="1715588"/>
            <a:ext cx="3770812" cy="425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оны 09 сарын байдлаар 28,800 мод тарьсан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Талбайг хүрээлсэн гаднах хашаа 2500 ширхэг</a:t>
            </a:r>
            <a:endParaRPr lang="en-US" sz="1600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Доторх зөөврийн хашаа 2000 ширхэг</a:t>
            </a:r>
            <a:endParaRPr lang="en-US" sz="1600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Нарны цахилгаан гэрлүүд 500 ширхэг</a:t>
            </a:r>
            <a:endParaRPr lang="en-US" sz="1600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Гүний худаг 3 иж бүрдэл</a:t>
            </a:r>
            <a:endParaRPr lang="en-US" sz="1600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Нийтийн  </a:t>
            </a:r>
            <a:r>
              <a:rPr lang="en-US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78 ширхэг</a:t>
            </a:r>
            <a:endParaRPr lang="en-US" sz="1600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mn-MN" sz="1600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Нийтийн шүршүүр 48 ширхэг</a:t>
            </a:r>
            <a:endParaRPr lang="en-US" sz="1600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mn-MN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Сангийн шугамын холболт 6</a:t>
            </a:r>
            <a:endParaRPr lang="en-US" kern="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81" y="4746171"/>
            <a:ext cx="369416" cy="3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09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5BD88-6932-0F27-E87A-187763160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9F8B8-9941-A796-7B69-A8219EAB2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1BBC8B8B-5E0B-049A-62D0-9D56EE0877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55" y="1250333"/>
            <a:ext cx="6004455" cy="451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89E642-82BB-91C7-4D26-A611BE02C719}"/>
              </a:ext>
            </a:extLst>
          </p:cNvPr>
          <p:cNvSpPr/>
          <p:nvPr/>
        </p:nvSpPr>
        <p:spPr>
          <a:xfrm>
            <a:off x="7654520" y="222967"/>
            <a:ext cx="4262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“МОНГОЛ ОЛЛЕ ТӨСӨЛ” ТОХИЖИОТ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A2B5FBC-55AD-8E1A-6384-0B4E90DEC8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2" y="1250333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401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3097" y="180151"/>
            <a:ext cx="8521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УЛААНБААТАР ХОТ ОРЧМЫН ТҮҮХ, СОЁЛЫН ДУРСГАЛЫГ АЯЛАЛ ЖУУЛЧЛАЛЫН ЭРГЭЛТЭД ОРУУЛАХ  “Бэлхийн амны хүннүгийн язгууртны булш”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1D9B2A-840F-B7CD-305B-ADD0422C7C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23" y="1663899"/>
            <a:ext cx="4519555" cy="2405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50A64A-09CD-21D7-F36D-470B1ECC4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22" y="4069831"/>
            <a:ext cx="4519556" cy="234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30ABCD-AB78-4ECD-046A-FA44FE80E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961" y="2428950"/>
            <a:ext cx="2741430" cy="2184612"/>
          </a:xfrm>
          <a:prstGeom prst="rect">
            <a:avLst/>
          </a:prstGeom>
        </p:spPr>
      </p:pic>
      <p:pic>
        <p:nvPicPr>
          <p:cNvPr id="16" name="Picture 2" descr="May be an image of 3 people">
            <a:extLst>
              <a:ext uri="{FF2B5EF4-FFF2-40B4-BE49-F238E27FC236}">
                <a16:creationId xmlns:a16="http://schemas.microsoft.com/office/drawing/2014/main" id="{2E3646DE-8727-E996-101E-6C2A5C7E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874" y="2226549"/>
            <a:ext cx="2618964" cy="23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7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DC0E-EF52-03BF-E6B6-EADA7B8E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20C81-C3C4-DAEA-7D77-5CDD23BB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CCFD1F-5A4D-5761-ACA4-27B3C6B682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59" y="1690688"/>
            <a:ext cx="2935620" cy="195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F12BA-DDAD-D435-4D3F-43B9B1194D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3" y="1690688"/>
            <a:ext cx="6077028" cy="4051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E58D4E-3BA2-CFD1-05BA-D9F988428836}"/>
              </a:ext>
            </a:extLst>
          </p:cNvPr>
          <p:cNvSpPr/>
          <p:nvPr/>
        </p:nvSpPr>
        <p:spPr>
          <a:xfrm>
            <a:off x="3553097" y="180151"/>
            <a:ext cx="8521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УЛААНБААТАР ХОТ ОРЧМЫН ТҮҮХ, СОЁЛЫН ДУРСГАЛЫГ АЯЛАЛ ЖУУЛЧЛАЛЫН ЭРГЭЛТЭД ОРУУЛАХ  “Их тэнгэрийн амны хадны зураг”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87778-253D-DFC8-0B6F-D734F869B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59" y="3886431"/>
            <a:ext cx="2935620" cy="195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475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4388" y="203255"/>
            <a:ext cx="8521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СТАНДАРТЫН ДАГУУ ШИНЭЭР НЭЭГДЭН АЖИЛЛАЖ БУЙ МЭДЭЭЛЛИЙН ТӨВ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CE7A19E-ED09-6D6C-D08F-699C2ACD3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3371" y="1747261"/>
            <a:ext cx="4247607" cy="3185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8220891" y="2734491"/>
            <a:ext cx="3631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байршилд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ажиллуулж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mn-M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816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гадаад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дотоодын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иргэд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жуулчдад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мэдээ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мэдээлэл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зөвлөгөө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өг</a:t>
            </a:r>
            <a:r>
              <a:rPr lang="mn-M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сөн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May be an image of 3 people and people golfing">
            <a:extLst>
              <a:ext uri="{FF2B5EF4-FFF2-40B4-BE49-F238E27FC236}">
                <a16:creationId xmlns:a16="http://schemas.microsoft.com/office/drawing/2014/main" id="{735BF1FB-87C5-4776-EE74-641B6BDB9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b="-1760"/>
          <a:stretch/>
        </p:blipFill>
        <p:spPr bwMode="auto">
          <a:xfrm>
            <a:off x="4915270" y="1123654"/>
            <a:ext cx="2338969" cy="242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104" y="3766833"/>
            <a:ext cx="2492396" cy="184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1" name="Google Shape;6572;p61"/>
          <p:cNvGrpSpPr/>
          <p:nvPr/>
        </p:nvGrpSpPr>
        <p:grpSpPr>
          <a:xfrm>
            <a:off x="7881257" y="2734491"/>
            <a:ext cx="339634" cy="313509"/>
            <a:chOff x="3300325" y="249875"/>
            <a:chExt cx="433725" cy="480900"/>
          </a:xfrm>
          <a:solidFill>
            <a:srgbClr val="0079FE"/>
          </a:solidFill>
        </p:grpSpPr>
        <p:sp>
          <p:nvSpPr>
            <p:cNvPr id="22" name="Google Shape;6573;p61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6574;p61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" name="Google Shape;6575;p61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5" name="Google Shape;6576;p61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6577;p61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6578;p61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06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0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2552" y="131229"/>
            <a:ext cx="8521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СИТИ ТУР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ТӨСӨЛ</a:t>
            </a:r>
            <a:endParaRPr lang="en-US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5" y="1573921"/>
            <a:ext cx="2820102" cy="3923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8262258" y="2450167"/>
            <a:ext cx="3693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Улаанбаатар хот болон хот орчмын 8 маршрутын дагуу аялал зохион байгуулж 7,380 гаруй дотоод, гадаадын аялагч хамрагдсан.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9" y="2334785"/>
            <a:ext cx="3879266" cy="2585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22" y="2570117"/>
            <a:ext cx="314064" cy="2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94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98AD-01BF-35DE-2D13-4B859B3F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4A199-8FDB-E008-7481-D2CAC144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862E5-1870-B55F-2BAF-B51508AD97D8}"/>
              </a:ext>
            </a:extLst>
          </p:cNvPr>
          <p:cNvSpPr txBox="1"/>
          <p:nvPr/>
        </p:nvSpPr>
        <p:spPr>
          <a:xfrm>
            <a:off x="3958232" y="6172712"/>
            <a:ext cx="474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НИЙСЛЭЛИЙН АЯЛАЛ ЖУУЛЧЛАЛЫН ГАЗАР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3D026-EE39-B467-35BA-936C0032C7B2}"/>
              </a:ext>
            </a:extLst>
          </p:cNvPr>
          <p:cNvSpPr txBox="1"/>
          <p:nvPr/>
        </p:nvSpPr>
        <p:spPr>
          <a:xfrm>
            <a:off x="1430637" y="3064557"/>
            <a:ext cx="956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АНХААРАЛ ХАНДУУЛСАНД БАЯРЛАЛАА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B66C5-9421-B867-AC0A-5CC5F741C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79577"/>
            <a:ext cx="468496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9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3EEC708-B51F-D562-F241-FE0069D410EB}"/>
              </a:ext>
            </a:extLst>
          </p:cNvPr>
          <p:cNvGrpSpPr/>
          <p:nvPr/>
        </p:nvGrpSpPr>
        <p:grpSpPr>
          <a:xfrm>
            <a:off x="0" y="6429823"/>
            <a:ext cx="12192000" cy="428177"/>
            <a:chOff x="0" y="6429823"/>
            <a:chExt cx="12192000" cy="428177"/>
          </a:xfrm>
        </p:grpSpPr>
        <p:sp>
          <p:nvSpPr>
            <p:cNvPr id="7" name="Google Shape;562;p43">
              <a:extLst>
                <a:ext uri="{FF2B5EF4-FFF2-40B4-BE49-F238E27FC236}">
                  <a16:creationId xmlns:a16="http://schemas.microsoft.com/office/drawing/2014/main" id="{294E7B7B-D59C-6B45-870A-AF3510772910}"/>
                </a:ext>
              </a:extLst>
            </p:cNvPr>
            <p:cNvSpPr/>
            <p:nvPr/>
          </p:nvSpPr>
          <p:spPr>
            <a:xfrm>
              <a:off x="0" y="6429825"/>
              <a:ext cx="9204210" cy="428175"/>
            </a:xfrm>
            <a:prstGeom prst="rect">
              <a:avLst/>
            </a:prstGeom>
            <a:solidFill>
              <a:srgbClr val="FFB93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mn-MN" sz="11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B5F0D9-B901-CE63-8E9E-379D8AE8123D}"/>
                </a:ext>
              </a:extLst>
            </p:cNvPr>
            <p:cNvGrpSpPr/>
            <p:nvPr/>
          </p:nvGrpSpPr>
          <p:grpSpPr>
            <a:xfrm>
              <a:off x="8741438" y="6429823"/>
              <a:ext cx="3450562" cy="428175"/>
              <a:chOff x="8741438" y="-3063"/>
              <a:chExt cx="3450562" cy="428175"/>
            </a:xfrm>
          </p:grpSpPr>
          <p:pic>
            <p:nvPicPr>
              <p:cNvPr id="9" name="Google Shape;563;p43">
                <a:extLst>
                  <a:ext uri="{FF2B5EF4-FFF2-40B4-BE49-F238E27FC236}">
                    <a16:creationId xmlns:a16="http://schemas.microsoft.com/office/drawing/2014/main" id="{504D6168-9F97-A80B-7E66-94A7A131D52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741438" y="-3063"/>
                <a:ext cx="1725302" cy="428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564;p43">
                <a:extLst>
                  <a:ext uri="{FF2B5EF4-FFF2-40B4-BE49-F238E27FC236}">
                    <a16:creationId xmlns:a16="http://schemas.microsoft.com/office/drawing/2014/main" id="{40CF9CFB-D931-3675-40D9-7BD850485104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466698" y="-3063"/>
                <a:ext cx="1725302" cy="4281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7" y="543938"/>
            <a:ext cx="10930926" cy="5885883"/>
          </a:xfrm>
        </p:spPr>
      </p:pic>
    </p:spTree>
    <p:extLst>
      <p:ext uri="{BB962C8B-B14F-4D97-AF65-F5344CB8AC3E}">
        <p14:creationId xmlns:p14="http://schemas.microsoft.com/office/powerpoint/2010/main" val="241514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98AD-01BF-35DE-2D13-4B859B3F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4A199-8FDB-E008-7481-D2CAC144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862E5-1870-B55F-2BAF-B51508AD97D8}"/>
              </a:ext>
            </a:extLst>
          </p:cNvPr>
          <p:cNvSpPr txBox="1"/>
          <p:nvPr/>
        </p:nvSpPr>
        <p:spPr>
          <a:xfrm>
            <a:off x="3958232" y="6172712"/>
            <a:ext cx="474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НИЙСЛЭЛИЙН АЯЛАЛ ЖУУЛЧЛАЛЫН ГАЗАР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3D026-EE39-B467-35BA-936C0032C7B2}"/>
              </a:ext>
            </a:extLst>
          </p:cNvPr>
          <p:cNvSpPr txBox="1"/>
          <p:nvPr/>
        </p:nvSpPr>
        <p:spPr>
          <a:xfrm>
            <a:off x="1449238" y="2767280"/>
            <a:ext cx="9566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Улаанбаатар хотын өвлийн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mn-MN" sz="32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аялал жуулчлалын бүтээгдэхүүн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B66C5-9421-B867-AC0A-5CC5F741C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79577"/>
            <a:ext cx="468496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6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5F36C-C087-FB5C-8DA2-E56E37D1786B}"/>
              </a:ext>
            </a:extLst>
          </p:cNvPr>
          <p:cNvSpPr txBox="1"/>
          <p:nvPr/>
        </p:nvSpPr>
        <p:spPr>
          <a:xfrm>
            <a:off x="5382882" y="147452"/>
            <a:ext cx="667684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endParaRPr lang="en-US" sz="24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463D9-F535-DF5F-DD5F-E1B916681C59}"/>
              </a:ext>
            </a:extLst>
          </p:cNvPr>
          <p:cNvSpPr txBox="1"/>
          <p:nvPr/>
        </p:nvSpPr>
        <p:spPr>
          <a:xfrm>
            <a:off x="3318396" y="118735"/>
            <a:ext cx="8741329" cy="51706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mn-MN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УЛААНБААТАР ӨВЛИЙН НААДАМ</a:t>
            </a:r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B75906-89DA-07FF-61C3-E923D143B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0" y="1642284"/>
            <a:ext cx="3334696" cy="2113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F0D49-F7B2-A3D2-EDFA-F31AC73C2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73" y="2112270"/>
            <a:ext cx="3929292" cy="261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292" y="1482975"/>
            <a:ext cx="3249909" cy="243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9764366" y="5616104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60" y="5477533"/>
            <a:ext cx="738806" cy="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55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3C358-AC37-4DF8-46E0-598361B8C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04700-069A-8ECD-6F3F-FB0ACA8D5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E4FA1-1E46-0756-2F62-4E0526987569}"/>
              </a:ext>
            </a:extLst>
          </p:cNvPr>
          <p:cNvSpPr txBox="1"/>
          <p:nvPr/>
        </p:nvSpPr>
        <p:spPr>
          <a:xfrm>
            <a:off x="3338004" y="175601"/>
            <a:ext cx="8749807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УЛААНБААТАР</a:t>
            </a:r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ӨВЛИЙН ЯВГАН АЛХАЛТЫН ФЕСТИВАЛЬ 202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EC690-9AD5-AA9C-7709-EC24D7B19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9760"/>
          <a:stretch/>
        </p:blipFill>
        <p:spPr>
          <a:xfrm>
            <a:off x="7701781" y="1400997"/>
            <a:ext cx="4316702" cy="2580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1BE3A-B342-1E4C-2D8C-1D6C2C9C1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9" y="1781665"/>
            <a:ext cx="3584468" cy="1912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44" y="2111982"/>
            <a:ext cx="3360620" cy="1818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/>
          <p:cNvSpPr/>
          <p:nvPr/>
        </p:nvSpPr>
        <p:spPr>
          <a:xfrm>
            <a:off x="9701675" y="519587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26" y="5057305"/>
            <a:ext cx="738806" cy="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5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4ABF-CBD0-F0E5-B469-E9254A2C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14AB-981B-1087-60E0-2E61ED483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E26E0-FB30-6028-439B-0DBA808DC4E8}"/>
              </a:ext>
            </a:extLst>
          </p:cNvPr>
          <p:cNvSpPr txBox="1"/>
          <p:nvPr/>
        </p:nvSpPr>
        <p:spPr>
          <a:xfrm>
            <a:off x="5980591" y="85126"/>
            <a:ext cx="6096000" cy="51706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mn-M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“БҮРГЭДИЙН БАЯР” 202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mn-M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.03.0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1" y="2508953"/>
            <a:ext cx="3784173" cy="291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0520641" y="538305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74" y="1609178"/>
            <a:ext cx="4150817" cy="276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10428307" y="24052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02695" y="2326710"/>
            <a:ext cx="2220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Бүргэдээр ан хийх уламжлалт зан үйл нь 2010 онд ЮНЕСКО-гийн Хүн төрөлхтний соёлын биет бус өв-д албан ёсоор бүртгэгдсэн байдаг.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31" y="5244481"/>
            <a:ext cx="738806" cy="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68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98AD-01BF-35DE-2D13-4B859B3F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4A199-8FDB-E008-7481-D2CAC144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862E5-1870-B55F-2BAF-B51508AD97D8}"/>
              </a:ext>
            </a:extLst>
          </p:cNvPr>
          <p:cNvSpPr txBox="1"/>
          <p:nvPr/>
        </p:nvSpPr>
        <p:spPr>
          <a:xfrm>
            <a:off x="3958232" y="6172712"/>
            <a:ext cx="474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НИЙСЛЭЛИЙН АЯЛАЛ ЖУУЛЧЛАЛЫН ГАЗАР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3D026-EE39-B467-35BA-936C0032C7B2}"/>
              </a:ext>
            </a:extLst>
          </p:cNvPr>
          <p:cNvSpPr txBox="1"/>
          <p:nvPr/>
        </p:nvSpPr>
        <p:spPr>
          <a:xfrm>
            <a:off x="1387095" y="2325893"/>
            <a:ext cx="95666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Тусгай сонирхлын</a:t>
            </a:r>
          </a:p>
          <a:p>
            <a:pPr algn="ctr"/>
            <a:r>
              <a:rPr lang="mn-MN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Тогтмол зохион байгууллагддаг</a:t>
            </a:r>
          </a:p>
          <a:p>
            <a:pPr algn="ctr"/>
            <a:r>
              <a:rPr lang="mn-MN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Шинээр зохион байгуулж байгаа </a:t>
            </a:r>
          </a:p>
          <a:p>
            <a:pPr algn="ctr"/>
            <a:r>
              <a:rPr lang="mn-MN" sz="32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АЯЛАЛ ЖУУЛЧЛАЛЫН БҮТЭЭГДЭХҮҮНҮҮД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B66C5-9421-B867-AC0A-5CC5F741C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79577"/>
            <a:ext cx="468496" cy="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7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40282D-D69C-456F-9F49-C1796D590058}"/>
              </a:ext>
            </a:extLst>
          </p:cNvPr>
          <p:cNvSpPr txBox="1"/>
          <p:nvPr/>
        </p:nvSpPr>
        <p:spPr>
          <a:xfrm>
            <a:off x="4624250" y="140514"/>
            <a:ext cx="7459685" cy="95923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Aft>
                <a:spcPts val="1000"/>
              </a:spcAft>
            </a:pPr>
            <a:r>
              <a:rPr lang="mn-M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 BIKE</a:t>
            </a:r>
            <a:r>
              <a:rPr lang="mn-M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ОЛОН УЛСЫН </a:t>
            </a:r>
            <a:r>
              <a:rPr lang="mn-M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ДУГУЙН</a:t>
            </a:r>
            <a:r>
              <a:rPr lang="mn-M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ФЕСТИВАЛЬ 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1000"/>
              </a:spcAft>
            </a:pPr>
            <a:r>
              <a:rPr lang="mn-M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mn-M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.05.17-18 </a:t>
            </a:r>
            <a:endParaRPr lang="en-US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BBE08-24C8-399C-114D-85E7016D1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49" y="2725125"/>
            <a:ext cx="2815142" cy="181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59" y="2196192"/>
            <a:ext cx="4931229" cy="2465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/>
          <a:stretch/>
        </p:blipFill>
        <p:spPr>
          <a:xfrm>
            <a:off x="480730" y="2321042"/>
            <a:ext cx="3181564" cy="246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42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575</Words>
  <Application>Microsoft Office PowerPoint</Application>
  <PresentationFormat>Widescreen</PresentationFormat>
  <Paragraphs>129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Manrope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Нина</cp:lastModifiedBy>
  <cp:revision>116</cp:revision>
  <dcterms:created xsi:type="dcterms:W3CDTF">2025-01-24T07:18:57Z</dcterms:created>
  <dcterms:modified xsi:type="dcterms:W3CDTF">2025-02-19T02:28:10Z</dcterms:modified>
</cp:coreProperties>
</file>