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Lst>
  <p:notesMasterIdLst>
    <p:notesMasterId r:id="rId22"/>
  </p:notesMasterIdLst>
  <p:sldIdLst>
    <p:sldId id="261" r:id="rId2"/>
    <p:sldId id="455" r:id="rId3"/>
    <p:sldId id="434" r:id="rId4"/>
    <p:sldId id="433" r:id="rId5"/>
    <p:sldId id="438" r:id="rId6"/>
    <p:sldId id="436" r:id="rId7"/>
    <p:sldId id="437" r:id="rId8"/>
    <p:sldId id="310" r:id="rId9"/>
    <p:sldId id="444" r:id="rId10"/>
    <p:sldId id="439" r:id="rId11"/>
    <p:sldId id="445" r:id="rId12"/>
    <p:sldId id="447" r:id="rId13"/>
    <p:sldId id="453" r:id="rId14"/>
    <p:sldId id="448" r:id="rId15"/>
    <p:sldId id="449" r:id="rId16"/>
    <p:sldId id="440" r:id="rId17"/>
    <p:sldId id="450" r:id="rId18"/>
    <p:sldId id="451" r:id="rId19"/>
    <p:sldId id="456" r:id="rId20"/>
    <p:sldId id="26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4" pos="7355" userDrawn="1">
          <p15:clr>
            <a:srgbClr val="A4A3A4"/>
          </p15:clr>
        </p15:guide>
        <p15:guide id="5" orient="horz" pos="323" userDrawn="1">
          <p15:clr>
            <a:srgbClr val="A4A3A4"/>
          </p15:clr>
        </p15:guide>
        <p15:guide id="6" orient="horz" pos="3997" userDrawn="1">
          <p15:clr>
            <a:srgbClr val="A4A3A4"/>
          </p15:clr>
        </p15:guide>
        <p15:guide id="7" pos="325" userDrawn="1">
          <p15:clr>
            <a:srgbClr val="A4A3A4"/>
          </p15:clr>
        </p15:guide>
        <p15:guide id="8" pos="5813" userDrawn="1">
          <p15:clr>
            <a:srgbClr val="A4A3A4"/>
          </p15:clr>
        </p15:guide>
        <p15:guide id="9" orient="horz" pos="36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E746"/>
    <a:srgbClr val="FCD86E"/>
    <a:srgbClr val="0099FF"/>
    <a:srgbClr val="04288E"/>
    <a:srgbClr val="FFFFFF"/>
    <a:srgbClr val="000000"/>
    <a:srgbClr val="626262"/>
    <a:srgbClr val="9D9F9F"/>
    <a:srgbClr val="030630"/>
    <a:srgbClr val="FE5D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9"/>
    <p:restoredTop sz="95814"/>
  </p:normalViewPr>
  <p:slideViewPr>
    <p:cSldViewPr snapToGrid="0" snapToObjects="1">
      <p:cViewPr varScale="1">
        <p:scale>
          <a:sx n="90" d="100"/>
          <a:sy n="90" d="100"/>
        </p:scale>
        <p:origin x="232" y="584"/>
      </p:cViewPr>
      <p:guideLst>
        <p:guide orient="horz" pos="2160"/>
        <p:guide pos="3840"/>
        <p:guide pos="7355"/>
        <p:guide orient="horz" pos="323"/>
        <p:guide orient="horz" pos="3997"/>
        <p:guide pos="325"/>
        <p:guide pos="5813"/>
        <p:guide orient="horz" pos="3634"/>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4E6-4DAF-AD0D-89A5FF9AB6A5}"/>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4E6-4DAF-AD0D-89A5FF9AB6A5}"/>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4E6-4DAF-AD0D-89A5FF9AB6A5}"/>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4E6-4DAF-AD0D-89A5FF9AB6A5}"/>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554-4948-A4AB-4A1CADBD9CCB}"/>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A4E6-4DAF-AD0D-89A5FF9AB6A5}"/>
              </c:ext>
            </c:extLst>
          </c:dPt>
          <c:dLbls>
            <c:dLbl>
              <c:idx val="4"/>
              <c:layout>
                <c:manualLayout>
                  <c:x val="-9.8204273007105689E-3"/>
                  <c:y val="-0.1018518748363811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554-4948-A4AB-4A1CADBD9CCB}"/>
                </c:ext>
              </c:extLst>
            </c:dLbl>
            <c:spPr>
              <a:noFill/>
              <a:ln>
                <a:noFill/>
              </a:ln>
              <a:effectLst/>
            </c:spPr>
            <c:txPr>
              <a:bodyPr rot="0" spcFirstLastPara="1" vertOverflow="ellipsis" vert="horz" wrap="square" lIns="38100" tIns="19050" rIns="38100" bIns="19050" anchor="t" anchorCtr="0">
                <a:spAutoFit/>
              </a:bodyPr>
              <a:lstStyle/>
              <a:p>
                <a:pPr>
                  <a:defRPr sz="1197" b="1" i="0" u="none" strike="noStrike" kern="1200" baseline="0">
                    <a:solidFill>
                      <a:schemeClr val="lt1"/>
                    </a:solidFill>
                    <a:latin typeface="+mn-lt"/>
                    <a:ea typeface="+mn-ea"/>
                    <a:cs typeface="+mn-cs"/>
                  </a:defRPr>
                </a:pPr>
                <a:endParaRPr lang="en-M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Жуулчны бааз</c:v>
                </c:pt>
                <c:pt idx="1">
                  <c:v>Ресорт</c:v>
                </c:pt>
                <c:pt idx="2">
                  <c:v>Амралтын газар</c:v>
                </c:pt>
                <c:pt idx="3">
                  <c:v>Гэст хаус</c:v>
                </c:pt>
                <c:pt idx="4">
                  <c:v>НИТАЖ</c:v>
                </c:pt>
                <c:pt idx="5">
                  <c:v>Зочид буудал</c:v>
                </c:pt>
              </c:strCache>
            </c:strRef>
          </c:cat>
          <c:val>
            <c:numRef>
              <c:f>Sheet1!$B$2:$B$7</c:f>
              <c:numCache>
                <c:formatCode>General</c:formatCode>
                <c:ptCount val="6"/>
                <c:pt idx="0">
                  <c:v>65.099999999999994</c:v>
                </c:pt>
                <c:pt idx="1">
                  <c:v>15.9</c:v>
                </c:pt>
                <c:pt idx="2">
                  <c:v>14.3</c:v>
                </c:pt>
                <c:pt idx="3">
                  <c:v>1.6</c:v>
                </c:pt>
                <c:pt idx="4">
                  <c:v>1.6</c:v>
                </c:pt>
                <c:pt idx="5">
                  <c:v>1.6</c:v>
                </c:pt>
              </c:numCache>
            </c:numRef>
          </c:val>
          <c:extLst>
            <c:ext xmlns:c16="http://schemas.microsoft.com/office/drawing/2014/chart" uri="{C3380CC4-5D6E-409C-BE32-E72D297353CC}">
              <c16:uniqueId val="{00000000-D554-4948-A4AB-4A1CADBD9CC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M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40000"/>
        <a:lumOff val="60000"/>
      </a:schemeClr>
    </a:solidFill>
    <a:ln>
      <a:noFill/>
    </a:ln>
    <a:effectLst/>
  </c:spPr>
  <c:txPr>
    <a:bodyPr/>
    <a:lstStyle/>
    <a:p>
      <a:pPr>
        <a:defRPr/>
      </a:pPr>
      <a:endParaRPr lang="en-M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46"/>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3335-4B20-BB77-F787EF4DF938}"/>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3335-4B20-BB77-F787EF4DF938}"/>
              </c:ext>
            </c:extLst>
          </c:dPt>
          <c:dPt>
            <c:idx val="2"/>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3335-4B20-BB77-F787EF4DF938}"/>
              </c:ext>
            </c:extLst>
          </c:dPt>
          <c:dPt>
            <c:idx val="3"/>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7A6E-4CCF-BCEF-8DA83265E101}"/>
              </c:ext>
            </c:extLst>
          </c:dPt>
          <c:dPt>
            <c:idx val="4"/>
            <c:bubble3D val="0"/>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4-7A6E-4CCF-BCEF-8DA83265E101}"/>
              </c:ext>
            </c:extLst>
          </c:dPt>
          <c:dPt>
            <c:idx val="5"/>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7A6E-4CCF-BCEF-8DA83265E101}"/>
              </c:ext>
            </c:extLst>
          </c:dPt>
          <c:dLbls>
            <c:dLbl>
              <c:idx val="3"/>
              <c:layout>
                <c:manualLayout>
                  <c:x val="3.6123657838224743E-2"/>
                  <c:y val="1.494664179804762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A6E-4CCF-BCEF-8DA83265E101}"/>
                </c:ext>
              </c:extLst>
            </c:dLbl>
            <c:dLbl>
              <c:idx val="4"/>
              <c:layout>
                <c:manualLayout>
                  <c:x val="7.9753579098067282E-2"/>
                  <c:y val="3.49212250446178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7A6E-4CCF-BCEF-8DA83265E101}"/>
                </c:ext>
              </c:extLst>
            </c:dLbl>
            <c:dLbl>
              <c:idx val="5"/>
              <c:layout>
                <c:manualLayout>
                  <c:x val="0.11940748031496054"/>
                  <c:y val="6.562598585992007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A6E-4CCF-BCEF-8DA83265E10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MN"/>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100 сая хүртэл</c:v>
                </c:pt>
                <c:pt idx="1">
                  <c:v>100-300 сая хүртэл </c:v>
                </c:pt>
                <c:pt idx="2">
                  <c:v>300-800сая</c:v>
                </c:pt>
                <c:pt idx="3">
                  <c:v>800-1тэрбум</c:v>
                </c:pt>
                <c:pt idx="4">
                  <c:v>1-3 тэрбум</c:v>
                </c:pt>
                <c:pt idx="5">
                  <c:v>3 тэрбумаас дээш </c:v>
                </c:pt>
              </c:strCache>
            </c:strRef>
          </c:cat>
          <c:val>
            <c:numRef>
              <c:f>Sheet1!$B$2:$B$7</c:f>
              <c:numCache>
                <c:formatCode>General</c:formatCode>
                <c:ptCount val="6"/>
                <c:pt idx="0">
                  <c:v>34.9</c:v>
                </c:pt>
                <c:pt idx="1">
                  <c:v>34.9</c:v>
                </c:pt>
                <c:pt idx="2">
                  <c:v>20.6</c:v>
                </c:pt>
                <c:pt idx="3">
                  <c:v>1.2</c:v>
                </c:pt>
                <c:pt idx="4">
                  <c:v>6.3</c:v>
                </c:pt>
                <c:pt idx="5">
                  <c:v>3.2</c:v>
                </c:pt>
              </c:numCache>
            </c:numRef>
          </c:val>
          <c:extLst>
            <c:ext xmlns:c16="http://schemas.microsoft.com/office/drawing/2014/chart" uri="{C3380CC4-5D6E-409C-BE32-E72D297353CC}">
              <c16:uniqueId val="{00000000-7A6E-4CCF-BCEF-8DA83265E101}"/>
            </c:ext>
          </c:extLst>
        </c:ser>
        <c:dLbls>
          <c:dLblPos val="ctr"/>
          <c:showLegendKey val="0"/>
          <c:showVal val="0"/>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M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mn-MN" dirty="0">
                <a:latin typeface="Arial" panose="020B0604020202020204" pitchFamily="34" charset="0"/>
                <a:cs typeface="Arial" panose="020B0604020202020204" pitchFamily="34" charset="0"/>
              </a:rPr>
              <a:t>Тухайн байгууллагын үйл ажиллагаанд хамгийн чухал зүйл /%/ </a:t>
            </a:r>
            <a:endParaRPr lang="en-US"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MN"/>
        </a:p>
      </c:txPr>
    </c:title>
    <c:autoTitleDeleted val="0"/>
    <c:plotArea>
      <c:layout/>
      <c:barChart>
        <c:barDir val="bar"/>
        <c:grouping val="clustered"/>
        <c:varyColors val="0"/>
        <c:ser>
          <c:idx val="0"/>
          <c:order val="0"/>
          <c:tx>
            <c:strRef>
              <c:f>Sheet1!$B$1</c:f>
              <c:strCache>
                <c:ptCount val="1"/>
                <c:pt idx="0">
                  <c:v>маш чухал</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M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Sheet1!$A$2:$A$11</c:f>
              <c:strCache>
                <c:ptCount val="10"/>
                <c:pt idx="0">
                  <c:v>з.Гадагшаа туршлага судлах аялал хийх</c:v>
                </c:pt>
                <c:pt idx="1">
                  <c:v>ТХГН хуулийн шинэчилсэн найруулга, стандартуудын талаар хэлэлцүүлэг хийх</c:v>
                </c:pt>
                <c:pt idx="2">
                  <c:v>к.Баазын газрын гэрчилгээг 10-15 жилээр сунгуулах</c:v>
                </c:pt>
                <c:pt idx="3">
                  <c:v>ж.НӨТ-ийн татвараас чөлөөлүүлэх</c:v>
                </c:pt>
                <c:pt idx="4">
                  <c:v>д. Шинэ техник, технологи</c:v>
                </c:pt>
                <c:pt idx="5">
                  <c:v>е.Хамтын ажиллагаа болон бусад</c:v>
                </c:pt>
                <c:pt idx="6">
                  <c:v>г. Сургалт, судалгаа</c:v>
                </c:pt>
                <c:pt idx="7">
                  <c:v>в.Төрийн оновчтой, өгөөжтэй шийдвэр гаргалт</c:v>
                </c:pt>
                <c:pt idx="8">
                  <c:v>б. Санхүү, хөрөнгө оруулалт</c:v>
                </c:pt>
                <c:pt idx="9">
                  <c:v>а. Хүний нөөцийн бодлого, гаднаас ажиллах хүч оруулах  </c:v>
                </c:pt>
              </c:strCache>
            </c:strRef>
          </c:cat>
          <c:val>
            <c:numRef>
              <c:f>Sheet1!$B$2:$B$11</c:f>
              <c:numCache>
                <c:formatCode>General</c:formatCode>
                <c:ptCount val="10"/>
                <c:pt idx="0">
                  <c:v>6</c:v>
                </c:pt>
                <c:pt idx="1">
                  <c:v>8</c:v>
                </c:pt>
                <c:pt idx="2">
                  <c:v>8</c:v>
                </c:pt>
                <c:pt idx="3">
                  <c:v>17</c:v>
                </c:pt>
                <c:pt idx="4">
                  <c:v>21</c:v>
                </c:pt>
                <c:pt idx="5">
                  <c:v>29</c:v>
                </c:pt>
                <c:pt idx="6">
                  <c:v>33</c:v>
                </c:pt>
                <c:pt idx="7">
                  <c:v>41</c:v>
                </c:pt>
                <c:pt idx="8">
                  <c:v>44</c:v>
                </c:pt>
                <c:pt idx="9">
                  <c:v>79</c:v>
                </c:pt>
              </c:numCache>
            </c:numRef>
          </c:val>
          <c:extLst>
            <c:ext xmlns:c16="http://schemas.microsoft.com/office/drawing/2014/chart" uri="{C3380CC4-5D6E-409C-BE32-E72D297353CC}">
              <c16:uniqueId val="{00000000-3F8E-4482-AD95-AFF44F6D674F}"/>
            </c:ext>
          </c:extLst>
        </c:ser>
        <c:ser>
          <c:idx val="1"/>
          <c:order val="1"/>
          <c:tx>
            <c:strRef>
              <c:f>Sheet1!$C$1</c:f>
              <c:strCache>
                <c:ptCount val="1"/>
                <c:pt idx="0">
                  <c:v>чухал</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M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Sheet1!$A$2:$A$11</c:f>
              <c:strCache>
                <c:ptCount val="10"/>
                <c:pt idx="0">
                  <c:v>з.Гадагшаа туршлага судлах аялал хийх</c:v>
                </c:pt>
                <c:pt idx="1">
                  <c:v>ТХГН хуулийн шинэчилсэн найруулга, стандартуудын талаар хэлэлцүүлэг хийх</c:v>
                </c:pt>
                <c:pt idx="2">
                  <c:v>к.Баазын газрын гэрчилгээг 10-15 жилээр сунгуулах</c:v>
                </c:pt>
                <c:pt idx="3">
                  <c:v>ж.НӨТ-ийн татвараас чөлөөлүүлэх</c:v>
                </c:pt>
                <c:pt idx="4">
                  <c:v>д. Шинэ техник, технологи</c:v>
                </c:pt>
                <c:pt idx="5">
                  <c:v>е.Хамтын ажиллагаа болон бусад</c:v>
                </c:pt>
                <c:pt idx="6">
                  <c:v>г. Сургалт, судалгаа</c:v>
                </c:pt>
                <c:pt idx="7">
                  <c:v>в.Төрийн оновчтой, өгөөжтэй шийдвэр гаргалт</c:v>
                </c:pt>
                <c:pt idx="8">
                  <c:v>б. Санхүү, хөрөнгө оруулалт</c:v>
                </c:pt>
                <c:pt idx="9">
                  <c:v>а. Хүний нөөцийн бодлого, гаднаас ажиллах хүч оруулах  </c:v>
                </c:pt>
              </c:strCache>
            </c:strRef>
          </c:cat>
          <c:val>
            <c:numRef>
              <c:f>Sheet1!$C$2:$C$11</c:f>
              <c:numCache>
                <c:formatCode>General</c:formatCode>
                <c:ptCount val="10"/>
                <c:pt idx="0">
                  <c:v>8</c:v>
                </c:pt>
                <c:pt idx="1">
                  <c:v>8</c:v>
                </c:pt>
                <c:pt idx="2">
                  <c:v>8</c:v>
                </c:pt>
                <c:pt idx="3">
                  <c:v>5</c:v>
                </c:pt>
                <c:pt idx="4">
                  <c:v>43</c:v>
                </c:pt>
                <c:pt idx="5">
                  <c:v>25</c:v>
                </c:pt>
                <c:pt idx="6">
                  <c:v>25</c:v>
                </c:pt>
                <c:pt idx="7">
                  <c:v>27</c:v>
                </c:pt>
                <c:pt idx="8">
                  <c:v>33</c:v>
                </c:pt>
                <c:pt idx="9">
                  <c:v>13</c:v>
                </c:pt>
              </c:numCache>
            </c:numRef>
          </c:val>
          <c:extLst>
            <c:ext xmlns:c16="http://schemas.microsoft.com/office/drawing/2014/chart" uri="{C3380CC4-5D6E-409C-BE32-E72D297353CC}">
              <c16:uniqueId val="{00000001-3F8E-4482-AD95-AFF44F6D674F}"/>
            </c:ext>
          </c:extLst>
        </c:ser>
        <c:ser>
          <c:idx val="2"/>
          <c:order val="2"/>
          <c:tx>
            <c:strRef>
              <c:f>Sheet1!$D$1</c:f>
              <c:strCache>
                <c:ptCount val="1"/>
                <c:pt idx="0">
                  <c:v>шаардлагатай</c:v>
                </c:pt>
              </c:strCache>
            </c:strRef>
          </c:tx>
          <c:spPr>
            <a:solidFill>
              <a:schemeClr val="accent6">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M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Sheet1!$A$2:$A$11</c:f>
              <c:strCache>
                <c:ptCount val="10"/>
                <c:pt idx="0">
                  <c:v>з.Гадагшаа туршлага судлах аялал хийх</c:v>
                </c:pt>
                <c:pt idx="1">
                  <c:v>ТХГН хуулийн шинэчилсэн найруулга, стандартуудын талаар хэлэлцүүлэг хийх</c:v>
                </c:pt>
                <c:pt idx="2">
                  <c:v>к.Баазын газрын гэрчилгээг 10-15 жилээр сунгуулах</c:v>
                </c:pt>
                <c:pt idx="3">
                  <c:v>ж.НӨТ-ийн татвараас чөлөөлүүлэх</c:v>
                </c:pt>
                <c:pt idx="4">
                  <c:v>д. Шинэ техник, технологи</c:v>
                </c:pt>
                <c:pt idx="5">
                  <c:v>е.Хамтын ажиллагаа болон бусад</c:v>
                </c:pt>
                <c:pt idx="6">
                  <c:v>г. Сургалт, судалгаа</c:v>
                </c:pt>
                <c:pt idx="7">
                  <c:v>в.Төрийн оновчтой, өгөөжтэй шийдвэр гаргалт</c:v>
                </c:pt>
                <c:pt idx="8">
                  <c:v>б. Санхүү, хөрөнгө оруулалт</c:v>
                </c:pt>
                <c:pt idx="9">
                  <c:v>а. Хүний нөөцийн бодлого, гаднаас ажиллах хүч оруулах  </c:v>
                </c:pt>
              </c:strCache>
            </c:strRef>
          </c:cat>
          <c:val>
            <c:numRef>
              <c:f>Sheet1!$D$2:$D$11</c:f>
              <c:numCache>
                <c:formatCode>General</c:formatCode>
                <c:ptCount val="10"/>
                <c:pt idx="0">
                  <c:v>11</c:v>
                </c:pt>
                <c:pt idx="1">
                  <c:v>3</c:v>
                </c:pt>
                <c:pt idx="2">
                  <c:v>3</c:v>
                </c:pt>
                <c:pt idx="3">
                  <c:v>3</c:v>
                </c:pt>
                <c:pt idx="4">
                  <c:v>24</c:v>
                </c:pt>
                <c:pt idx="5">
                  <c:v>32</c:v>
                </c:pt>
                <c:pt idx="6">
                  <c:v>25</c:v>
                </c:pt>
                <c:pt idx="7">
                  <c:v>17</c:v>
                </c:pt>
                <c:pt idx="8">
                  <c:v>13</c:v>
                </c:pt>
                <c:pt idx="9">
                  <c:v>5</c:v>
                </c:pt>
              </c:numCache>
            </c:numRef>
          </c:val>
          <c:extLst>
            <c:ext xmlns:c16="http://schemas.microsoft.com/office/drawing/2014/chart" uri="{C3380CC4-5D6E-409C-BE32-E72D297353CC}">
              <c16:uniqueId val="{00000002-3F8E-4482-AD95-AFF44F6D674F}"/>
            </c:ext>
          </c:extLst>
        </c:ser>
        <c:ser>
          <c:idx val="3"/>
          <c:order val="3"/>
          <c:tx>
            <c:strRef>
              <c:f>Sheet1!$E$1</c:f>
              <c:strCache>
                <c:ptCount val="1"/>
                <c:pt idx="0">
                  <c:v>шаардлагагүй</c:v>
                </c:pt>
              </c:strCache>
            </c:strRef>
          </c:tx>
          <c:spPr>
            <a:solidFill>
              <a:schemeClr val="accent2">
                <a:lumMod val="60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M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Sheet1!$A$2:$A$11</c:f>
              <c:strCache>
                <c:ptCount val="10"/>
                <c:pt idx="0">
                  <c:v>з.Гадагшаа туршлага судлах аялал хийх</c:v>
                </c:pt>
                <c:pt idx="1">
                  <c:v>ТХГН хуулийн шинэчилсэн найруулга, стандартуудын талаар хэлэлцүүлэг хийх</c:v>
                </c:pt>
                <c:pt idx="2">
                  <c:v>к.Баазын газрын гэрчилгээг 10-15 жилээр сунгуулах</c:v>
                </c:pt>
                <c:pt idx="3">
                  <c:v>ж.НӨТ-ийн татвараас чөлөөлүүлэх</c:v>
                </c:pt>
                <c:pt idx="4">
                  <c:v>д. Шинэ техник, технологи</c:v>
                </c:pt>
                <c:pt idx="5">
                  <c:v>е.Хамтын ажиллагаа болон бусад</c:v>
                </c:pt>
                <c:pt idx="6">
                  <c:v>г. Сургалт, судалгаа</c:v>
                </c:pt>
                <c:pt idx="7">
                  <c:v>в.Төрийн оновчтой, өгөөжтэй шийдвэр гаргалт</c:v>
                </c:pt>
                <c:pt idx="8">
                  <c:v>б. Санхүү, хөрөнгө оруулалт</c:v>
                </c:pt>
                <c:pt idx="9">
                  <c:v>а. Хүний нөөцийн бодлого, гаднаас ажиллах хүч оруулах  </c:v>
                </c:pt>
              </c:strCache>
            </c:strRef>
          </c:cat>
          <c:val>
            <c:numRef>
              <c:f>Sheet1!$E$2:$E$11</c:f>
              <c:numCache>
                <c:formatCode>General</c:formatCode>
                <c:ptCount val="10"/>
                <c:pt idx="0">
                  <c:v>75</c:v>
                </c:pt>
                <c:pt idx="1">
                  <c:v>81</c:v>
                </c:pt>
                <c:pt idx="2">
                  <c:v>81</c:v>
                </c:pt>
                <c:pt idx="3">
                  <c:v>70</c:v>
                </c:pt>
                <c:pt idx="4">
                  <c:v>12</c:v>
                </c:pt>
                <c:pt idx="5">
                  <c:v>14</c:v>
                </c:pt>
                <c:pt idx="6">
                  <c:v>17</c:v>
                </c:pt>
                <c:pt idx="7">
                  <c:v>15</c:v>
                </c:pt>
                <c:pt idx="8">
                  <c:v>10</c:v>
                </c:pt>
                <c:pt idx="9">
                  <c:v>3</c:v>
                </c:pt>
              </c:numCache>
            </c:numRef>
          </c:val>
          <c:extLst>
            <c:ext xmlns:c16="http://schemas.microsoft.com/office/drawing/2014/chart" uri="{C3380CC4-5D6E-409C-BE32-E72D297353CC}">
              <c16:uniqueId val="{00000004-3F8E-4482-AD95-AFF44F6D674F}"/>
            </c:ext>
          </c:extLst>
        </c:ser>
        <c:dLbls>
          <c:dLblPos val="inEnd"/>
          <c:showLegendKey val="0"/>
          <c:showVal val="1"/>
          <c:showCatName val="0"/>
          <c:showSerName val="0"/>
          <c:showPercent val="0"/>
          <c:showBubbleSize val="0"/>
        </c:dLbls>
        <c:gapWidth val="65"/>
        <c:axId val="1338974704"/>
        <c:axId val="1338949744"/>
      </c:barChart>
      <c:catAx>
        <c:axId val="133897470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MN"/>
          </a:p>
        </c:txPr>
        <c:crossAx val="1338949744"/>
        <c:crosses val="autoZero"/>
        <c:auto val="1"/>
        <c:lblAlgn val="ctr"/>
        <c:lblOffset val="100"/>
        <c:noMultiLvlLbl val="0"/>
      </c:catAx>
      <c:valAx>
        <c:axId val="1338949744"/>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MN"/>
          </a:p>
        </c:txPr>
        <c:crossAx val="133897470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M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M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855-47D5-A2FE-CC0CAF64CF5C}"/>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855-47D5-A2FE-CC0CAF64CF5C}"/>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855-47D5-A2FE-CC0CAF64CF5C}"/>
              </c:ext>
            </c:extLst>
          </c:dPt>
          <c:dPt>
            <c:idx val="3"/>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855-47D5-A2FE-CC0CAF64CF5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M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Гишүүн мөн</c:v>
                </c:pt>
                <c:pt idx="1">
                  <c:v>Гишүүн биш</c:v>
                </c:pt>
                <c:pt idx="2">
                  <c:v>Элсэх хүсэлтэй</c:v>
                </c:pt>
                <c:pt idx="3">
                  <c:v>Одоогоор элсэхгүй</c:v>
                </c:pt>
              </c:strCache>
            </c:strRef>
          </c:cat>
          <c:val>
            <c:numRef>
              <c:f>Sheet1!$B$2:$B$5</c:f>
              <c:numCache>
                <c:formatCode>General</c:formatCode>
                <c:ptCount val="4"/>
                <c:pt idx="0">
                  <c:v>49.2</c:v>
                </c:pt>
                <c:pt idx="1">
                  <c:v>22.2</c:v>
                </c:pt>
                <c:pt idx="2">
                  <c:v>17.5</c:v>
                </c:pt>
                <c:pt idx="3">
                  <c:v>11.1</c:v>
                </c:pt>
              </c:numCache>
            </c:numRef>
          </c:val>
          <c:extLst>
            <c:ext xmlns:c16="http://schemas.microsoft.com/office/drawing/2014/chart" uri="{C3380CC4-5D6E-409C-BE32-E72D297353CC}">
              <c16:uniqueId val="{00000000-5B0C-419C-BD01-5FB94283319A}"/>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n-M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M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7504E-18B2-524A-AED4-91196D0358A9}" type="datetimeFigureOut">
              <a:rPr lang="en-EG" smtClean="0"/>
              <a:t>2/13/25</a:t>
            </a:fld>
            <a:endParaRPr lang="en-E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E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26CD7-3281-0145-BD61-91D9A85D5435}" type="slidenum">
              <a:rPr lang="en-EG" smtClean="0"/>
              <a:t>‹#›</a:t>
            </a:fld>
            <a:endParaRPr lang="en-EG"/>
          </a:p>
        </p:txBody>
      </p:sp>
    </p:spTree>
    <p:extLst>
      <p:ext uri="{BB962C8B-B14F-4D97-AF65-F5344CB8AC3E}">
        <p14:creationId xmlns:p14="http://schemas.microsoft.com/office/powerpoint/2010/main" val="3900527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1DD073-A566-8148-93E3-3B4E4A9947C6}" type="datetimeFigureOut">
              <a:rPr lang="en-EG" smtClean="0"/>
              <a:t>2/13/25</a:t>
            </a:fld>
            <a:endParaRPr lang="en-EG"/>
          </a:p>
        </p:txBody>
      </p:sp>
      <p:sp>
        <p:nvSpPr>
          <p:cNvPr id="5" name="Footer Placeholder 4"/>
          <p:cNvSpPr>
            <a:spLocks noGrp="1"/>
          </p:cNvSpPr>
          <p:nvPr>
            <p:ph type="ftr" sz="quarter" idx="11"/>
          </p:nvPr>
        </p:nvSpPr>
        <p:spPr/>
        <p:txBody>
          <a:bodyPr/>
          <a:lstStyle/>
          <a:p>
            <a:endParaRPr lang="en-EG"/>
          </a:p>
        </p:txBody>
      </p:sp>
      <p:sp>
        <p:nvSpPr>
          <p:cNvPr id="6" name="Slide Number Placeholder 5"/>
          <p:cNvSpPr>
            <a:spLocks noGrp="1"/>
          </p:cNvSpPr>
          <p:nvPr>
            <p:ph type="sldNum" sz="quarter" idx="12"/>
          </p:nvPr>
        </p:nvSpPr>
        <p:spPr/>
        <p:txBody>
          <a:bodyPr/>
          <a:lstStyle/>
          <a:p>
            <a:fld id="{C876D5D4-7C57-A347-8AAF-3945EB8B8134}" type="slidenum">
              <a:rPr lang="en-EG" smtClean="0"/>
              <a:t>‹#›</a:t>
            </a:fld>
            <a:endParaRPr lang="en-EG"/>
          </a:p>
        </p:txBody>
      </p:sp>
    </p:spTree>
    <p:extLst>
      <p:ext uri="{BB962C8B-B14F-4D97-AF65-F5344CB8AC3E}">
        <p14:creationId xmlns:p14="http://schemas.microsoft.com/office/powerpoint/2010/main" val="425171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DD073-A566-8148-93E3-3B4E4A9947C6}" type="datetimeFigureOut">
              <a:rPr lang="en-EG" smtClean="0"/>
              <a:t>2/13/25</a:t>
            </a:fld>
            <a:endParaRPr lang="en-EG"/>
          </a:p>
        </p:txBody>
      </p:sp>
      <p:sp>
        <p:nvSpPr>
          <p:cNvPr id="5" name="Footer Placeholder 4"/>
          <p:cNvSpPr>
            <a:spLocks noGrp="1"/>
          </p:cNvSpPr>
          <p:nvPr>
            <p:ph type="ftr" sz="quarter" idx="11"/>
          </p:nvPr>
        </p:nvSpPr>
        <p:spPr/>
        <p:txBody>
          <a:bodyPr/>
          <a:lstStyle/>
          <a:p>
            <a:endParaRPr lang="en-EG"/>
          </a:p>
        </p:txBody>
      </p:sp>
      <p:sp>
        <p:nvSpPr>
          <p:cNvPr id="6" name="Slide Number Placeholder 5"/>
          <p:cNvSpPr>
            <a:spLocks noGrp="1"/>
          </p:cNvSpPr>
          <p:nvPr>
            <p:ph type="sldNum" sz="quarter" idx="12"/>
          </p:nvPr>
        </p:nvSpPr>
        <p:spPr/>
        <p:txBody>
          <a:bodyPr/>
          <a:lstStyle/>
          <a:p>
            <a:fld id="{C876D5D4-7C57-A347-8AAF-3945EB8B8134}" type="slidenum">
              <a:rPr lang="en-EG" smtClean="0"/>
              <a:t>‹#›</a:t>
            </a:fld>
            <a:endParaRPr lang="en-EG"/>
          </a:p>
        </p:txBody>
      </p:sp>
    </p:spTree>
    <p:extLst>
      <p:ext uri="{BB962C8B-B14F-4D97-AF65-F5344CB8AC3E}">
        <p14:creationId xmlns:p14="http://schemas.microsoft.com/office/powerpoint/2010/main" val="50866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DD073-A566-8148-93E3-3B4E4A9947C6}" type="datetimeFigureOut">
              <a:rPr lang="en-EG" smtClean="0"/>
              <a:t>2/13/25</a:t>
            </a:fld>
            <a:endParaRPr lang="en-EG"/>
          </a:p>
        </p:txBody>
      </p:sp>
      <p:sp>
        <p:nvSpPr>
          <p:cNvPr id="5" name="Footer Placeholder 4"/>
          <p:cNvSpPr>
            <a:spLocks noGrp="1"/>
          </p:cNvSpPr>
          <p:nvPr>
            <p:ph type="ftr" sz="quarter" idx="11"/>
          </p:nvPr>
        </p:nvSpPr>
        <p:spPr/>
        <p:txBody>
          <a:bodyPr/>
          <a:lstStyle/>
          <a:p>
            <a:endParaRPr lang="en-EG"/>
          </a:p>
        </p:txBody>
      </p:sp>
      <p:sp>
        <p:nvSpPr>
          <p:cNvPr id="6" name="Slide Number Placeholder 5"/>
          <p:cNvSpPr>
            <a:spLocks noGrp="1"/>
          </p:cNvSpPr>
          <p:nvPr>
            <p:ph type="sldNum" sz="quarter" idx="12"/>
          </p:nvPr>
        </p:nvSpPr>
        <p:spPr/>
        <p:txBody>
          <a:bodyPr/>
          <a:lstStyle/>
          <a:p>
            <a:fld id="{C876D5D4-7C57-A347-8AAF-3945EB8B8134}" type="slidenum">
              <a:rPr lang="en-EG" smtClean="0"/>
              <a:t>‹#›</a:t>
            </a:fld>
            <a:endParaRPr lang="en-EG"/>
          </a:p>
        </p:txBody>
      </p:sp>
    </p:spTree>
    <p:extLst>
      <p:ext uri="{BB962C8B-B14F-4D97-AF65-F5344CB8AC3E}">
        <p14:creationId xmlns:p14="http://schemas.microsoft.com/office/powerpoint/2010/main" val="3119006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Marketin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A0D6D1-B3FD-B54F-B4DE-1BD81E058B0B}"/>
              </a:ext>
            </a:extLst>
          </p:cNvPr>
          <p:cNvSpPr>
            <a:spLocks noGrp="1"/>
          </p:cNvSpPr>
          <p:nvPr>
            <p:ph type="dt" sz="half" idx="10"/>
          </p:nvPr>
        </p:nvSpPr>
        <p:spPr/>
        <p:txBody>
          <a:bodyPr/>
          <a:lstStyle/>
          <a:p>
            <a:fld id="{0F1DD073-A566-8148-93E3-3B4E4A9947C6}" type="datetimeFigureOut">
              <a:rPr lang="en-EG" smtClean="0"/>
              <a:t>2/13/25</a:t>
            </a:fld>
            <a:endParaRPr lang="en-EG"/>
          </a:p>
        </p:txBody>
      </p:sp>
      <p:sp>
        <p:nvSpPr>
          <p:cNvPr id="3" name="Footer Placeholder 2">
            <a:extLst>
              <a:ext uri="{FF2B5EF4-FFF2-40B4-BE49-F238E27FC236}">
                <a16:creationId xmlns:a16="http://schemas.microsoft.com/office/drawing/2014/main" id="{3E0BEB8A-EF9B-024D-AAE7-79089D936B43}"/>
              </a:ext>
            </a:extLst>
          </p:cNvPr>
          <p:cNvSpPr>
            <a:spLocks noGrp="1"/>
          </p:cNvSpPr>
          <p:nvPr>
            <p:ph type="ftr" sz="quarter" idx="11"/>
          </p:nvPr>
        </p:nvSpPr>
        <p:spPr/>
        <p:txBody>
          <a:bodyPr/>
          <a:lstStyle/>
          <a:p>
            <a:endParaRPr lang="en-EG"/>
          </a:p>
        </p:txBody>
      </p:sp>
      <p:sp>
        <p:nvSpPr>
          <p:cNvPr id="4" name="Slide Number Placeholder 3">
            <a:extLst>
              <a:ext uri="{FF2B5EF4-FFF2-40B4-BE49-F238E27FC236}">
                <a16:creationId xmlns:a16="http://schemas.microsoft.com/office/drawing/2014/main" id="{9D09F542-1D96-D847-BDD5-D0803F642175}"/>
              </a:ext>
            </a:extLst>
          </p:cNvPr>
          <p:cNvSpPr>
            <a:spLocks noGrp="1"/>
          </p:cNvSpPr>
          <p:nvPr>
            <p:ph type="sldNum" sz="quarter" idx="12"/>
          </p:nvPr>
        </p:nvSpPr>
        <p:spPr/>
        <p:txBody>
          <a:bodyPr/>
          <a:lstStyle/>
          <a:p>
            <a:fld id="{C876D5D4-7C57-A347-8AAF-3945EB8B8134}" type="slidenum">
              <a:rPr lang="en-EG" smtClean="0"/>
              <a:t>‹#›</a:t>
            </a:fld>
            <a:endParaRPr lang="en-EG"/>
          </a:p>
        </p:txBody>
      </p:sp>
      <p:sp>
        <p:nvSpPr>
          <p:cNvPr id="9" name="Picture Placeholder 8">
            <a:extLst>
              <a:ext uri="{FF2B5EF4-FFF2-40B4-BE49-F238E27FC236}">
                <a16:creationId xmlns:a16="http://schemas.microsoft.com/office/drawing/2014/main" id="{33AB642C-4ED4-554C-B70D-A2CE14815546}"/>
              </a:ext>
            </a:extLst>
          </p:cNvPr>
          <p:cNvSpPr>
            <a:spLocks noGrp="1"/>
          </p:cNvSpPr>
          <p:nvPr>
            <p:ph type="pic" sz="quarter" idx="13"/>
          </p:nvPr>
        </p:nvSpPr>
        <p:spPr>
          <a:xfrm>
            <a:off x="515938" y="949680"/>
            <a:ext cx="5580063" cy="4536720"/>
          </a:xfrm>
          <a:prstGeom prst="roundRect">
            <a:avLst>
              <a:gd name="adj" fmla="val 2227"/>
            </a:avLst>
          </a:prstGeom>
        </p:spPr>
        <p:txBody>
          <a:bodyPr wrap="square">
            <a:noAutofit/>
          </a:bodyPr>
          <a:lstStyle/>
          <a:p>
            <a:endParaRPr lang="en-EG"/>
          </a:p>
        </p:txBody>
      </p:sp>
      <p:sp>
        <p:nvSpPr>
          <p:cNvPr id="7" name="Round Single Corner Rectangle 6">
            <a:extLst>
              <a:ext uri="{FF2B5EF4-FFF2-40B4-BE49-F238E27FC236}">
                <a16:creationId xmlns:a16="http://schemas.microsoft.com/office/drawing/2014/main" id="{CD87BB10-C54D-844E-A3A4-AFCFB65344F5}"/>
              </a:ext>
            </a:extLst>
          </p:cNvPr>
          <p:cNvSpPr/>
          <p:nvPr userDrawn="1"/>
        </p:nvSpPr>
        <p:spPr>
          <a:xfrm>
            <a:off x="0" y="4253725"/>
            <a:ext cx="7177763" cy="2604275"/>
          </a:xfrm>
          <a:prstGeom prst="round1Rect">
            <a:avLst>
              <a:gd name="adj" fmla="val 4614"/>
            </a:avLst>
          </a:prstGeom>
          <a:gradFill flip="none" rotWithShape="1">
            <a:gsLst>
              <a:gs pos="100000">
                <a:schemeClr val="accent2">
                  <a:alpha val="15000"/>
                </a:schemeClr>
              </a:gs>
              <a:gs pos="0">
                <a:schemeClr val="accent1">
                  <a:alpha val="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Tree>
    <p:extLst>
      <p:ext uri="{BB962C8B-B14F-4D97-AF65-F5344CB8AC3E}">
        <p14:creationId xmlns:p14="http://schemas.microsoft.com/office/powerpoint/2010/main" val="8557863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guide id="4" pos="7355">
          <p15:clr>
            <a:srgbClr val="FBAE40"/>
          </p15:clr>
        </p15:guide>
        <p15:guide id="5" orient="horz" pos="323">
          <p15:clr>
            <a:srgbClr val="FBAE40"/>
          </p15:clr>
        </p15:guide>
        <p15:guide id="6" orient="horz" pos="39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DD073-A566-8148-93E3-3B4E4A9947C6}" type="datetimeFigureOut">
              <a:rPr lang="en-EG" smtClean="0"/>
              <a:t>2/13/25</a:t>
            </a:fld>
            <a:endParaRPr lang="en-EG"/>
          </a:p>
        </p:txBody>
      </p:sp>
      <p:sp>
        <p:nvSpPr>
          <p:cNvPr id="5" name="Footer Placeholder 4"/>
          <p:cNvSpPr>
            <a:spLocks noGrp="1"/>
          </p:cNvSpPr>
          <p:nvPr>
            <p:ph type="ftr" sz="quarter" idx="11"/>
          </p:nvPr>
        </p:nvSpPr>
        <p:spPr/>
        <p:txBody>
          <a:bodyPr/>
          <a:lstStyle/>
          <a:p>
            <a:endParaRPr lang="en-EG"/>
          </a:p>
        </p:txBody>
      </p:sp>
      <p:sp>
        <p:nvSpPr>
          <p:cNvPr id="6" name="Slide Number Placeholder 5"/>
          <p:cNvSpPr>
            <a:spLocks noGrp="1"/>
          </p:cNvSpPr>
          <p:nvPr>
            <p:ph type="sldNum" sz="quarter" idx="12"/>
          </p:nvPr>
        </p:nvSpPr>
        <p:spPr/>
        <p:txBody>
          <a:bodyPr/>
          <a:lstStyle/>
          <a:p>
            <a:fld id="{C876D5D4-7C57-A347-8AAF-3945EB8B8134}" type="slidenum">
              <a:rPr lang="en-EG" smtClean="0"/>
              <a:t>‹#›</a:t>
            </a:fld>
            <a:endParaRPr lang="en-EG"/>
          </a:p>
        </p:txBody>
      </p:sp>
    </p:spTree>
    <p:extLst>
      <p:ext uri="{BB962C8B-B14F-4D97-AF65-F5344CB8AC3E}">
        <p14:creationId xmlns:p14="http://schemas.microsoft.com/office/powerpoint/2010/main" val="37693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DD073-A566-8148-93E3-3B4E4A9947C6}" type="datetimeFigureOut">
              <a:rPr lang="en-EG" smtClean="0"/>
              <a:t>2/13/25</a:t>
            </a:fld>
            <a:endParaRPr lang="en-EG"/>
          </a:p>
        </p:txBody>
      </p:sp>
      <p:sp>
        <p:nvSpPr>
          <p:cNvPr id="5" name="Footer Placeholder 4"/>
          <p:cNvSpPr>
            <a:spLocks noGrp="1"/>
          </p:cNvSpPr>
          <p:nvPr>
            <p:ph type="ftr" sz="quarter" idx="11"/>
          </p:nvPr>
        </p:nvSpPr>
        <p:spPr/>
        <p:txBody>
          <a:bodyPr/>
          <a:lstStyle/>
          <a:p>
            <a:endParaRPr lang="en-EG"/>
          </a:p>
        </p:txBody>
      </p:sp>
      <p:sp>
        <p:nvSpPr>
          <p:cNvPr id="6" name="Slide Number Placeholder 5"/>
          <p:cNvSpPr>
            <a:spLocks noGrp="1"/>
          </p:cNvSpPr>
          <p:nvPr>
            <p:ph type="sldNum" sz="quarter" idx="12"/>
          </p:nvPr>
        </p:nvSpPr>
        <p:spPr/>
        <p:txBody>
          <a:bodyPr/>
          <a:lstStyle/>
          <a:p>
            <a:fld id="{C876D5D4-7C57-A347-8AAF-3945EB8B8134}" type="slidenum">
              <a:rPr lang="en-EG" smtClean="0"/>
              <a:t>‹#›</a:t>
            </a:fld>
            <a:endParaRPr lang="en-EG"/>
          </a:p>
        </p:txBody>
      </p:sp>
    </p:spTree>
    <p:extLst>
      <p:ext uri="{BB962C8B-B14F-4D97-AF65-F5344CB8AC3E}">
        <p14:creationId xmlns:p14="http://schemas.microsoft.com/office/powerpoint/2010/main" val="413500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1DD073-A566-8148-93E3-3B4E4A9947C6}" type="datetimeFigureOut">
              <a:rPr lang="en-EG" smtClean="0"/>
              <a:t>2/13/25</a:t>
            </a:fld>
            <a:endParaRPr lang="en-EG"/>
          </a:p>
        </p:txBody>
      </p:sp>
      <p:sp>
        <p:nvSpPr>
          <p:cNvPr id="6" name="Footer Placeholder 5"/>
          <p:cNvSpPr>
            <a:spLocks noGrp="1"/>
          </p:cNvSpPr>
          <p:nvPr>
            <p:ph type="ftr" sz="quarter" idx="11"/>
          </p:nvPr>
        </p:nvSpPr>
        <p:spPr/>
        <p:txBody>
          <a:bodyPr/>
          <a:lstStyle/>
          <a:p>
            <a:endParaRPr lang="en-EG"/>
          </a:p>
        </p:txBody>
      </p:sp>
      <p:sp>
        <p:nvSpPr>
          <p:cNvPr id="7" name="Slide Number Placeholder 6"/>
          <p:cNvSpPr>
            <a:spLocks noGrp="1"/>
          </p:cNvSpPr>
          <p:nvPr>
            <p:ph type="sldNum" sz="quarter" idx="12"/>
          </p:nvPr>
        </p:nvSpPr>
        <p:spPr/>
        <p:txBody>
          <a:bodyPr/>
          <a:lstStyle/>
          <a:p>
            <a:fld id="{C876D5D4-7C57-A347-8AAF-3945EB8B8134}" type="slidenum">
              <a:rPr lang="en-EG" smtClean="0"/>
              <a:t>‹#›</a:t>
            </a:fld>
            <a:endParaRPr lang="en-EG"/>
          </a:p>
        </p:txBody>
      </p:sp>
    </p:spTree>
    <p:extLst>
      <p:ext uri="{BB962C8B-B14F-4D97-AF65-F5344CB8AC3E}">
        <p14:creationId xmlns:p14="http://schemas.microsoft.com/office/powerpoint/2010/main" val="382773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1DD073-A566-8148-93E3-3B4E4A9947C6}" type="datetimeFigureOut">
              <a:rPr lang="en-EG" smtClean="0"/>
              <a:t>2/13/25</a:t>
            </a:fld>
            <a:endParaRPr lang="en-EG"/>
          </a:p>
        </p:txBody>
      </p:sp>
      <p:sp>
        <p:nvSpPr>
          <p:cNvPr id="8" name="Footer Placeholder 7"/>
          <p:cNvSpPr>
            <a:spLocks noGrp="1"/>
          </p:cNvSpPr>
          <p:nvPr>
            <p:ph type="ftr" sz="quarter" idx="11"/>
          </p:nvPr>
        </p:nvSpPr>
        <p:spPr/>
        <p:txBody>
          <a:bodyPr/>
          <a:lstStyle/>
          <a:p>
            <a:endParaRPr lang="en-EG"/>
          </a:p>
        </p:txBody>
      </p:sp>
      <p:sp>
        <p:nvSpPr>
          <p:cNvPr id="9" name="Slide Number Placeholder 8"/>
          <p:cNvSpPr>
            <a:spLocks noGrp="1"/>
          </p:cNvSpPr>
          <p:nvPr>
            <p:ph type="sldNum" sz="quarter" idx="12"/>
          </p:nvPr>
        </p:nvSpPr>
        <p:spPr/>
        <p:txBody>
          <a:bodyPr/>
          <a:lstStyle/>
          <a:p>
            <a:fld id="{C876D5D4-7C57-A347-8AAF-3945EB8B8134}" type="slidenum">
              <a:rPr lang="en-EG" smtClean="0"/>
              <a:t>‹#›</a:t>
            </a:fld>
            <a:endParaRPr lang="en-EG"/>
          </a:p>
        </p:txBody>
      </p:sp>
    </p:spTree>
    <p:extLst>
      <p:ext uri="{BB962C8B-B14F-4D97-AF65-F5344CB8AC3E}">
        <p14:creationId xmlns:p14="http://schemas.microsoft.com/office/powerpoint/2010/main" val="159153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1DD073-A566-8148-93E3-3B4E4A9947C6}" type="datetimeFigureOut">
              <a:rPr lang="en-EG" smtClean="0"/>
              <a:t>2/13/25</a:t>
            </a:fld>
            <a:endParaRPr lang="en-EG"/>
          </a:p>
        </p:txBody>
      </p:sp>
      <p:sp>
        <p:nvSpPr>
          <p:cNvPr id="4" name="Footer Placeholder 3"/>
          <p:cNvSpPr>
            <a:spLocks noGrp="1"/>
          </p:cNvSpPr>
          <p:nvPr>
            <p:ph type="ftr" sz="quarter" idx="11"/>
          </p:nvPr>
        </p:nvSpPr>
        <p:spPr/>
        <p:txBody>
          <a:bodyPr/>
          <a:lstStyle/>
          <a:p>
            <a:endParaRPr lang="en-EG"/>
          </a:p>
        </p:txBody>
      </p:sp>
      <p:sp>
        <p:nvSpPr>
          <p:cNvPr id="5" name="Slide Number Placeholder 4"/>
          <p:cNvSpPr>
            <a:spLocks noGrp="1"/>
          </p:cNvSpPr>
          <p:nvPr>
            <p:ph type="sldNum" sz="quarter" idx="12"/>
          </p:nvPr>
        </p:nvSpPr>
        <p:spPr/>
        <p:txBody>
          <a:bodyPr/>
          <a:lstStyle/>
          <a:p>
            <a:fld id="{C876D5D4-7C57-A347-8AAF-3945EB8B8134}" type="slidenum">
              <a:rPr lang="en-EG" smtClean="0"/>
              <a:t>‹#›</a:t>
            </a:fld>
            <a:endParaRPr lang="en-EG"/>
          </a:p>
        </p:txBody>
      </p:sp>
    </p:spTree>
    <p:extLst>
      <p:ext uri="{BB962C8B-B14F-4D97-AF65-F5344CB8AC3E}">
        <p14:creationId xmlns:p14="http://schemas.microsoft.com/office/powerpoint/2010/main" val="237772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DD073-A566-8148-93E3-3B4E4A9947C6}" type="datetimeFigureOut">
              <a:rPr lang="en-EG" smtClean="0"/>
              <a:t>2/13/25</a:t>
            </a:fld>
            <a:endParaRPr lang="en-EG"/>
          </a:p>
        </p:txBody>
      </p:sp>
      <p:sp>
        <p:nvSpPr>
          <p:cNvPr id="3" name="Footer Placeholder 2"/>
          <p:cNvSpPr>
            <a:spLocks noGrp="1"/>
          </p:cNvSpPr>
          <p:nvPr>
            <p:ph type="ftr" sz="quarter" idx="11"/>
          </p:nvPr>
        </p:nvSpPr>
        <p:spPr/>
        <p:txBody>
          <a:bodyPr/>
          <a:lstStyle/>
          <a:p>
            <a:endParaRPr lang="en-EG"/>
          </a:p>
        </p:txBody>
      </p:sp>
      <p:sp>
        <p:nvSpPr>
          <p:cNvPr id="4" name="Slide Number Placeholder 3"/>
          <p:cNvSpPr>
            <a:spLocks noGrp="1"/>
          </p:cNvSpPr>
          <p:nvPr>
            <p:ph type="sldNum" sz="quarter" idx="12"/>
          </p:nvPr>
        </p:nvSpPr>
        <p:spPr/>
        <p:txBody>
          <a:bodyPr/>
          <a:lstStyle/>
          <a:p>
            <a:fld id="{C876D5D4-7C57-A347-8AAF-3945EB8B8134}" type="slidenum">
              <a:rPr lang="en-EG" smtClean="0"/>
              <a:t>‹#›</a:t>
            </a:fld>
            <a:endParaRPr lang="en-EG"/>
          </a:p>
        </p:txBody>
      </p:sp>
    </p:spTree>
    <p:extLst>
      <p:ext uri="{BB962C8B-B14F-4D97-AF65-F5344CB8AC3E}">
        <p14:creationId xmlns:p14="http://schemas.microsoft.com/office/powerpoint/2010/main" val="330794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1DD073-A566-8148-93E3-3B4E4A9947C6}" type="datetimeFigureOut">
              <a:rPr lang="en-EG" smtClean="0"/>
              <a:t>2/13/25</a:t>
            </a:fld>
            <a:endParaRPr lang="en-EG"/>
          </a:p>
        </p:txBody>
      </p:sp>
      <p:sp>
        <p:nvSpPr>
          <p:cNvPr id="6" name="Footer Placeholder 5"/>
          <p:cNvSpPr>
            <a:spLocks noGrp="1"/>
          </p:cNvSpPr>
          <p:nvPr>
            <p:ph type="ftr" sz="quarter" idx="11"/>
          </p:nvPr>
        </p:nvSpPr>
        <p:spPr/>
        <p:txBody>
          <a:bodyPr/>
          <a:lstStyle/>
          <a:p>
            <a:endParaRPr lang="en-EG"/>
          </a:p>
        </p:txBody>
      </p:sp>
      <p:sp>
        <p:nvSpPr>
          <p:cNvPr id="7" name="Slide Number Placeholder 6"/>
          <p:cNvSpPr>
            <a:spLocks noGrp="1"/>
          </p:cNvSpPr>
          <p:nvPr>
            <p:ph type="sldNum" sz="quarter" idx="12"/>
          </p:nvPr>
        </p:nvSpPr>
        <p:spPr/>
        <p:txBody>
          <a:bodyPr/>
          <a:lstStyle/>
          <a:p>
            <a:fld id="{C876D5D4-7C57-A347-8AAF-3945EB8B8134}" type="slidenum">
              <a:rPr lang="en-EG" smtClean="0"/>
              <a:t>‹#›</a:t>
            </a:fld>
            <a:endParaRPr lang="en-EG"/>
          </a:p>
        </p:txBody>
      </p:sp>
    </p:spTree>
    <p:extLst>
      <p:ext uri="{BB962C8B-B14F-4D97-AF65-F5344CB8AC3E}">
        <p14:creationId xmlns:p14="http://schemas.microsoft.com/office/powerpoint/2010/main" val="3017975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1DD073-A566-8148-93E3-3B4E4A9947C6}" type="datetimeFigureOut">
              <a:rPr lang="en-EG" smtClean="0"/>
              <a:t>2/13/25</a:t>
            </a:fld>
            <a:endParaRPr lang="en-EG"/>
          </a:p>
        </p:txBody>
      </p:sp>
      <p:sp>
        <p:nvSpPr>
          <p:cNvPr id="6" name="Footer Placeholder 5"/>
          <p:cNvSpPr>
            <a:spLocks noGrp="1"/>
          </p:cNvSpPr>
          <p:nvPr>
            <p:ph type="ftr" sz="quarter" idx="11"/>
          </p:nvPr>
        </p:nvSpPr>
        <p:spPr/>
        <p:txBody>
          <a:bodyPr/>
          <a:lstStyle/>
          <a:p>
            <a:endParaRPr lang="en-EG"/>
          </a:p>
        </p:txBody>
      </p:sp>
      <p:sp>
        <p:nvSpPr>
          <p:cNvPr id="7" name="Slide Number Placeholder 6"/>
          <p:cNvSpPr>
            <a:spLocks noGrp="1"/>
          </p:cNvSpPr>
          <p:nvPr>
            <p:ph type="sldNum" sz="quarter" idx="12"/>
          </p:nvPr>
        </p:nvSpPr>
        <p:spPr/>
        <p:txBody>
          <a:bodyPr/>
          <a:lstStyle/>
          <a:p>
            <a:fld id="{C876D5D4-7C57-A347-8AAF-3945EB8B8134}" type="slidenum">
              <a:rPr lang="en-EG" smtClean="0"/>
              <a:t>‹#›</a:t>
            </a:fld>
            <a:endParaRPr lang="en-EG"/>
          </a:p>
        </p:txBody>
      </p:sp>
    </p:spTree>
    <p:extLst>
      <p:ext uri="{BB962C8B-B14F-4D97-AF65-F5344CB8AC3E}">
        <p14:creationId xmlns:p14="http://schemas.microsoft.com/office/powerpoint/2010/main" val="3041239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DD073-A566-8148-93E3-3B4E4A9947C6}" type="datetimeFigureOut">
              <a:rPr lang="en-EG" smtClean="0"/>
              <a:t>2/13/25</a:t>
            </a:fld>
            <a:endParaRPr lang="en-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6D5D4-7C57-A347-8AAF-3945EB8B8134}" type="slidenum">
              <a:rPr lang="en-EG" smtClean="0"/>
              <a:t>‹#›</a:t>
            </a:fld>
            <a:endParaRPr lang="en-EG"/>
          </a:p>
        </p:txBody>
      </p:sp>
    </p:spTree>
    <p:extLst>
      <p:ext uri="{BB962C8B-B14F-4D97-AF65-F5344CB8AC3E}">
        <p14:creationId xmlns:p14="http://schemas.microsoft.com/office/powerpoint/2010/main" val="325009653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D00465A-849B-294B-A306-4FF80754942A}"/>
              </a:ext>
            </a:extLst>
          </p:cNvPr>
          <p:cNvSpPr txBox="1"/>
          <p:nvPr/>
        </p:nvSpPr>
        <p:spPr>
          <a:xfrm>
            <a:off x="112295" y="5588725"/>
            <a:ext cx="6902316" cy="1323439"/>
          </a:xfrm>
          <a:prstGeom prst="rect">
            <a:avLst/>
          </a:prstGeom>
          <a:noFill/>
        </p:spPr>
        <p:txBody>
          <a:bodyPr wrap="square" rtlCol="0">
            <a:spAutoFit/>
          </a:bodyPr>
          <a:lstStyle/>
          <a:p>
            <a:pPr algn="ctr"/>
            <a:r>
              <a:rPr lang="en-US" sz="4000" b="1" dirty="0">
                <a:solidFill>
                  <a:schemeClr val="accent1">
                    <a:alpha val="8472"/>
                  </a:schemeClr>
                </a:solidFill>
                <a:latin typeface="Montserrat SemiBold" pitchFamily="2" charset="77"/>
                <a:ea typeface="DotumChe" panose="020B0609000101010101" pitchFamily="49" charset="-127"/>
                <a:cs typeface="Prompt SemiBold" pitchFamily="2" charset="-34"/>
              </a:rPr>
              <a:t>Tourism accommodation management</a:t>
            </a:r>
            <a:endParaRPr lang="en-EG" sz="4000" b="1" dirty="0">
              <a:solidFill>
                <a:schemeClr val="accent1">
                  <a:alpha val="8472"/>
                </a:schemeClr>
              </a:solidFill>
              <a:latin typeface="Montserrat SemiBold" pitchFamily="2" charset="77"/>
              <a:ea typeface="DotumChe" panose="020B0609000101010101" pitchFamily="49" charset="-127"/>
              <a:cs typeface="Prompt SemiBold" pitchFamily="2" charset="-34"/>
            </a:endParaRPr>
          </a:p>
        </p:txBody>
      </p:sp>
      <p:sp>
        <p:nvSpPr>
          <p:cNvPr id="6" name="TextBox 5">
            <a:extLst>
              <a:ext uri="{FF2B5EF4-FFF2-40B4-BE49-F238E27FC236}">
                <a16:creationId xmlns:a16="http://schemas.microsoft.com/office/drawing/2014/main" id="{F0FFE9B0-BF92-1B4A-B22D-608767E738B7}"/>
              </a:ext>
            </a:extLst>
          </p:cNvPr>
          <p:cNvSpPr txBox="1"/>
          <p:nvPr/>
        </p:nvSpPr>
        <p:spPr>
          <a:xfrm>
            <a:off x="6904804" y="1400410"/>
            <a:ext cx="5426709" cy="3108543"/>
          </a:xfrm>
          <a:prstGeom prst="rect">
            <a:avLst/>
          </a:prstGeom>
          <a:noFill/>
        </p:spPr>
        <p:txBody>
          <a:bodyPr wrap="square" rtlCol="0">
            <a:spAutoFit/>
          </a:bodyPr>
          <a:lstStyle/>
          <a:p>
            <a:pPr algn="ctr"/>
            <a:r>
              <a:rPr lang="mn-MN" sz="2800" b="1" dirty="0">
                <a:latin typeface="Arial" panose="020B0604020202020204" pitchFamily="34" charset="0"/>
                <a:ea typeface="DotumChe" panose="020B0609000101010101" pitchFamily="49" charset="-127"/>
                <a:cs typeface="Arial" panose="020B0604020202020204" pitchFamily="34" charset="0"/>
              </a:rPr>
              <a:t>Аялал жуулчлалын салбарын байршуулах үйлчилгээний байгууллагуудын алсын хараа, тогтвортой хөгжлийн бодлого, менежментийг  тодорхойлох зорилготой.</a:t>
            </a:r>
            <a:endParaRPr lang="en-US" sz="2800" b="1" dirty="0">
              <a:solidFill>
                <a:schemeClr val="accent1"/>
              </a:solidFill>
              <a:latin typeface="Arial" panose="020B0604020202020204" pitchFamily="34" charset="0"/>
              <a:ea typeface="DotumChe" panose="020B0609000101010101" pitchFamily="49" charset="-127"/>
              <a:cs typeface="Arial" panose="020B0604020202020204" pitchFamily="34" charset="0"/>
            </a:endParaRPr>
          </a:p>
        </p:txBody>
      </p:sp>
      <p:sp>
        <p:nvSpPr>
          <p:cNvPr id="7" name="TextBox 6">
            <a:extLst>
              <a:ext uri="{FF2B5EF4-FFF2-40B4-BE49-F238E27FC236}">
                <a16:creationId xmlns:a16="http://schemas.microsoft.com/office/drawing/2014/main" id="{70F3AB4B-A8DD-0E47-A8E2-EBE8B31F5EE9}"/>
              </a:ext>
            </a:extLst>
          </p:cNvPr>
          <p:cNvSpPr txBox="1"/>
          <p:nvPr/>
        </p:nvSpPr>
        <p:spPr>
          <a:xfrm>
            <a:off x="8551425" y="463512"/>
            <a:ext cx="1839490" cy="585866"/>
          </a:xfrm>
          <a:prstGeom prst="rect">
            <a:avLst/>
          </a:prstGeom>
          <a:solidFill>
            <a:schemeClr val="accent1"/>
          </a:solidFill>
        </p:spPr>
        <p:txBody>
          <a:bodyPr wrap="square" lIns="90000" tIns="46800" rtlCol="0" anchor="ctr">
            <a:spAutoFit/>
          </a:bodyPr>
          <a:lstStyle/>
          <a:p>
            <a:pPr algn="ctr" defTabSz="734400" hangingPunct="0"/>
            <a:r>
              <a:rPr lang="mn-MN" sz="1600" b="1" dirty="0">
                <a:solidFill>
                  <a:srgbClr val="FFFFFF"/>
                </a:solidFill>
                <a:latin typeface="Montserrat SemiBold" pitchFamily="2" charset="77"/>
                <a:ea typeface="DotumChe" panose="020B0609000101010101" pitchFamily="49" charset="-127"/>
                <a:cs typeface="Prompt SemiBold" pitchFamily="2" charset="-34"/>
              </a:rPr>
              <a:t>Судалгааны зорилго</a:t>
            </a:r>
            <a:endParaRPr lang="en-US" sz="1600" b="1" dirty="0">
              <a:solidFill>
                <a:srgbClr val="FFFFFF"/>
              </a:solidFill>
              <a:latin typeface="Montserrat SemiBold" pitchFamily="2" charset="77"/>
              <a:ea typeface="DotumChe" panose="020B0609000101010101" pitchFamily="49" charset="-127"/>
              <a:cs typeface="Prompt SemiBold" pitchFamily="2" charset="-34"/>
            </a:endParaRPr>
          </a:p>
        </p:txBody>
      </p:sp>
      <p:sp>
        <p:nvSpPr>
          <p:cNvPr id="15" name="TextBox 14">
            <a:extLst>
              <a:ext uri="{FF2B5EF4-FFF2-40B4-BE49-F238E27FC236}">
                <a16:creationId xmlns:a16="http://schemas.microsoft.com/office/drawing/2014/main" id="{FBA00BE7-46F0-E849-AE0D-4F30E50B0B9C}"/>
              </a:ext>
            </a:extLst>
          </p:cNvPr>
          <p:cNvSpPr txBox="1"/>
          <p:nvPr/>
        </p:nvSpPr>
        <p:spPr>
          <a:xfrm>
            <a:off x="7044318" y="5971555"/>
            <a:ext cx="5147682" cy="615105"/>
          </a:xfrm>
          <a:prstGeom prst="rect">
            <a:avLst/>
          </a:prstGeom>
          <a:noFill/>
        </p:spPr>
        <p:txBody>
          <a:bodyPr wrap="square" rtlCol="0">
            <a:spAutoFit/>
          </a:bodyPr>
          <a:lstStyle/>
          <a:p>
            <a:pPr algn="ctr">
              <a:lnSpc>
                <a:spcPct val="150000"/>
              </a:lnSpc>
            </a:pPr>
            <a:r>
              <a:rPr lang="mn-MN" sz="1200" b="1" dirty="0">
                <a:solidFill>
                  <a:schemeClr val="tx2"/>
                </a:solidFill>
                <a:latin typeface="Montserrat" pitchFamily="2" charset="77"/>
                <a:ea typeface="DotumChe" panose="020B0609000101010101" pitchFamily="49" charset="-127"/>
                <a:cs typeface="Prompt" pitchFamily="2" charset="-34"/>
              </a:rPr>
              <a:t>Хамтын ажиллагааг хөгжүүлэх, гарсан саналуудыг төрийн бодлогод тусгуулах, хэрэгжүүлэхэд хувь нэмэрээ оруулах</a:t>
            </a:r>
            <a:endParaRPr lang="en-US" sz="1200" b="1" dirty="0">
              <a:solidFill>
                <a:schemeClr val="tx2"/>
              </a:solidFill>
              <a:latin typeface="Montserrat" pitchFamily="2" charset="77"/>
              <a:ea typeface="DotumChe" panose="020B0609000101010101" pitchFamily="49" charset="-127"/>
              <a:cs typeface="Prompt" pitchFamily="2" charset="-34"/>
            </a:endParaRPr>
          </a:p>
        </p:txBody>
      </p:sp>
      <p:pic>
        <p:nvPicPr>
          <p:cNvPr id="2" name="Picture Placeholder 1">
            <a:extLst>
              <a:ext uri="{FF2B5EF4-FFF2-40B4-BE49-F238E27FC236}">
                <a16:creationId xmlns:a16="http://schemas.microsoft.com/office/drawing/2014/main" id="{0C203B35-E96B-4C92-8303-B1034F349707}"/>
              </a:ext>
            </a:extLst>
          </p:cNvPr>
          <p:cNvPicPr>
            <a:picLocks noGrp="1" noChangeAspect="1"/>
          </p:cNvPicPr>
          <p:nvPr>
            <p:ph type="pic" sz="quarter" idx="13"/>
          </p:nvPr>
        </p:nvPicPr>
        <p:blipFill>
          <a:blip r:embed="rId2"/>
          <a:srcRect l="17635" r="17635"/>
          <a:stretch>
            <a:fillRect/>
          </a:stretch>
        </p:blipFill>
        <p:spPr>
          <a:prstGeom prst="rect">
            <a:avLst/>
          </a:prstGeom>
        </p:spPr>
      </p:pic>
      <p:pic>
        <p:nvPicPr>
          <p:cNvPr id="3" name="Picture 2">
            <a:extLst>
              <a:ext uri="{FF2B5EF4-FFF2-40B4-BE49-F238E27FC236}">
                <a16:creationId xmlns:a16="http://schemas.microsoft.com/office/drawing/2014/main" id="{07E59749-DD97-4AF1-99A2-40E81C39507C}"/>
              </a:ext>
            </a:extLst>
          </p:cNvPr>
          <p:cNvPicPr>
            <a:picLocks noChangeAspect="1"/>
          </p:cNvPicPr>
          <p:nvPr/>
        </p:nvPicPr>
        <p:blipFill>
          <a:blip r:embed="rId3"/>
          <a:stretch>
            <a:fillRect/>
          </a:stretch>
        </p:blipFill>
        <p:spPr>
          <a:xfrm>
            <a:off x="0" y="0"/>
            <a:ext cx="12192000" cy="6857999"/>
          </a:xfrm>
          <a:prstGeom prst="rect">
            <a:avLst/>
          </a:prstGeom>
        </p:spPr>
      </p:pic>
      <p:sp>
        <p:nvSpPr>
          <p:cNvPr id="9" name="TextBox 8">
            <a:extLst>
              <a:ext uri="{FF2B5EF4-FFF2-40B4-BE49-F238E27FC236}">
                <a16:creationId xmlns:a16="http://schemas.microsoft.com/office/drawing/2014/main" id="{231D6DE1-334E-47F0-A5CB-9BB21BEAE931}"/>
              </a:ext>
            </a:extLst>
          </p:cNvPr>
          <p:cNvSpPr txBox="1"/>
          <p:nvPr/>
        </p:nvSpPr>
        <p:spPr>
          <a:xfrm>
            <a:off x="7162746" y="2449788"/>
            <a:ext cx="4631798" cy="2246769"/>
          </a:xfrm>
          <a:prstGeom prst="rect">
            <a:avLst/>
          </a:prstGeom>
          <a:noFill/>
        </p:spPr>
        <p:txBody>
          <a:bodyPr wrap="square">
            <a:spAutoFit/>
          </a:bodyPr>
          <a:lstStyle/>
          <a:p>
            <a:pPr algn="ctr"/>
            <a:r>
              <a:rPr lang="mn-MN" sz="2800" b="1" dirty="0">
                <a:solidFill>
                  <a:schemeClr val="bg1"/>
                </a:solidFill>
                <a:latin typeface="Arial" panose="020B0604020202020204" pitchFamily="34" charset="0"/>
                <a:cs typeface="Arial" panose="020B0604020202020204" pitchFamily="34" charset="0"/>
              </a:rPr>
              <a:t>ЖУУЛЧНЫ БААЗ, </a:t>
            </a:r>
          </a:p>
          <a:p>
            <a:pPr algn="ctr"/>
            <a:r>
              <a:rPr lang="mn-MN" sz="2800" b="1" dirty="0">
                <a:solidFill>
                  <a:schemeClr val="bg1"/>
                </a:solidFill>
                <a:latin typeface="Arial" panose="020B0604020202020204" pitchFamily="34" charset="0"/>
                <a:cs typeface="Arial" panose="020B0604020202020204" pitchFamily="34" charset="0"/>
              </a:rPr>
              <a:t>байршуулах үйлчилгээний байгууллагуудын менежментийн асуудалд</a:t>
            </a:r>
          </a:p>
        </p:txBody>
      </p:sp>
      <p:pic>
        <p:nvPicPr>
          <p:cNvPr id="4" name="Picture 3">
            <a:extLst>
              <a:ext uri="{FF2B5EF4-FFF2-40B4-BE49-F238E27FC236}">
                <a16:creationId xmlns:a16="http://schemas.microsoft.com/office/drawing/2014/main" id="{470E9B9B-5D5D-47FD-BDDD-8273FB58B18C}"/>
              </a:ext>
            </a:extLst>
          </p:cNvPr>
          <p:cNvPicPr>
            <a:picLocks noChangeAspect="1"/>
          </p:cNvPicPr>
          <p:nvPr/>
        </p:nvPicPr>
        <p:blipFill>
          <a:blip r:embed="rId4"/>
          <a:stretch>
            <a:fillRect/>
          </a:stretch>
        </p:blipFill>
        <p:spPr>
          <a:xfrm>
            <a:off x="1071440" y="1884128"/>
            <a:ext cx="6055466" cy="3737942"/>
          </a:xfrm>
          <a:prstGeom prst="rect">
            <a:avLst/>
          </a:prstGeom>
        </p:spPr>
      </p:pic>
      <p:sp>
        <p:nvSpPr>
          <p:cNvPr id="10" name="TextBox 9">
            <a:extLst>
              <a:ext uri="{FF2B5EF4-FFF2-40B4-BE49-F238E27FC236}">
                <a16:creationId xmlns:a16="http://schemas.microsoft.com/office/drawing/2014/main" id="{726B6BC4-1149-49C3-8CE3-9579FC527354}"/>
              </a:ext>
            </a:extLst>
          </p:cNvPr>
          <p:cNvSpPr txBox="1"/>
          <p:nvPr/>
        </p:nvSpPr>
        <p:spPr>
          <a:xfrm>
            <a:off x="8462245" y="6196041"/>
            <a:ext cx="1963102" cy="369332"/>
          </a:xfrm>
          <a:prstGeom prst="rect">
            <a:avLst/>
          </a:prstGeom>
          <a:noFill/>
        </p:spPr>
        <p:txBody>
          <a:bodyPr wrap="none" rtlCol="0">
            <a:spAutoFit/>
          </a:bodyPr>
          <a:lstStyle/>
          <a:p>
            <a:r>
              <a:rPr lang="mn-MN" b="1" dirty="0">
                <a:solidFill>
                  <a:schemeClr val="bg1"/>
                </a:solidFill>
                <a:latin typeface="Arial" panose="020B0604020202020204" pitchFamily="34" charset="0"/>
                <a:cs typeface="Arial" panose="020B0604020202020204" pitchFamily="34" charset="0"/>
              </a:rPr>
              <a:t>АЖМХ ЖББХСХ</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035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extBox 3">
            <a:extLst>
              <a:ext uri="{FF2B5EF4-FFF2-40B4-BE49-F238E27FC236}">
                <a16:creationId xmlns:a16="http://schemas.microsoft.com/office/drawing/2014/main" id="{0E3EDA2C-17F8-41D4-9201-F12C1C42A6EA}"/>
              </a:ext>
            </a:extLst>
          </p:cNvPr>
          <p:cNvSpPr txBox="1"/>
          <p:nvPr/>
        </p:nvSpPr>
        <p:spPr>
          <a:xfrm>
            <a:off x="1062182" y="846838"/>
            <a:ext cx="3842063" cy="6463308"/>
          </a:xfrm>
          <a:prstGeom prst="rect">
            <a:avLst/>
          </a:prstGeom>
          <a:noFill/>
        </p:spPr>
        <p:txBody>
          <a:bodyPr wrap="square" rtlCol="0" anchor="ctr">
            <a:spAutoFit/>
          </a:bodyPr>
          <a:lstStyle/>
          <a:p>
            <a:pPr algn="ctr"/>
            <a:br>
              <a:rPr lang="mn-MN" dirty="0"/>
            </a:br>
            <a:r>
              <a:rPr lang="mn-MN" b="0" i="0" dirty="0">
                <a:solidFill>
                  <a:srgbClr val="FFFF00"/>
                </a:solidFill>
                <a:effectLst/>
                <a:latin typeface="Arial" panose="020B0604020202020204" pitchFamily="34" charset="0"/>
                <a:cs typeface="Arial" panose="020B0604020202020204" pitchFamily="34" charset="0"/>
              </a:rPr>
              <a:t>СУДАЛГААНЫ ЗОРИЛГО</a:t>
            </a:r>
            <a:r>
              <a:rPr lang="mn-MN" b="0" i="0" dirty="0">
                <a:solidFill>
                  <a:schemeClr val="bg1"/>
                </a:solidFill>
                <a:effectLst/>
                <a:latin typeface="Arial" panose="020B0604020202020204" pitchFamily="34" charset="0"/>
                <a:cs typeface="Arial" panose="020B0604020202020204" pitchFamily="34" charset="0"/>
              </a:rPr>
              <a:t>: </a:t>
            </a:r>
          </a:p>
          <a:p>
            <a:pPr algn="just"/>
            <a:r>
              <a:rPr lang="mn-MN" b="0" i="0" dirty="0">
                <a:solidFill>
                  <a:schemeClr val="bg1"/>
                </a:solidFill>
                <a:effectLst/>
                <a:latin typeface="Arial" panose="020B0604020202020204" pitchFamily="34" charset="0"/>
                <a:cs typeface="Arial" panose="020B0604020202020204" pitchFamily="34" charset="0"/>
              </a:rPr>
              <a:t>Монгол улсын Аялал жуулчлалын салбарын жуулчны бааз, байршуулах үйлчилгээний байгууллагуудын алсын хараа, цаашид хэрхэн сэргэж, тогтвортой хөгжих, тулгамдаж буй асуудлуудаа хэрхэн шийдвэрлэх, шинэ санаачлага гаргаж хэрэгжүүлэхэд бааз байршуулах байгууллагын оролцоог нэмэгдүүлэх, 2025 оны салбар холбооны МЕНЕЖМЕНТИЙН ТӨЛӨВЛӨГӨӨ-нд саналуудыг тусгах, цаашид ажил болгон, төрийн чиг үүргийг гүйцэтгэх ажилд хамтран хэрэгжүүлэх зорилготой энэхүү судалгааг явуулсан.</a:t>
            </a:r>
            <a:br>
              <a:rPr lang="mn-MN" b="0" i="0" dirty="0">
                <a:solidFill>
                  <a:schemeClr val="bg1"/>
                </a:solidFill>
                <a:effectLst/>
                <a:latin typeface="Arial" panose="020B0604020202020204" pitchFamily="34" charset="0"/>
                <a:cs typeface="Arial" panose="020B0604020202020204" pitchFamily="34" charset="0"/>
              </a:rPr>
            </a:br>
            <a:br>
              <a:rPr lang="mn-MN" b="0" i="0" dirty="0">
                <a:solidFill>
                  <a:srgbClr val="202124"/>
                </a:solidFill>
                <a:effectLst/>
                <a:latin typeface="Arial" panose="020B0604020202020204" pitchFamily="34" charset="0"/>
                <a:cs typeface="Arial" panose="020B0604020202020204" pitchFamily="34" charset="0"/>
              </a:rPr>
            </a:br>
            <a:br>
              <a:rPr lang="mn-MN" b="0" i="0" dirty="0">
                <a:solidFill>
                  <a:srgbClr val="202124"/>
                </a:solidFill>
                <a:effectLst/>
                <a:latin typeface="Roboto" panose="02000000000000000000" pitchFamily="2" charset="0"/>
              </a:rPr>
            </a:br>
            <a:r>
              <a:rPr lang="mn-MN" b="0" i="0" dirty="0">
                <a:solidFill>
                  <a:srgbClr val="202124"/>
                </a:solidFill>
                <a:effectLst/>
                <a:latin typeface="Roboto" panose="02000000000000000000" pitchFamily="2" charset="0"/>
              </a:rPr>
              <a:t> </a:t>
            </a:r>
          </a:p>
        </p:txBody>
      </p:sp>
      <p:graphicFrame>
        <p:nvGraphicFramePr>
          <p:cNvPr id="7" name="Chart 6">
            <a:extLst>
              <a:ext uri="{FF2B5EF4-FFF2-40B4-BE49-F238E27FC236}">
                <a16:creationId xmlns:a16="http://schemas.microsoft.com/office/drawing/2014/main" id="{9C6AAAE7-7946-419B-82AE-64E173EF7ACA}"/>
              </a:ext>
            </a:extLst>
          </p:cNvPr>
          <p:cNvGraphicFramePr/>
          <p:nvPr>
            <p:extLst>
              <p:ext uri="{D42A27DB-BD31-4B8C-83A1-F6EECF244321}">
                <p14:modId xmlns:p14="http://schemas.microsoft.com/office/powerpoint/2010/main" val="3712132341"/>
              </p:ext>
            </p:extLst>
          </p:nvPr>
        </p:nvGraphicFramePr>
        <p:xfrm>
          <a:off x="5606473" y="1222345"/>
          <a:ext cx="5172891" cy="523701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793062C-3327-49E9-9400-CF6D59F52451}"/>
              </a:ext>
            </a:extLst>
          </p:cNvPr>
          <p:cNvSpPr txBox="1"/>
          <p:nvPr/>
        </p:nvSpPr>
        <p:spPr>
          <a:xfrm>
            <a:off x="3611156" y="175249"/>
            <a:ext cx="7925062" cy="923330"/>
          </a:xfrm>
          <a:prstGeom prst="rect">
            <a:avLst/>
          </a:prstGeom>
          <a:noFill/>
        </p:spPr>
        <p:txBody>
          <a:bodyPr wrap="square">
            <a:spAutoFit/>
          </a:bodyPr>
          <a:lstStyle/>
          <a:p>
            <a:pPr algn="ctr"/>
            <a:r>
              <a:rPr lang="mn-MN" b="1" dirty="0">
                <a:solidFill>
                  <a:schemeClr val="bg1"/>
                </a:solidFill>
                <a:latin typeface="Arial" panose="020B0604020202020204" pitchFamily="34" charset="0"/>
                <a:cs typeface="Arial" panose="020B0604020202020204" pitchFamily="34" charset="0"/>
              </a:rPr>
              <a:t>ЖУУЛЧНЫ БААЗ, </a:t>
            </a:r>
          </a:p>
          <a:p>
            <a:pPr algn="ctr"/>
            <a:r>
              <a:rPr lang="mn-MN" b="1" dirty="0">
                <a:solidFill>
                  <a:schemeClr val="bg1"/>
                </a:solidFill>
                <a:latin typeface="Arial" panose="020B0604020202020204" pitchFamily="34" charset="0"/>
                <a:cs typeface="Arial" panose="020B0604020202020204" pitchFamily="34" charset="0"/>
              </a:rPr>
              <a:t>байршуулах үйлчилгээний байгууллагуудын менежментийн асуудал” судалгаа /2024.11сар/</a:t>
            </a:r>
          </a:p>
        </p:txBody>
      </p:sp>
      <p:sp>
        <p:nvSpPr>
          <p:cNvPr id="10" name="TextBox 9">
            <a:extLst>
              <a:ext uri="{FF2B5EF4-FFF2-40B4-BE49-F238E27FC236}">
                <a16:creationId xmlns:a16="http://schemas.microsoft.com/office/drawing/2014/main" id="{4EA9AB87-4C11-4ECF-8618-0A4E795A9393}"/>
              </a:ext>
            </a:extLst>
          </p:cNvPr>
          <p:cNvSpPr txBox="1"/>
          <p:nvPr/>
        </p:nvSpPr>
        <p:spPr>
          <a:xfrm>
            <a:off x="6410036" y="1450109"/>
            <a:ext cx="4135427" cy="369332"/>
          </a:xfrm>
          <a:prstGeom prst="rect">
            <a:avLst/>
          </a:prstGeom>
          <a:noFill/>
        </p:spPr>
        <p:txBody>
          <a:bodyPr wrap="none" rtlCol="0">
            <a:spAutoFit/>
          </a:bodyPr>
          <a:lstStyle/>
          <a:p>
            <a:r>
              <a:rPr lang="mn-MN" dirty="0">
                <a:latin typeface="Arial" panose="020B0604020202020204" pitchFamily="34" charset="0"/>
                <a:cs typeface="Arial" panose="020B0604020202020204" pitchFamily="34" charset="0"/>
              </a:rPr>
              <a:t>Судалгаанд оролцсон байгууллагууд</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27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extBox 3">
            <a:extLst>
              <a:ext uri="{FF2B5EF4-FFF2-40B4-BE49-F238E27FC236}">
                <a16:creationId xmlns:a16="http://schemas.microsoft.com/office/drawing/2014/main" id="{0E3EDA2C-17F8-41D4-9201-F12C1C42A6EA}"/>
              </a:ext>
            </a:extLst>
          </p:cNvPr>
          <p:cNvSpPr txBox="1"/>
          <p:nvPr/>
        </p:nvSpPr>
        <p:spPr>
          <a:xfrm>
            <a:off x="969289" y="605377"/>
            <a:ext cx="4136572" cy="1754326"/>
          </a:xfrm>
          <a:prstGeom prst="rect">
            <a:avLst/>
          </a:prstGeom>
          <a:noFill/>
        </p:spPr>
        <p:txBody>
          <a:bodyPr wrap="square" rtlCol="0">
            <a:spAutoFit/>
          </a:bodyPr>
          <a:lstStyle/>
          <a:p>
            <a:pPr algn="just"/>
            <a:br>
              <a:rPr lang="mn-MN" dirty="0"/>
            </a:br>
            <a:br>
              <a:rPr lang="mn-MN" b="0" i="0" dirty="0">
                <a:solidFill>
                  <a:srgbClr val="202124"/>
                </a:solidFill>
                <a:effectLst/>
                <a:latin typeface="Roboto" panose="02000000000000000000" pitchFamily="2" charset="0"/>
              </a:rPr>
            </a:br>
            <a:r>
              <a:rPr lang="mn-MN" b="0" i="0" dirty="0">
                <a:solidFill>
                  <a:schemeClr val="bg1"/>
                </a:solidFill>
                <a:effectLst/>
                <a:latin typeface="Roboto" panose="02000000000000000000" pitchFamily="2" charset="0"/>
              </a:rPr>
              <a:t> Судалгаанд оролцсон бааз, байршуулах үйлчилгээний байгууллаг</a:t>
            </a:r>
            <a:r>
              <a:rPr lang="mn-MN" dirty="0">
                <a:solidFill>
                  <a:schemeClr val="bg1"/>
                </a:solidFill>
                <a:latin typeface="Roboto" panose="02000000000000000000" pitchFamily="2" charset="0"/>
              </a:rPr>
              <a:t>ууд</a:t>
            </a:r>
            <a:r>
              <a:rPr lang="mn-MN" b="0" i="0" dirty="0">
                <a:solidFill>
                  <a:schemeClr val="bg1"/>
                </a:solidFill>
                <a:effectLst/>
                <a:latin typeface="Roboto" panose="02000000000000000000" pitchFamily="2" charset="0"/>
              </a:rPr>
              <a:t>ын борлуулалтын орлого   /2024 он/</a:t>
            </a:r>
          </a:p>
        </p:txBody>
      </p:sp>
      <p:graphicFrame>
        <p:nvGraphicFramePr>
          <p:cNvPr id="6" name="Chart 5">
            <a:extLst>
              <a:ext uri="{FF2B5EF4-FFF2-40B4-BE49-F238E27FC236}">
                <a16:creationId xmlns:a16="http://schemas.microsoft.com/office/drawing/2014/main" id="{FABDB96C-1F00-4A67-B491-0E57914BC7BC}"/>
              </a:ext>
            </a:extLst>
          </p:cNvPr>
          <p:cNvGraphicFramePr/>
          <p:nvPr>
            <p:extLst>
              <p:ext uri="{D42A27DB-BD31-4B8C-83A1-F6EECF244321}">
                <p14:modId xmlns:p14="http://schemas.microsoft.com/office/powerpoint/2010/main" val="3036954108"/>
              </p:ext>
            </p:extLst>
          </p:nvPr>
        </p:nvGraphicFramePr>
        <p:xfrm>
          <a:off x="5403273" y="1191106"/>
          <a:ext cx="5588000" cy="447578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EF291552-0186-4AE2-8026-9847BC958249}"/>
              </a:ext>
            </a:extLst>
          </p:cNvPr>
          <p:cNvPicPr>
            <a:picLocks noChangeAspect="1"/>
          </p:cNvPicPr>
          <p:nvPr/>
        </p:nvPicPr>
        <p:blipFill>
          <a:blip r:embed="rId4"/>
          <a:stretch>
            <a:fillRect/>
          </a:stretch>
        </p:blipFill>
        <p:spPr>
          <a:xfrm>
            <a:off x="717846" y="2574952"/>
            <a:ext cx="4639458" cy="774259"/>
          </a:xfrm>
          <a:prstGeom prst="rect">
            <a:avLst/>
          </a:prstGeom>
        </p:spPr>
      </p:pic>
      <p:pic>
        <p:nvPicPr>
          <p:cNvPr id="8" name="Picture 7">
            <a:extLst>
              <a:ext uri="{FF2B5EF4-FFF2-40B4-BE49-F238E27FC236}">
                <a16:creationId xmlns:a16="http://schemas.microsoft.com/office/drawing/2014/main" id="{C9325072-6436-4497-A81A-5CC33A6FB919}"/>
              </a:ext>
            </a:extLst>
          </p:cNvPr>
          <p:cNvPicPr>
            <a:picLocks noChangeAspect="1"/>
          </p:cNvPicPr>
          <p:nvPr/>
        </p:nvPicPr>
        <p:blipFill>
          <a:blip r:embed="rId5"/>
          <a:stretch>
            <a:fillRect/>
          </a:stretch>
        </p:blipFill>
        <p:spPr>
          <a:xfrm>
            <a:off x="917546" y="2962081"/>
            <a:ext cx="4188315" cy="3414056"/>
          </a:xfrm>
          <a:prstGeom prst="rect">
            <a:avLst/>
          </a:prstGeom>
        </p:spPr>
      </p:pic>
    </p:spTree>
    <p:extLst>
      <p:ext uri="{BB962C8B-B14F-4D97-AF65-F5344CB8AC3E}">
        <p14:creationId xmlns:p14="http://schemas.microsoft.com/office/powerpoint/2010/main" val="393350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extBox 3">
            <a:extLst>
              <a:ext uri="{FF2B5EF4-FFF2-40B4-BE49-F238E27FC236}">
                <a16:creationId xmlns:a16="http://schemas.microsoft.com/office/drawing/2014/main" id="{0E3EDA2C-17F8-41D4-9201-F12C1C42A6EA}"/>
              </a:ext>
            </a:extLst>
          </p:cNvPr>
          <p:cNvSpPr txBox="1"/>
          <p:nvPr/>
        </p:nvSpPr>
        <p:spPr>
          <a:xfrm>
            <a:off x="416168" y="1270077"/>
            <a:ext cx="3297909" cy="4801314"/>
          </a:xfrm>
          <a:prstGeom prst="rect">
            <a:avLst/>
          </a:prstGeom>
          <a:noFill/>
        </p:spPr>
        <p:txBody>
          <a:bodyPr wrap="square" rtlCol="0">
            <a:spAutoFit/>
          </a:bodyPr>
          <a:lstStyle/>
          <a:p>
            <a:pPr algn="just"/>
            <a:br>
              <a:rPr lang="mn-MN" dirty="0">
                <a:solidFill>
                  <a:schemeClr val="bg1"/>
                </a:solidFill>
                <a:latin typeface="Arial" panose="020B0604020202020204" pitchFamily="34" charset="0"/>
                <a:cs typeface="Arial" panose="020B0604020202020204" pitchFamily="34" charset="0"/>
              </a:rPr>
            </a:br>
            <a:r>
              <a:rPr lang="mn-MN" dirty="0">
                <a:solidFill>
                  <a:schemeClr val="bg1"/>
                </a:solidFill>
                <a:latin typeface="Arial" panose="020B0604020202020204" pitchFamily="34" charset="0"/>
                <a:cs typeface="Arial" panose="020B0604020202020204" pitchFamily="34" charset="0"/>
              </a:rPr>
              <a:t>Хүний нөөцийн бодлого, болон хүний нөөц дутмаг байдал, санхүү хөрөнгө оруулалт болон төрийн оновчтой шийдвэр гаргалт нь байгууллагуудын хувьд маш чухал асуудалд тооцогдож байгаа бол НӨТ-ийн татвараас чөлөөлөгдөх, стандарт хэлэлцүүлэг хийх болон гадагшаа туршлага судлах аялал хийх зэрэг нь одоогоор огт шаардлагагүй хэмээн хариулжээ.        </a:t>
            </a:r>
          </a:p>
          <a:p>
            <a:pPr algn="just"/>
            <a:br>
              <a:rPr lang="mn-MN" b="0" i="0" dirty="0">
                <a:solidFill>
                  <a:schemeClr val="bg1"/>
                </a:solidFill>
                <a:effectLst/>
                <a:latin typeface="Arial" panose="020B0604020202020204" pitchFamily="34" charset="0"/>
                <a:cs typeface="Arial" panose="020B0604020202020204" pitchFamily="34" charset="0"/>
              </a:rPr>
            </a:br>
            <a:r>
              <a:rPr lang="mn-MN" b="0" i="0" dirty="0">
                <a:solidFill>
                  <a:schemeClr val="bg1"/>
                </a:solidFill>
                <a:effectLst/>
                <a:latin typeface="Arial" panose="020B0604020202020204" pitchFamily="34" charset="0"/>
                <a:cs typeface="Arial" panose="020B0604020202020204" pitchFamily="34" charset="0"/>
              </a:rPr>
              <a:t> </a:t>
            </a:r>
          </a:p>
        </p:txBody>
      </p:sp>
      <p:graphicFrame>
        <p:nvGraphicFramePr>
          <p:cNvPr id="14" name="Chart 13">
            <a:extLst>
              <a:ext uri="{FF2B5EF4-FFF2-40B4-BE49-F238E27FC236}">
                <a16:creationId xmlns:a16="http://schemas.microsoft.com/office/drawing/2014/main" id="{3B2669E5-A532-4871-9A3D-01A5E6837C06}"/>
              </a:ext>
            </a:extLst>
          </p:cNvPr>
          <p:cNvGraphicFramePr/>
          <p:nvPr>
            <p:extLst>
              <p:ext uri="{D42A27DB-BD31-4B8C-83A1-F6EECF244321}">
                <p14:modId xmlns:p14="http://schemas.microsoft.com/office/powerpoint/2010/main" val="340713757"/>
              </p:ext>
            </p:extLst>
          </p:nvPr>
        </p:nvGraphicFramePr>
        <p:xfrm>
          <a:off x="3832559" y="812415"/>
          <a:ext cx="7943273" cy="5233169"/>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oogle Shape;1628;p9">
            <a:extLst>
              <a:ext uri="{FF2B5EF4-FFF2-40B4-BE49-F238E27FC236}">
                <a16:creationId xmlns:a16="http://schemas.microsoft.com/office/drawing/2014/main" id="{39B928BA-633A-4560-BA85-9ADAFF17F21E}"/>
              </a:ext>
            </a:extLst>
          </p:cNvPr>
          <p:cNvGrpSpPr/>
          <p:nvPr/>
        </p:nvGrpSpPr>
        <p:grpSpPr>
          <a:xfrm>
            <a:off x="9188712" y="4667489"/>
            <a:ext cx="397929" cy="374937"/>
            <a:chOff x="0" y="1920876"/>
            <a:chExt cx="357188" cy="336550"/>
          </a:xfrm>
          <a:solidFill>
            <a:schemeClr val="bg1">
              <a:lumMod val="95000"/>
            </a:schemeClr>
          </a:solidFill>
        </p:grpSpPr>
        <p:sp>
          <p:nvSpPr>
            <p:cNvPr id="6" name="Google Shape;1629;p9">
              <a:extLst>
                <a:ext uri="{FF2B5EF4-FFF2-40B4-BE49-F238E27FC236}">
                  <a16:creationId xmlns:a16="http://schemas.microsoft.com/office/drawing/2014/main" id="{2028A5D7-B911-4427-A956-206393839F24}"/>
                </a:ext>
              </a:extLst>
            </p:cNvPr>
            <p:cNvSpPr/>
            <p:nvPr/>
          </p:nvSpPr>
          <p:spPr>
            <a:xfrm>
              <a:off x="0" y="1920876"/>
              <a:ext cx="357188" cy="336550"/>
            </a:xfrm>
            <a:custGeom>
              <a:avLst/>
              <a:gdLst/>
              <a:ahLst/>
              <a:cxnLst/>
              <a:rect l="l" t="t" r="r" b="b"/>
              <a:pathLst>
                <a:path w="122" h="115" extrusionOk="0">
                  <a:moveTo>
                    <a:pt x="120" y="25"/>
                  </a:moveTo>
                  <a:cubicBezTo>
                    <a:pt x="97" y="2"/>
                    <a:pt x="97" y="2"/>
                    <a:pt x="97" y="2"/>
                  </a:cubicBezTo>
                  <a:cubicBezTo>
                    <a:pt x="96" y="0"/>
                    <a:pt x="94" y="0"/>
                    <a:pt x="92" y="0"/>
                  </a:cubicBezTo>
                  <a:cubicBezTo>
                    <a:pt x="11" y="0"/>
                    <a:pt x="11" y="0"/>
                    <a:pt x="11" y="0"/>
                  </a:cubicBezTo>
                  <a:cubicBezTo>
                    <a:pt x="5" y="0"/>
                    <a:pt x="0" y="5"/>
                    <a:pt x="0" y="11"/>
                  </a:cubicBezTo>
                  <a:cubicBezTo>
                    <a:pt x="0" y="103"/>
                    <a:pt x="0" y="103"/>
                    <a:pt x="0" y="103"/>
                  </a:cubicBezTo>
                  <a:cubicBezTo>
                    <a:pt x="0" y="110"/>
                    <a:pt x="5" y="115"/>
                    <a:pt x="11" y="115"/>
                  </a:cubicBezTo>
                  <a:cubicBezTo>
                    <a:pt x="111" y="115"/>
                    <a:pt x="111" y="115"/>
                    <a:pt x="111" y="115"/>
                  </a:cubicBezTo>
                  <a:cubicBezTo>
                    <a:pt x="117" y="115"/>
                    <a:pt x="122" y="110"/>
                    <a:pt x="122" y="103"/>
                  </a:cubicBezTo>
                  <a:cubicBezTo>
                    <a:pt x="122" y="30"/>
                    <a:pt x="122" y="30"/>
                    <a:pt x="122" y="30"/>
                  </a:cubicBezTo>
                  <a:cubicBezTo>
                    <a:pt x="122" y="28"/>
                    <a:pt x="122" y="26"/>
                    <a:pt x="120" y="25"/>
                  </a:cubicBezTo>
                  <a:close/>
                  <a:moveTo>
                    <a:pt x="115" y="103"/>
                  </a:moveTo>
                  <a:cubicBezTo>
                    <a:pt x="115" y="105"/>
                    <a:pt x="113" y="107"/>
                    <a:pt x="111" y="107"/>
                  </a:cubicBezTo>
                  <a:cubicBezTo>
                    <a:pt x="11" y="107"/>
                    <a:pt x="11" y="107"/>
                    <a:pt x="11" y="107"/>
                  </a:cubicBezTo>
                  <a:cubicBezTo>
                    <a:pt x="9" y="107"/>
                    <a:pt x="7" y="105"/>
                    <a:pt x="7" y="103"/>
                  </a:cubicBezTo>
                  <a:cubicBezTo>
                    <a:pt x="7" y="11"/>
                    <a:pt x="7" y="11"/>
                    <a:pt x="7" y="11"/>
                  </a:cubicBezTo>
                  <a:cubicBezTo>
                    <a:pt x="7" y="9"/>
                    <a:pt x="9" y="7"/>
                    <a:pt x="11" y="7"/>
                  </a:cubicBezTo>
                  <a:cubicBezTo>
                    <a:pt x="88" y="7"/>
                    <a:pt x="88" y="7"/>
                    <a:pt x="88" y="7"/>
                  </a:cubicBezTo>
                  <a:cubicBezTo>
                    <a:pt x="88" y="23"/>
                    <a:pt x="88" y="23"/>
                    <a:pt x="88" y="23"/>
                  </a:cubicBezTo>
                  <a:cubicBezTo>
                    <a:pt x="88" y="29"/>
                    <a:pt x="93" y="34"/>
                    <a:pt x="99" y="34"/>
                  </a:cubicBezTo>
                  <a:cubicBezTo>
                    <a:pt x="115" y="34"/>
                    <a:pt x="115" y="34"/>
                    <a:pt x="115" y="34"/>
                  </a:cubicBezTo>
                  <a:lnTo>
                    <a:pt x="115" y="103"/>
                  </a:lnTo>
                  <a:close/>
                  <a:moveTo>
                    <a:pt x="103" y="30"/>
                  </a:moveTo>
                  <a:cubicBezTo>
                    <a:pt x="99" y="30"/>
                    <a:pt x="99" y="30"/>
                    <a:pt x="99" y="30"/>
                  </a:cubicBezTo>
                  <a:cubicBezTo>
                    <a:pt x="95" y="30"/>
                    <a:pt x="92" y="27"/>
                    <a:pt x="92" y="23"/>
                  </a:cubicBezTo>
                  <a:cubicBezTo>
                    <a:pt x="92" y="7"/>
                    <a:pt x="92" y="7"/>
                    <a:pt x="92" y="7"/>
                  </a:cubicBezTo>
                  <a:cubicBezTo>
                    <a:pt x="115" y="30"/>
                    <a:pt x="115" y="30"/>
                    <a:pt x="115" y="30"/>
                  </a:cubicBezTo>
                  <a:lnTo>
                    <a:pt x="103" y="30"/>
                  </a:lnTo>
                  <a:close/>
                  <a:moveTo>
                    <a:pt x="103" y="30"/>
                  </a:moveTo>
                  <a:cubicBezTo>
                    <a:pt x="103" y="30"/>
                    <a:pt x="103" y="30"/>
                    <a:pt x="103" y="3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1630;p9">
              <a:extLst>
                <a:ext uri="{FF2B5EF4-FFF2-40B4-BE49-F238E27FC236}">
                  <a16:creationId xmlns:a16="http://schemas.microsoft.com/office/drawing/2014/main" id="{032F9FA5-C555-4548-956C-16D712CF5925}"/>
                </a:ext>
              </a:extLst>
            </p:cNvPr>
            <p:cNvSpPr/>
            <p:nvPr/>
          </p:nvSpPr>
          <p:spPr>
            <a:xfrm>
              <a:off x="166688" y="1989138"/>
              <a:ext cx="66675" cy="11113"/>
            </a:xfrm>
            <a:custGeom>
              <a:avLst/>
              <a:gdLst/>
              <a:ahLst/>
              <a:cxnLst/>
              <a:rect l="l" t="t" r="r" b="b"/>
              <a:pathLst>
                <a:path w="23" h="4" extrusionOk="0">
                  <a:moveTo>
                    <a:pt x="2" y="4"/>
                  </a:moveTo>
                  <a:cubicBezTo>
                    <a:pt x="21" y="4"/>
                    <a:pt x="21" y="4"/>
                    <a:pt x="21" y="4"/>
                  </a:cubicBezTo>
                  <a:cubicBezTo>
                    <a:pt x="22" y="4"/>
                    <a:pt x="23" y="3"/>
                    <a:pt x="23" y="2"/>
                  </a:cubicBezTo>
                  <a:cubicBezTo>
                    <a:pt x="23" y="1"/>
                    <a:pt x="22" y="0"/>
                    <a:pt x="21" y="0"/>
                  </a:cubicBezTo>
                  <a:cubicBezTo>
                    <a:pt x="2" y="0"/>
                    <a:pt x="2" y="0"/>
                    <a:pt x="2" y="0"/>
                  </a:cubicBezTo>
                  <a:cubicBezTo>
                    <a:pt x="1" y="0"/>
                    <a:pt x="0" y="1"/>
                    <a:pt x="0" y="2"/>
                  </a:cubicBezTo>
                  <a:cubicBezTo>
                    <a:pt x="0" y="3"/>
                    <a:pt x="1" y="4"/>
                    <a:pt x="2" y="4"/>
                  </a:cubicBezTo>
                  <a:close/>
                  <a:moveTo>
                    <a:pt x="2" y="4"/>
                  </a:moveTo>
                  <a:cubicBezTo>
                    <a:pt x="2" y="4"/>
                    <a:pt x="2" y="4"/>
                    <a:pt x="2" y="4"/>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1631;p9">
              <a:extLst>
                <a:ext uri="{FF2B5EF4-FFF2-40B4-BE49-F238E27FC236}">
                  <a16:creationId xmlns:a16="http://schemas.microsoft.com/office/drawing/2014/main" id="{29F52095-E66C-4B5D-9191-6EE1DA608E6B}"/>
                </a:ext>
              </a:extLst>
            </p:cNvPr>
            <p:cNvSpPr/>
            <p:nvPr/>
          </p:nvSpPr>
          <p:spPr>
            <a:xfrm>
              <a:off x="166688" y="2020888"/>
              <a:ext cx="66675" cy="11113"/>
            </a:xfrm>
            <a:custGeom>
              <a:avLst/>
              <a:gdLst/>
              <a:ahLst/>
              <a:cxnLst/>
              <a:rect l="l" t="t" r="r" b="b"/>
              <a:pathLst>
                <a:path w="23" h="4" extrusionOk="0">
                  <a:moveTo>
                    <a:pt x="2" y="4"/>
                  </a:moveTo>
                  <a:cubicBezTo>
                    <a:pt x="21" y="4"/>
                    <a:pt x="21" y="4"/>
                    <a:pt x="21" y="4"/>
                  </a:cubicBezTo>
                  <a:cubicBezTo>
                    <a:pt x="22" y="4"/>
                    <a:pt x="23" y="3"/>
                    <a:pt x="23" y="2"/>
                  </a:cubicBezTo>
                  <a:cubicBezTo>
                    <a:pt x="23" y="1"/>
                    <a:pt x="22" y="0"/>
                    <a:pt x="21" y="0"/>
                  </a:cubicBezTo>
                  <a:cubicBezTo>
                    <a:pt x="2" y="0"/>
                    <a:pt x="2" y="0"/>
                    <a:pt x="2" y="0"/>
                  </a:cubicBezTo>
                  <a:cubicBezTo>
                    <a:pt x="1" y="0"/>
                    <a:pt x="0" y="1"/>
                    <a:pt x="0" y="2"/>
                  </a:cubicBezTo>
                  <a:cubicBezTo>
                    <a:pt x="0" y="3"/>
                    <a:pt x="1" y="4"/>
                    <a:pt x="2" y="4"/>
                  </a:cubicBezTo>
                  <a:close/>
                  <a:moveTo>
                    <a:pt x="2" y="4"/>
                  </a:moveTo>
                  <a:cubicBezTo>
                    <a:pt x="2" y="4"/>
                    <a:pt x="2" y="4"/>
                    <a:pt x="2" y="4"/>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1632;p9">
              <a:extLst>
                <a:ext uri="{FF2B5EF4-FFF2-40B4-BE49-F238E27FC236}">
                  <a16:creationId xmlns:a16="http://schemas.microsoft.com/office/drawing/2014/main" id="{C71E2BF7-AC65-4064-9F64-9B0D48D4E53D}"/>
                </a:ext>
              </a:extLst>
            </p:cNvPr>
            <p:cNvSpPr/>
            <p:nvPr/>
          </p:nvSpPr>
          <p:spPr>
            <a:xfrm>
              <a:off x="166688" y="2055813"/>
              <a:ext cx="146050" cy="11113"/>
            </a:xfrm>
            <a:custGeom>
              <a:avLst/>
              <a:gdLst/>
              <a:ahLst/>
              <a:cxnLst/>
              <a:rect l="l" t="t" r="r" b="b"/>
              <a:pathLst>
                <a:path w="50" h="4" extrusionOk="0">
                  <a:moveTo>
                    <a:pt x="0" y="2"/>
                  </a:moveTo>
                  <a:cubicBezTo>
                    <a:pt x="0" y="3"/>
                    <a:pt x="1" y="4"/>
                    <a:pt x="2" y="4"/>
                  </a:cubicBezTo>
                  <a:cubicBezTo>
                    <a:pt x="48" y="4"/>
                    <a:pt x="48" y="4"/>
                    <a:pt x="48" y="4"/>
                  </a:cubicBezTo>
                  <a:cubicBezTo>
                    <a:pt x="49" y="4"/>
                    <a:pt x="50" y="3"/>
                    <a:pt x="50" y="2"/>
                  </a:cubicBezTo>
                  <a:cubicBezTo>
                    <a:pt x="50" y="1"/>
                    <a:pt x="49" y="0"/>
                    <a:pt x="48" y="0"/>
                  </a:cubicBezTo>
                  <a:cubicBezTo>
                    <a:pt x="2" y="0"/>
                    <a:pt x="2" y="0"/>
                    <a:pt x="2" y="0"/>
                  </a:cubicBezTo>
                  <a:cubicBezTo>
                    <a:pt x="1" y="0"/>
                    <a:pt x="0" y="1"/>
                    <a:pt x="0" y="2"/>
                  </a:cubicBezTo>
                  <a:close/>
                  <a:moveTo>
                    <a:pt x="0" y="2"/>
                  </a:moveTo>
                  <a:cubicBezTo>
                    <a:pt x="0" y="2"/>
                    <a:pt x="0" y="2"/>
                    <a:pt x="0" y="2"/>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633;p9">
              <a:extLst>
                <a:ext uri="{FF2B5EF4-FFF2-40B4-BE49-F238E27FC236}">
                  <a16:creationId xmlns:a16="http://schemas.microsoft.com/office/drawing/2014/main" id="{E2E11DEE-5E83-42BF-A70B-BDD7CBA154AB}"/>
                </a:ext>
              </a:extLst>
            </p:cNvPr>
            <p:cNvSpPr/>
            <p:nvPr/>
          </p:nvSpPr>
          <p:spPr>
            <a:xfrm>
              <a:off x="44450" y="2122488"/>
              <a:ext cx="268288" cy="12700"/>
            </a:xfrm>
            <a:custGeom>
              <a:avLst/>
              <a:gdLst/>
              <a:ahLst/>
              <a:cxnLst/>
              <a:rect l="l" t="t" r="r" b="b"/>
              <a:pathLst>
                <a:path w="92" h="4" extrusionOk="0">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634;p9">
              <a:extLst>
                <a:ext uri="{FF2B5EF4-FFF2-40B4-BE49-F238E27FC236}">
                  <a16:creationId xmlns:a16="http://schemas.microsoft.com/office/drawing/2014/main" id="{06D16FD0-B284-4F6E-818B-D52BBE8A4D0E}"/>
                </a:ext>
              </a:extLst>
            </p:cNvPr>
            <p:cNvSpPr/>
            <p:nvPr/>
          </p:nvSpPr>
          <p:spPr>
            <a:xfrm>
              <a:off x="44450" y="2155826"/>
              <a:ext cx="268288" cy="11113"/>
            </a:xfrm>
            <a:custGeom>
              <a:avLst/>
              <a:gdLst/>
              <a:ahLst/>
              <a:cxnLst/>
              <a:rect l="l" t="t" r="r" b="b"/>
              <a:pathLst>
                <a:path w="92" h="4" extrusionOk="0">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635;p9">
              <a:extLst>
                <a:ext uri="{FF2B5EF4-FFF2-40B4-BE49-F238E27FC236}">
                  <a16:creationId xmlns:a16="http://schemas.microsoft.com/office/drawing/2014/main" id="{0A189213-D61B-4500-8DE2-AF827CD238F2}"/>
                </a:ext>
              </a:extLst>
            </p:cNvPr>
            <p:cNvSpPr/>
            <p:nvPr/>
          </p:nvSpPr>
          <p:spPr>
            <a:xfrm>
              <a:off x="44450" y="2190751"/>
              <a:ext cx="268288" cy="11113"/>
            </a:xfrm>
            <a:custGeom>
              <a:avLst/>
              <a:gdLst/>
              <a:ahLst/>
              <a:cxnLst/>
              <a:rect l="l" t="t" r="r" b="b"/>
              <a:pathLst>
                <a:path w="92" h="4" extrusionOk="0">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636;p9">
              <a:extLst>
                <a:ext uri="{FF2B5EF4-FFF2-40B4-BE49-F238E27FC236}">
                  <a16:creationId xmlns:a16="http://schemas.microsoft.com/office/drawing/2014/main" id="{9DB559DA-8FF8-42D9-B96F-BE0ACE309641}"/>
                </a:ext>
              </a:extLst>
            </p:cNvPr>
            <p:cNvSpPr/>
            <p:nvPr/>
          </p:nvSpPr>
          <p:spPr>
            <a:xfrm>
              <a:off x="44450" y="2087563"/>
              <a:ext cx="268288" cy="12700"/>
            </a:xfrm>
            <a:custGeom>
              <a:avLst/>
              <a:gdLst/>
              <a:ahLst/>
              <a:cxnLst/>
              <a:rect l="l" t="t" r="r" b="b"/>
              <a:pathLst>
                <a:path w="92" h="4" extrusionOk="0">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637;p9">
              <a:extLst>
                <a:ext uri="{FF2B5EF4-FFF2-40B4-BE49-F238E27FC236}">
                  <a16:creationId xmlns:a16="http://schemas.microsoft.com/office/drawing/2014/main" id="{D772F99E-2A9B-4E70-B872-D540630410F5}"/>
                </a:ext>
              </a:extLst>
            </p:cNvPr>
            <p:cNvSpPr/>
            <p:nvPr/>
          </p:nvSpPr>
          <p:spPr>
            <a:xfrm>
              <a:off x="44450" y="1976438"/>
              <a:ext cx="101600" cy="90488"/>
            </a:xfrm>
            <a:custGeom>
              <a:avLst/>
              <a:gdLst/>
              <a:ahLst/>
              <a:cxnLst/>
              <a:rect l="l" t="t" r="r" b="b"/>
              <a:pathLst>
                <a:path w="35" h="31" extrusionOk="0">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 name="Google Shape;1628;p9">
            <a:extLst>
              <a:ext uri="{FF2B5EF4-FFF2-40B4-BE49-F238E27FC236}">
                <a16:creationId xmlns:a16="http://schemas.microsoft.com/office/drawing/2014/main" id="{1615A82F-5987-44BF-8BBD-390605FE8DA0}"/>
              </a:ext>
            </a:extLst>
          </p:cNvPr>
          <p:cNvGrpSpPr/>
          <p:nvPr/>
        </p:nvGrpSpPr>
        <p:grpSpPr>
          <a:xfrm>
            <a:off x="9341112" y="4819889"/>
            <a:ext cx="397929" cy="374937"/>
            <a:chOff x="0" y="1920876"/>
            <a:chExt cx="357188" cy="336550"/>
          </a:xfrm>
          <a:solidFill>
            <a:schemeClr val="bg1">
              <a:lumMod val="95000"/>
            </a:schemeClr>
          </a:solidFill>
        </p:grpSpPr>
        <p:sp>
          <p:nvSpPr>
            <p:cNvPr id="17" name="Google Shape;1629;p9">
              <a:extLst>
                <a:ext uri="{FF2B5EF4-FFF2-40B4-BE49-F238E27FC236}">
                  <a16:creationId xmlns:a16="http://schemas.microsoft.com/office/drawing/2014/main" id="{6B5E8BCB-25A6-412D-B1A5-9B5EAFE7FEDA}"/>
                </a:ext>
              </a:extLst>
            </p:cNvPr>
            <p:cNvSpPr/>
            <p:nvPr/>
          </p:nvSpPr>
          <p:spPr>
            <a:xfrm>
              <a:off x="0" y="1920876"/>
              <a:ext cx="357188" cy="336550"/>
            </a:xfrm>
            <a:custGeom>
              <a:avLst/>
              <a:gdLst/>
              <a:ahLst/>
              <a:cxnLst/>
              <a:rect l="l" t="t" r="r" b="b"/>
              <a:pathLst>
                <a:path w="122" h="115" extrusionOk="0">
                  <a:moveTo>
                    <a:pt x="120" y="25"/>
                  </a:moveTo>
                  <a:cubicBezTo>
                    <a:pt x="97" y="2"/>
                    <a:pt x="97" y="2"/>
                    <a:pt x="97" y="2"/>
                  </a:cubicBezTo>
                  <a:cubicBezTo>
                    <a:pt x="96" y="0"/>
                    <a:pt x="94" y="0"/>
                    <a:pt x="92" y="0"/>
                  </a:cubicBezTo>
                  <a:cubicBezTo>
                    <a:pt x="11" y="0"/>
                    <a:pt x="11" y="0"/>
                    <a:pt x="11" y="0"/>
                  </a:cubicBezTo>
                  <a:cubicBezTo>
                    <a:pt x="5" y="0"/>
                    <a:pt x="0" y="5"/>
                    <a:pt x="0" y="11"/>
                  </a:cubicBezTo>
                  <a:cubicBezTo>
                    <a:pt x="0" y="103"/>
                    <a:pt x="0" y="103"/>
                    <a:pt x="0" y="103"/>
                  </a:cubicBezTo>
                  <a:cubicBezTo>
                    <a:pt x="0" y="110"/>
                    <a:pt x="5" y="115"/>
                    <a:pt x="11" y="115"/>
                  </a:cubicBezTo>
                  <a:cubicBezTo>
                    <a:pt x="111" y="115"/>
                    <a:pt x="111" y="115"/>
                    <a:pt x="111" y="115"/>
                  </a:cubicBezTo>
                  <a:cubicBezTo>
                    <a:pt x="117" y="115"/>
                    <a:pt x="122" y="110"/>
                    <a:pt x="122" y="103"/>
                  </a:cubicBezTo>
                  <a:cubicBezTo>
                    <a:pt x="122" y="30"/>
                    <a:pt x="122" y="30"/>
                    <a:pt x="122" y="30"/>
                  </a:cubicBezTo>
                  <a:cubicBezTo>
                    <a:pt x="122" y="28"/>
                    <a:pt x="122" y="26"/>
                    <a:pt x="120" y="25"/>
                  </a:cubicBezTo>
                  <a:close/>
                  <a:moveTo>
                    <a:pt x="115" y="103"/>
                  </a:moveTo>
                  <a:cubicBezTo>
                    <a:pt x="115" y="105"/>
                    <a:pt x="113" y="107"/>
                    <a:pt x="111" y="107"/>
                  </a:cubicBezTo>
                  <a:cubicBezTo>
                    <a:pt x="11" y="107"/>
                    <a:pt x="11" y="107"/>
                    <a:pt x="11" y="107"/>
                  </a:cubicBezTo>
                  <a:cubicBezTo>
                    <a:pt x="9" y="107"/>
                    <a:pt x="7" y="105"/>
                    <a:pt x="7" y="103"/>
                  </a:cubicBezTo>
                  <a:cubicBezTo>
                    <a:pt x="7" y="11"/>
                    <a:pt x="7" y="11"/>
                    <a:pt x="7" y="11"/>
                  </a:cubicBezTo>
                  <a:cubicBezTo>
                    <a:pt x="7" y="9"/>
                    <a:pt x="9" y="7"/>
                    <a:pt x="11" y="7"/>
                  </a:cubicBezTo>
                  <a:cubicBezTo>
                    <a:pt x="88" y="7"/>
                    <a:pt x="88" y="7"/>
                    <a:pt x="88" y="7"/>
                  </a:cubicBezTo>
                  <a:cubicBezTo>
                    <a:pt x="88" y="23"/>
                    <a:pt x="88" y="23"/>
                    <a:pt x="88" y="23"/>
                  </a:cubicBezTo>
                  <a:cubicBezTo>
                    <a:pt x="88" y="29"/>
                    <a:pt x="93" y="34"/>
                    <a:pt x="99" y="34"/>
                  </a:cubicBezTo>
                  <a:cubicBezTo>
                    <a:pt x="115" y="34"/>
                    <a:pt x="115" y="34"/>
                    <a:pt x="115" y="34"/>
                  </a:cubicBezTo>
                  <a:lnTo>
                    <a:pt x="115" y="103"/>
                  </a:lnTo>
                  <a:close/>
                  <a:moveTo>
                    <a:pt x="103" y="30"/>
                  </a:moveTo>
                  <a:cubicBezTo>
                    <a:pt x="99" y="30"/>
                    <a:pt x="99" y="30"/>
                    <a:pt x="99" y="30"/>
                  </a:cubicBezTo>
                  <a:cubicBezTo>
                    <a:pt x="95" y="30"/>
                    <a:pt x="92" y="27"/>
                    <a:pt x="92" y="23"/>
                  </a:cubicBezTo>
                  <a:cubicBezTo>
                    <a:pt x="92" y="7"/>
                    <a:pt x="92" y="7"/>
                    <a:pt x="92" y="7"/>
                  </a:cubicBezTo>
                  <a:cubicBezTo>
                    <a:pt x="115" y="30"/>
                    <a:pt x="115" y="30"/>
                    <a:pt x="115" y="30"/>
                  </a:cubicBezTo>
                  <a:lnTo>
                    <a:pt x="103" y="30"/>
                  </a:lnTo>
                  <a:close/>
                  <a:moveTo>
                    <a:pt x="103" y="30"/>
                  </a:moveTo>
                  <a:cubicBezTo>
                    <a:pt x="103" y="30"/>
                    <a:pt x="103" y="30"/>
                    <a:pt x="103" y="3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630;p9">
              <a:extLst>
                <a:ext uri="{FF2B5EF4-FFF2-40B4-BE49-F238E27FC236}">
                  <a16:creationId xmlns:a16="http://schemas.microsoft.com/office/drawing/2014/main" id="{63934BE2-0668-4315-ACD0-576FA16AF86E}"/>
                </a:ext>
              </a:extLst>
            </p:cNvPr>
            <p:cNvSpPr/>
            <p:nvPr/>
          </p:nvSpPr>
          <p:spPr>
            <a:xfrm>
              <a:off x="166688" y="1989138"/>
              <a:ext cx="66675" cy="11113"/>
            </a:xfrm>
            <a:custGeom>
              <a:avLst/>
              <a:gdLst/>
              <a:ahLst/>
              <a:cxnLst/>
              <a:rect l="l" t="t" r="r" b="b"/>
              <a:pathLst>
                <a:path w="23" h="4" extrusionOk="0">
                  <a:moveTo>
                    <a:pt x="2" y="4"/>
                  </a:moveTo>
                  <a:cubicBezTo>
                    <a:pt x="21" y="4"/>
                    <a:pt x="21" y="4"/>
                    <a:pt x="21" y="4"/>
                  </a:cubicBezTo>
                  <a:cubicBezTo>
                    <a:pt x="22" y="4"/>
                    <a:pt x="23" y="3"/>
                    <a:pt x="23" y="2"/>
                  </a:cubicBezTo>
                  <a:cubicBezTo>
                    <a:pt x="23" y="1"/>
                    <a:pt x="22" y="0"/>
                    <a:pt x="21" y="0"/>
                  </a:cubicBezTo>
                  <a:cubicBezTo>
                    <a:pt x="2" y="0"/>
                    <a:pt x="2" y="0"/>
                    <a:pt x="2" y="0"/>
                  </a:cubicBezTo>
                  <a:cubicBezTo>
                    <a:pt x="1" y="0"/>
                    <a:pt x="0" y="1"/>
                    <a:pt x="0" y="2"/>
                  </a:cubicBezTo>
                  <a:cubicBezTo>
                    <a:pt x="0" y="3"/>
                    <a:pt x="1" y="4"/>
                    <a:pt x="2" y="4"/>
                  </a:cubicBezTo>
                  <a:close/>
                  <a:moveTo>
                    <a:pt x="2" y="4"/>
                  </a:moveTo>
                  <a:cubicBezTo>
                    <a:pt x="2" y="4"/>
                    <a:pt x="2" y="4"/>
                    <a:pt x="2" y="4"/>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631;p9">
              <a:extLst>
                <a:ext uri="{FF2B5EF4-FFF2-40B4-BE49-F238E27FC236}">
                  <a16:creationId xmlns:a16="http://schemas.microsoft.com/office/drawing/2014/main" id="{F045A157-141C-4A3C-B7A5-423F7C700379}"/>
                </a:ext>
              </a:extLst>
            </p:cNvPr>
            <p:cNvSpPr/>
            <p:nvPr/>
          </p:nvSpPr>
          <p:spPr>
            <a:xfrm>
              <a:off x="166688" y="2020888"/>
              <a:ext cx="66675" cy="11113"/>
            </a:xfrm>
            <a:custGeom>
              <a:avLst/>
              <a:gdLst/>
              <a:ahLst/>
              <a:cxnLst/>
              <a:rect l="l" t="t" r="r" b="b"/>
              <a:pathLst>
                <a:path w="23" h="4" extrusionOk="0">
                  <a:moveTo>
                    <a:pt x="2" y="4"/>
                  </a:moveTo>
                  <a:cubicBezTo>
                    <a:pt x="21" y="4"/>
                    <a:pt x="21" y="4"/>
                    <a:pt x="21" y="4"/>
                  </a:cubicBezTo>
                  <a:cubicBezTo>
                    <a:pt x="22" y="4"/>
                    <a:pt x="23" y="3"/>
                    <a:pt x="23" y="2"/>
                  </a:cubicBezTo>
                  <a:cubicBezTo>
                    <a:pt x="23" y="1"/>
                    <a:pt x="22" y="0"/>
                    <a:pt x="21" y="0"/>
                  </a:cubicBezTo>
                  <a:cubicBezTo>
                    <a:pt x="2" y="0"/>
                    <a:pt x="2" y="0"/>
                    <a:pt x="2" y="0"/>
                  </a:cubicBezTo>
                  <a:cubicBezTo>
                    <a:pt x="1" y="0"/>
                    <a:pt x="0" y="1"/>
                    <a:pt x="0" y="2"/>
                  </a:cubicBezTo>
                  <a:cubicBezTo>
                    <a:pt x="0" y="3"/>
                    <a:pt x="1" y="4"/>
                    <a:pt x="2" y="4"/>
                  </a:cubicBezTo>
                  <a:close/>
                  <a:moveTo>
                    <a:pt x="2" y="4"/>
                  </a:moveTo>
                  <a:cubicBezTo>
                    <a:pt x="2" y="4"/>
                    <a:pt x="2" y="4"/>
                    <a:pt x="2" y="4"/>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1632;p9">
              <a:extLst>
                <a:ext uri="{FF2B5EF4-FFF2-40B4-BE49-F238E27FC236}">
                  <a16:creationId xmlns:a16="http://schemas.microsoft.com/office/drawing/2014/main" id="{69748A12-7969-45B0-B65C-A277C78CE425}"/>
                </a:ext>
              </a:extLst>
            </p:cNvPr>
            <p:cNvSpPr/>
            <p:nvPr/>
          </p:nvSpPr>
          <p:spPr>
            <a:xfrm>
              <a:off x="166688" y="2055813"/>
              <a:ext cx="146050" cy="11113"/>
            </a:xfrm>
            <a:custGeom>
              <a:avLst/>
              <a:gdLst/>
              <a:ahLst/>
              <a:cxnLst/>
              <a:rect l="l" t="t" r="r" b="b"/>
              <a:pathLst>
                <a:path w="50" h="4" extrusionOk="0">
                  <a:moveTo>
                    <a:pt x="0" y="2"/>
                  </a:moveTo>
                  <a:cubicBezTo>
                    <a:pt x="0" y="3"/>
                    <a:pt x="1" y="4"/>
                    <a:pt x="2" y="4"/>
                  </a:cubicBezTo>
                  <a:cubicBezTo>
                    <a:pt x="48" y="4"/>
                    <a:pt x="48" y="4"/>
                    <a:pt x="48" y="4"/>
                  </a:cubicBezTo>
                  <a:cubicBezTo>
                    <a:pt x="49" y="4"/>
                    <a:pt x="50" y="3"/>
                    <a:pt x="50" y="2"/>
                  </a:cubicBezTo>
                  <a:cubicBezTo>
                    <a:pt x="50" y="1"/>
                    <a:pt x="49" y="0"/>
                    <a:pt x="48" y="0"/>
                  </a:cubicBezTo>
                  <a:cubicBezTo>
                    <a:pt x="2" y="0"/>
                    <a:pt x="2" y="0"/>
                    <a:pt x="2" y="0"/>
                  </a:cubicBezTo>
                  <a:cubicBezTo>
                    <a:pt x="1" y="0"/>
                    <a:pt x="0" y="1"/>
                    <a:pt x="0" y="2"/>
                  </a:cubicBezTo>
                  <a:close/>
                  <a:moveTo>
                    <a:pt x="0" y="2"/>
                  </a:moveTo>
                  <a:cubicBezTo>
                    <a:pt x="0" y="2"/>
                    <a:pt x="0" y="2"/>
                    <a:pt x="0" y="2"/>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1633;p9">
              <a:extLst>
                <a:ext uri="{FF2B5EF4-FFF2-40B4-BE49-F238E27FC236}">
                  <a16:creationId xmlns:a16="http://schemas.microsoft.com/office/drawing/2014/main" id="{C9CC06BE-B680-4E3C-B9E5-A13E199AD93C}"/>
                </a:ext>
              </a:extLst>
            </p:cNvPr>
            <p:cNvSpPr/>
            <p:nvPr/>
          </p:nvSpPr>
          <p:spPr>
            <a:xfrm>
              <a:off x="44450" y="2122488"/>
              <a:ext cx="268288" cy="12700"/>
            </a:xfrm>
            <a:custGeom>
              <a:avLst/>
              <a:gdLst/>
              <a:ahLst/>
              <a:cxnLst/>
              <a:rect l="l" t="t" r="r" b="b"/>
              <a:pathLst>
                <a:path w="92" h="4" extrusionOk="0">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634;p9">
              <a:extLst>
                <a:ext uri="{FF2B5EF4-FFF2-40B4-BE49-F238E27FC236}">
                  <a16:creationId xmlns:a16="http://schemas.microsoft.com/office/drawing/2014/main" id="{0DCA7C83-BC16-4042-8BE0-97814B04D006}"/>
                </a:ext>
              </a:extLst>
            </p:cNvPr>
            <p:cNvSpPr/>
            <p:nvPr/>
          </p:nvSpPr>
          <p:spPr>
            <a:xfrm>
              <a:off x="44450" y="2155826"/>
              <a:ext cx="268288" cy="11113"/>
            </a:xfrm>
            <a:custGeom>
              <a:avLst/>
              <a:gdLst/>
              <a:ahLst/>
              <a:cxnLst/>
              <a:rect l="l" t="t" r="r" b="b"/>
              <a:pathLst>
                <a:path w="92" h="4" extrusionOk="0">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1635;p9">
              <a:extLst>
                <a:ext uri="{FF2B5EF4-FFF2-40B4-BE49-F238E27FC236}">
                  <a16:creationId xmlns:a16="http://schemas.microsoft.com/office/drawing/2014/main" id="{0B3C6E66-F81A-4B01-9735-552FB8A88EFC}"/>
                </a:ext>
              </a:extLst>
            </p:cNvPr>
            <p:cNvSpPr/>
            <p:nvPr/>
          </p:nvSpPr>
          <p:spPr>
            <a:xfrm>
              <a:off x="44450" y="2190751"/>
              <a:ext cx="268288" cy="11113"/>
            </a:xfrm>
            <a:custGeom>
              <a:avLst/>
              <a:gdLst/>
              <a:ahLst/>
              <a:cxnLst/>
              <a:rect l="l" t="t" r="r" b="b"/>
              <a:pathLst>
                <a:path w="92" h="4" extrusionOk="0">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1636;p9">
              <a:extLst>
                <a:ext uri="{FF2B5EF4-FFF2-40B4-BE49-F238E27FC236}">
                  <a16:creationId xmlns:a16="http://schemas.microsoft.com/office/drawing/2014/main" id="{9D413C2C-B137-4053-9FE3-21F67DA6EB23}"/>
                </a:ext>
              </a:extLst>
            </p:cNvPr>
            <p:cNvSpPr/>
            <p:nvPr/>
          </p:nvSpPr>
          <p:spPr>
            <a:xfrm>
              <a:off x="44450" y="2087563"/>
              <a:ext cx="268288" cy="12700"/>
            </a:xfrm>
            <a:custGeom>
              <a:avLst/>
              <a:gdLst/>
              <a:ahLst/>
              <a:cxnLst/>
              <a:rect l="l" t="t" r="r" b="b"/>
              <a:pathLst>
                <a:path w="92" h="4" extrusionOk="0">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1637;p9">
              <a:extLst>
                <a:ext uri="{FF2B5EF4-FFF2-40B4-BE49-F238E27FC236}">
                  <a16:creationId xmlns:a16="http://schemas.microsoft.com/office/drawing/2014/main" id="{4CE5A18D-4AB8-4B5A-84F5-32276AB3D38C}"/>
                </a:ext>
              </a:extLst>
            </p:cNvPr>
            <p:cNvSpPr/>
            <p:nvPr/>
          </p:nvSpPr>
          <p:spPr>
            <a:xfrm>
              <a:off x="44450" y="1976438"/>
              <a:ext cx="101600" cy="90488"/>
            </a:xfrm>
            <a:custGeom>
              <a:avLst/>
              <a:gdLst/>
              <a:ahLst/>
              <a:cxnLst/>
              <a:rect l="l" t="t" r="r" b="b"/>
              <a:pathLst>
                <a:path w="35" h="31" extrusionOk="0">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2B424BDF-5E49-4765-94B1-F3A648483F98}"/>
              </a:ext>
            </a:extLst>
          </p:cNvPr>
          <p:cNvSpPr txBox="1"/>
          <p:nvPr/>
        </p:nvSpPr>
        <p:spPr>
          <a:xfrm>
            <a:off x="4987637" y="350750"/>
            <a:ext cx="5863785" cy="461665"/>
          </a:xfrm>
          <a:prstGeom prst="rect">
            <a:avLst/>
          </a:prstGeom>
          <a:noFill/>
        </p:spPr>
        <p:txBody>
          <a:bodyPr wrap="none" rtlCol="0">
            <a:spAutoFit/>
          </a:bodyPr>
          <a:lstStyle/>
          <a:p>
            <a:r>
              <a:rPr lang="mn-MN" sz="2400" b="1" dirty="0">
                <a:solidFill>
                  <a:srgbClr val="FFFF00"/>
                </a:solidFill>
                <a:latin typeface="Arial" panose="020B0604020202020204" pitchFamily="34" charset="0"/>
                <a:cs typeface="Arial" panose="020B0604020202020204" pitchFamily="34" charset="0"/>
              </a:rPr>
              <a:t>Менежментийн тулгамдсан асуудалд</a:t>
            </a:r>
            <a:endParaRPr lang="en-US" sz="2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730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1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extBox 3">
            <a:extLst>
              <a:ext uri="{FF2B5EF4-FFF2-40B4-BE49-F238E27FC236}">
                <a16:creationId xmlns:a16="http://schemas.microsoft.com/office/drawing/2014/main" id="{0E3EDA2C-17F8-41D4-9201-F12C1C42A6EA}"/>
              </a:ext>
            </a:extLst>
          </p:cNvPr>
          <p:cNvSpPr txBox="1"/>
          <p:nvPr/>
        </p:nvSpPr>
        <p:spPr>
          <a:xfrm>
            <a:off x="8128000" y="2285754"/>
            <a:ext cx="3297909" cy="3139321"/>
          </a:xfrm>
          <a:prstGeom prst="rect">
            <a:avLst/>
          </a:prstGeom>
          <a:noFill/>
        </p:spPr>
        <p:txBody>
          <a:bodyPr wrap="square" rtlCol="0">
            <a:spAutoFit/>
          </a:bodyPr>
          <a:lstStyle/>
          <a:p>
            <a:pPr algn="ctr"/>
            <a:r>
              <a:rPr lang="mn-MN" b="1" dirty="0">
                <a:solidFill>
                  <a:srgbClr val="FFFF00"/>
                </a:solidFill>
                <a:latin typeface="Arial" panose="020B0604020202020204" pitchFamily="34" charset="0"/>
                <a:cs typeface="Arial" panose="020B0604020202020204" pitchFamily="34" charset="0"/>
              </a:rPr>
              <a:t>ГИШҮҮНЧЛЭЛ</a:t>
            </a:r>
          </a:p>
          <a:p>
            <a:pPr algn="just"/>
            <a:endParaRPr lang="mn-MN" dirty="0">
              <a:solidFill>
                <a:schemeClr val="bg1"/>
              </a:solidFill>
              <a:latin typeface="Arial" panose="020B0604020202020204" pitchFamily="34" charset="0"/>
              <a:cs typeface="Arial" panose="020B0604020202020204" pitchFamily="34" charset="0"/>
            </a:endParaRPr>
          </a:p>
          <a:p>
            <a:r>
              <a:rPr lang="mn-MN" dirty="0">
                <a:solidFill>
                  <a:schemeClr val="bg1"/>
                </a:solidFill>
                <a:latin typeface="Arial" panose="020B0604020202020204" pitchFamily="34" charset="0"/>
                <a:cs typeface="Arial" panose="020B0604020202020204" pitchFamily="34" charset="0"/>
              </a:rPr>
              <a:t>Судалгаанд оролцсон байгууллагуудын </a:t>
            </a:r>
          </a:p>
          <a:p>
            <a:r>
              <a:rPr lang="mn-MN" dirty="0">
                <a:solidFill>
                  <a:schemeClr val="bg1"/>
                </a:solidFill>
                <a:latin typeface="Arial" panose="020B0604020202020204" pitchFamily="34" charset="0"/>
                <a:cs typeface="Arial" panose="020B0604020202020204" pitchFamily="34" charset="0"/>
              </a:rPr>
              <a:t>49% нь АЖМХ- ЖББХСХ-ны гишүүн</a:t>
            </a:r>
          </a:p>
          <a:p>
            <a:r>
              <a:rPr lang="mn-MN" b="0" i="0" dirty="0">
                <a:solidFill>
                  <a:schemeClr val="bg1"/>
                </a:solidFill>
                <a:effectLst/>
                <a:latin typeface="Arial" panose="020B0604020202020204" pitchFamily="34" charset="0"/>
                <a:cs typeface="Arial" panose="020B0604020202020204" pitchFamily="34" charset="0"/>
              </a:rPr>
              <a:t>22</a:t>
            </a:r>
            <a:r>
              <a:rPr lang="en-US" b="0" i="0" dirty="0">
                <a:solidFill>
                  <a:schemeClr val="bg1"/>
                </a:solidFill>
                <a:effectLst/>
                <a:latin typeface="Arial" panose="020B0604020202020204" pitchFamily="34" charset="0"/>
                <a:cs typeface="Arial" panose="020B0604020202020204" pitchFamily="34" charset="0"/>
              </a:rPr>
              <a:t>%</a:t>
            </a:r>
            <a:r>
              <a:rPr lang="mn-MN" b="0" i="0" dirty="0">
                <a:solidFill>
                  <a:schemeClr val="bg1"/>
                </a:solidFill>
                <a:effectLst/>
                <a:latin typeface="Arial" panose="020B0604020202020204" pitchFamily="34" charset="0"/>
                <a:cs typeface="Arial" panose="020B0604020202020204" pitchFamily="34" charset="0"/>
              </a:rPr>
              <a:t> гишүүн бус, </a:t>
            </a:r>
          </a:p>
          <a:p>
            <a:r>
              <a:rPr lang="mn-MN" b="0" i="0" dirty="0">
                <a:solidFill>
                  <a:schemeClr val="bg1"/>
                </a:solidFill>
                <a:effectLst/>
                <a:latin typeface="Arial" panose="020B0604020202020204" pitchFamily="34" charset="0"/>
                <a:cs typeface="Arial" panose="020B0604020202020204" pitchFamily="34" charset="0"/>
              </a:rPr>
              <a:t>18</a:t>
            </a:r>
            <a:r>
              <a:rPr lang="en-US" b="0" i="0" dirty="0">
                <a:solidFill>
                  <a:schemeClr val="bg1"/>
                </a:solidFill>
                <a:effectLst/>
                <a:latin typeface="Arial" panose="020B0604020202020204" pitchFamily="34" charset="0"/>
                <a:cs typeface="Arial" panose="020B0604020202020204" pitchFamily="34" charset="0"/>
              </a:rPr>
              <a:t>%</a:t>
            </a:r>
            <a:r>
              <a:rPr lang="mn-MN" b="0" i="0" dirty="0">
                <a:solidFill>
                  <a:schemeClr val="bg1"/>
                </a:solidFill>
                <a:effectLst/>
                <a:latin typeface="Arial" panose="020B0604020202020204" pitchFamily="34" charset="0"/>
                <a:cs typeface="Arial" panose="020B0604020202020204" pitchFamily="34" charset="0"/>
              </a:rPr>
              <a:t> элсэх хүсэлтэй,</a:t>
            </a:r>
            <a:r>
              <a:rPr lang="en-US" b="0" i="0" dirty="0">
                <a:solidFill>
                  <a:schemeClr val="bg1"/>
                </a:solidFill>
                <a:effectLst/>
                <a:latin typeface="Arial" panose="020B0604020202020204" pitchFamily="34" charset="0"/>
                <a:cs typeface="Arial" panose="020B0604020202020204" pitchFamily="34" charset="0"/>
              </a:rPr>
              <a:t> </a:t>
            </a:r>
            <a:endParaRPr lang="mn-MN" b="0" i="0" dirty="0">
              <a:solidFill>
                <a:schemeClr val="bg1"/>
              </a:solidFill>
              <a:effectLst/>
              <a:latin typeface="Arial" panose="020B0604020202020204" pitchFamily="34" charset="0"/>
              <a:cs typeface="Arial" panose="020B0604020202020204" pitchFamily="34" charset="0"/>
            </a:endParaRPr>
          </a:p>
          <a:p>
            <a:r>
              <a:rPr lang="en-US" b="0" i="0" dirty="0">
                <a:solidFill>
                  <a:schemeClr val="bg1"/>
                </a:solidFill>
                <a:effectLst/>
                <a:latin typeface="Arial" panose="020B0604020202020204" pitchFamily="34" charset="0"/>
                <a:cs typeface="Arial" panose="020B0604020202020204" pitchFamily="34" charset="0"/>
              </a:rPr>
              <a:t>11</a:t>
            </a:r>
            <a:r>
              <a:rPr lang="en-US" dirty="0">
                <a:solidFill>
                  <a:schemeClr val="bg1"/>
                </a:solidFill>
                <a:latin typeface="Arial" panose="020B0604020202020204" pitchFamily="34" charset="0"/>
                <a:cs typeface="Arial" panose="020B0604020202020204" pitchFamily="34" charset="0"/>
              </a:rPr>
              <a:t>%</a:t>
            </a:r>
            <a:r>
              <a:rPr lang="mn-MN" dirty="0">
                <a:solidFill>
                  <a:schemeClr val="bg1"/>
                </a:solidFill>
                <a:latin typeface="Arial" panose="020B0604020202020204" pitchFamily="34" charset="0"/>
                <a:cs typeface="Arial" panose="020B0604020202020204" pitchFamily="34" charset="0"/>
              </a:rPr>
              <a:t> одоогоор элсэхгүй гэж хариулсан байна</a:t>
            </a:r>
            <a:br>
              <a:rPr lang="mn-MN" b="0" i="0" dirty="0">
                <a:solidFill>
                  <a:schemeClr val="bg1"/>
                </a:solidFill>
                <a:effectLst/>
                <a:latin typeface="Arial" panose="020B0604020202020204" pitchFamily="34" charset="0"/>
                <a:cs typeface="Arial" panose="020B0604020202020204" pitchFamily="34" charset="0"/>
              </a:rPr>
            </a:br>
            <a:r>
              <a:rPr lang="mn-MN" b="0" i="0" dirty="0">
                <a:solidFill>
                  <a:schemeClr val="bg1"/>
                </a:solidFill>
                <a:effectLst/>
                <a:latin typeface="Arial" panose="020B0604020202020204" pitchFamily="34" charset="0"/>
                <a:cs typeface="Arial" panose="020B0604020202020204" pitchFamily="34" charset="0"/>
              </a:rPr>
              <a:t> </a:t>
            </a:r>
          </a:p>
        </p:txBody>
      </p:sp>
      <p:graphicFrame>
        <p:nvGraphicFramePr>
          <p:cNvPr id="28" name="Chart 27">
            <a:extLst>
              <a:ext uri="{FF2B5EF4-FFF2-40B4-BE49-F238E27FC236}">
                <a16:creationId xmlns:a16="http://schemas.microsoft.com/office/drawing/2014/main" id="{25D7765A-B4B4-43BC-9CEB-A927554602A2}"/>
              </a:ext>
            </a:extLst>
          </p:cNvPr>
          <p:cNvGraphicFramePr/>
          <p:nvPr>
            <p:extLst>
              <p:ext uri="{D42A27DB-BD31-4B8C-83A1-F6EECF244321}">
                <p14:modId xmlns:p14="http://schemas.microsoft.com/office/powerpoint/2010/main" val="370480603"/>
              </p:ext>
            </p:extLst>
          </p:nvPr>
        </p:nvGraphicFramePr>
        <p:xfrm>
          <a:off x="-113284" y="1016864"/>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274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8" y="2998"/>
            <a:ext cx="12192000" cy="6852004"/>
          </a:xfrm>
          <a:prstGeom prst="rect">
            <a:avLst/>
          </a:prstGeom>
        </p:spPr>
      </p:pic>
      <p:grpSp>
        <p:nvGrpSpPr>
          <p:cNvPr id="5" name="Group 4">
            <a:extLst>
              <a:ext uri="{FF2B5EF4-FFF2-40B4-BE49-F238E27FC236}">
                <a16:creationId xmlns:a16="http://schemas.microsoft.com/office/drawing/2014/main" id="{16989AFB-B4CF-4B43-9660-54C013B1EA83}"/>
              </a:ext>
            </a:extLst>
          </p:cNvPr>
          <p:cNvGrpSpPr/>
          <p:nvPr/>
        </p:nvGrpSpPr>
        <p:grpSpPr>
          <a:xfrm>
            <a:off x="633617" y="1373456"/>
            <a:ext cx="11391841" cy="3812839"/>
            <a:chOff x="788304" y="1361118"/>
            <a:chExt cx="11109288" cy="3812839"/>
          </a:xfrm>
        </p:grpSpPr>
        <p:sp>
          <p:nvSpPr>
            <p:cNvPr id="6" name="TextBox 5">
              <a:extLst>
                <a:ext uri="{FF2B5EF4-FFF2-40B4-BE49-F238E27FC236}">
                  <a16:creationId xmlns:a16="http://schemas.microsoft.com/office/drawing/2014/main" id="{3F64CF7A-18A6-4589-B977-D5941D72524D}"/>
                </a:ext>
              </a:extLst>
            </p:cNvPr>
            <p:cNvSpPr txBox="1"/>
            <p:nvPr/>
          </p:nvSpPr>
          <p:spPr>
            <a:xfrm>
              <a:off x="788304" y="2677857"/>
              <a:ext cx="4633409" cy="2308324"/>
            </a:xfrm>
            <a:prstGeom prst="rect">
              <a:avLst/>
            </a:prstGeom>
            <a:noFill/>
          </p:spPr>
          <p:txBody>
            <a:bodyPr wrap="square" rtlCol="0">
              <a:spAutoFit/>
            </a:bodyPr>
            <a:lstStyle/>
            <a:p>
              <a:pPr algn="ctr"/>
              <a:r>
                <a:rPr lang="mn-MN" sz="3600" b="1" dirty="0">
                  <a:solidFill>
                    <a:srgbClr val="FFC000"/>
                  </a:solidFill>
                  <a:latin typeface="Arial" panose="020B0604020202020204" pitchFamily="34" charset="0"/>
                  <a:ea typeface="DotumChe" panose="020B0609000101010101" pitchFamily="49" charset="-127"/>
                  <a:cs typeface="Arial" panose="020B0604020202020204" pitchFamily="34" charset="0"/>
                </a:rPr>
                <a:t>Тухайн орон нутагт</a:t>
              </a:r>
            </a:p>
            <a:p>
              <a:pPr algn="ctr"/>
              <a:r>
                <a:rPr lang="mn-MN" sz="3600" b="1" dirty="0">
                  <a:solidFill>
                    <a:srgbClr val="FFC000"/>
                  </a:solidFill>
                  <a:latin typeface="Arial" panose="020B0604020202020204" pitchFamily="34" charset="0"/>
                  <a:ea typeface="DotumChe" panose="020B0609000101010101" pitchFamily="49" charset="-127"/>
                  <a:cs typeface="Arial" panose="020B0604020202020204" pitchFamily="34" charset="0"/>
                </a:rPr>
                <a:t>оруулсан хөрөнгө оруулалтын хэмжээ</a:t>
              </a:r>
              <a:endParaRPr lang="en-US" sz="3600" b="1" dirty="0">
                <a:solidFill>
                  <a:srgbClr val="FFC000"/>
                </a:solidFill>
                <a:latin typeface="Arial" panose="020B0604020202020204" pitchFamily="34" charset="0"/>
                <a:ea typeface="DotumChe" panose="020B0609000101010101" pitchFamily="49" charset="-127"/>
                <a:cs typeface="Arial" panose="020B0604020202020204" pitchFamily="34" charset="0"/>
              </a:endParaRPr>
            </a:p>
          </p:txBody>
        </p:sp>
        <p:sp>
          <p:nvSpPr>
            <p:cNvPr id="7" name="TextBox 6">
              <a:extLst>
                <a:ext uri="{FF2B5EF4-FFF2-40B4-BE49-F238E27FC236}">
                  <a16:creationId xmlns:a16="http://schemas.microsoft.com/office/drawing/2014/main" id="{FBBFCCD7-E540-434C-BCAA-CB829A354DA0}"/>
                </a:ext>
              </a:extLst>
            </p:cNvPr>
            <p:cNvSpPr txBox="1"/>
            <p:nvPr/>
          </p:nvSpPr>
          <p:spPr>
            <a:xfrm>
              <a:off x="2249403" y="1361118"/>
              <a:ext cx="1995804" cy="923330"/>
            </a:xfrm>
            <a:prstGeom prst="rect">
              <a:avLst/>
            </a:prstGeom>
            <a:solidFill>
              <a:schemeClr val="accent6"/>
            </a:solidFill>
          </p:spPr>
          <p:txBody>
            <a:bodyPr wrap="square" rtlCol="0" anchor="ctr">
              <a:spAutoFit/>
            </a:bodyPr>
            <a:lstStyle/>
            <a:p>
              <a:pPr algn="ctr"/>
              <a:r>
                <a:rPr lang="mn-MN" b="1" dirty="0">
                  <a:solidFill>
                    <a:srgbClr val="FFFFFF"/>
                  </a:solidFill>
                  <a:latin typeface="Arial" panose="020B0604020202020204" pitchFamily="34" charset="0"/>
                  <a:ea typeface="DotumChe" panose="020B0609000101010101" pitchFamily="49" charset="-127"/>
                  <a:cs typeface="Arial" panose="020B0604020202020204" pitchFamily="34" charset="0"/>
                </a:rPr>
                <a:t>Нийгмийн хариуцлагын хүрээнд</a:t>
              </a:r>
              <a:endParaRPr lang="en-US" b="1" dirty="0">
                <a:solidFill>
                  <a:srgbClr val="FFFFFF"/>
                </a:solidFill>
                <a:latin typeface="Arial" panose="020B0604020202020204" pitchFamily="34" charset="0"/>
                <a:ea typeface="DotumChe" panose="020B0609000101010101" pitchFamily="49" charset="-127"/>
                <a:cs typeface="Arial" panose="020B0604020202020204" pitchFamily="34" charset="0"/>
              </a:endParaRPr>
            </a:p>
          </p:txBody>
        </p:sp>
        <p:sp>
          <p:nvSpPr>
            <p:cNvPr id="8" name="TextBox 7">
              <a:extLst>
                <a:ext uri="{FF2B5EF4-FFF2-40B4-BE49-F238E27FC236}">
                  <a16:creationId xmlns:a16="http://schemas.microsoft.com/office/drawing/2014/main" id="{20F245A1-F27C-4B61-AA84-52BC157D5CD5}"/>
                </a:ext>
              </a:extLst>
            </p:cNvPr>
            <p:cNvSpPr txBox="1"/>
            <p:nvPr/>
          </p:nvSpPr>
          <p:spPr>
            <a:xfrm>
              <a:off x="8052560" y="4798405"/>
              <a:ext cx="3845032" cy="375552"/>
            </a:xfrm>
            <a:prstGeom prst="rect">
              <a:avLst/>
            </a:prstGeom>
            <a:noFill/>
          </p:spPr>
          <p:txBody>
            <a:bodyPr wrap="square" rtlCol="0">
              <a:spAutoFit/>
            </a:bodyPr>
            <a:lstStyle/>
            <a:p>
              <a:pPr>
                <a:lnSpc>
                  <a:spcPct val="150000"/>
                </a:lnSpc>
              </a:pPr>
              <a:r>
                <a:rPr lang="mn-MN" sz="1400" dirty="0">
                  <a:solidFill>
                    <a:srgbClr val="FFC000"/>
                  </a:solidFill>
                  <a:latin typeface="Arial" panose="020B0604020202020204" pitchFamily="34" charset="0"/>
                  <a:ea typeface="DotumChe" panose="020B0609000101010101" pitchFamily="49" charset="-127"/>
                  <a:cs typeface="Arial" panose="020B0604020202020204" pitchFamily="34" charset="0"/>
                </a:rPr>
                <a:t>Нийт хамрагдсан түүвэр судалгааны хүрээнд</a:t>
              </a:r>
              <a:endParaRPr lang="en-US" sz="1400" dirty="0">
                <a:solidFill>
                  <a:srgbClr val="FFC000"/>
                </a:solidFill>
                <a:latin typeface="Arial" panose="020B0604020202020204" pitchFamily="34" charset="0"/>
                <a:ea typeface="DotumChe" panose="020B0609000101010101" pitchFamily="49" charset="-127"/>
                <a:cs typeface="Arial" panose="020B0604020202020204" pitchFamily="34" charset="0"/>
              </a:endParaRPr>
            </a:p>
          </p:txBody>
        </p:sp>
      </p:grpSp>
      <p:sp>
        <p:nvSpPr>
          <p:cNvPr id="9" name="Rectangle 8">
            <a:extLst>
              <a:ext uri="{FF2B5EF4-FFF2-40B4-BE49-F238E27FC236}">
                <a16:creationId xmlns:a16="http://schemas.microsoft.com/office/drawing/2014/main" id="{9103878A-CE08-46C6-84FF-349CA54163D1}"/>
              </a:ext>
            </a:extLst>
          </p:cNvPr>
          <p:cNvSpPr/>
          <p:nvPr/>
        </p:nvSpPr>
        <p:spPr>
          <a:xfrm>
            <a:off x="5590360" y="955432"/>
            <a:ext cx="2248328" cy="1759378"/>
          </a:xfrm>
          <a:prstGeom prst="rect">
            <a:avLst/>
          </a:prstGeom>
          <a:gradFill>
            <a:gsLst>
              <a:gs pos="100000">
                <a:schemeClr val="accent4"/>
              </a:gs>
              <a:gs pos="0">
                <a:schemeClr val="accent4">
                  <a:lumMod val="60000"/>
                  <a:lumOff val="40000"/>
                </a:schemeClr>
              </a:gs>
            </a:gsLst>
            <a:lin ang="2700000" scaled="1"/>
          </a:gradFill>
          <a:ln>
            <a:noFill/>
          </a:ln>
          <a:effectLst>
            <a:outerShdw blurRad="327196" dist="119491" dir="7200000" algn="ctr" rotWithShape="0">
              <a:schemeClr val="tx1">
                <a:alpha val="5000"/>
              </a:scheme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10" name="Rectangle 9">
            <a:extLst>
              <a:ext uri="{FF2B5EF4-FFF2-40B4-BE49-F238E27FC236}">
                <a16:creationId xmlns:a16="http://schemas.microsoft.com/office/drawing/2014/main" id="{9E7589E1-7524-48A6-BE94-044FBAFE4026}"/>
              </a:ext>
            </a:extLst>
          </p:cNvPr>
          <p:cNvSpPr/>
          <p:nvPr/>
        </p:nvSpPr>
        <p:spPr>
          <a:xfrm>
            <a:off x="7524202" y="2715707"/>
            <a:ext cx="2280188" cy="1718521"/>
          </a:xfrm>
          <a:prstGeom prst="rect">
            <a:avLst/>
          </a:prstGeom>
          <a:gradFill>
            <a:gsLst>
              <a:gs pos="100000">
                <a:schemeClr val="accent1"/>
              </a:gs>
              <a:gs pos="0">
                <a:schemeClr val="accent1">
                  <a:lumMod val="60000"/>
                  <a:lumOff val="40000"/>
                </a:schemeClr>
              </a:gs>
            </a:gsLst>
            <a:lin ang="2700000" scaled="1"/>
          </a:gradFill>
          <a:ln>
            <a:noFill/>
          </a:ln>
          <a:effectLst>
            <a:outerShdw blurRad="327196" dist="119491" dir="7200000" algn="ctr" rotWithShape="0">
              <a:schemeClr val="tx1">
                <a:alpha val="5000"/>
              </a:scheme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dirty="0"/>
          </a:p>
        </p:txBody>
      </p:sp>
      <p:sp>
        <p:nvSpPr>
          <p:cNvPr id="11" name="Rectangle 10">
            <a:extLst>
              <a:ext uri="{FF2B5EF4-FFF2-40B4-BE49-F238E27FC236}">
                <a16:creationId xmlns:a16="http://schemas.microsoft.com/office/drawing/2014/main" id="{7BA2D336-F660-4A31-9751-02C544DF5C81}"/>
              </a:ext>
            </a:extLst>
          </p:cNvPr>
          <p:cNvSpPr/>
          <p:nvPr/>
        </p:nvSpPr>
        <p:spPr>
          <a:xfrm>
            <a:off x="9281921" y="960429"/>
            <a:ext cx="2248328" cy="1759378"/>
          </a:xfrm>
          <a:prstGeom prst="rect">
            <a:avLst/>
          </a:prstGeom>
          <a:gradFill>
            <a:gsLst>
              <a:gs pos="100000">
                <a:schemeClr val="accent2"/>
              </a:gs>
              <a:gs pos="0">
                <a:schemeClr val="accent2">
                  <a:lumMod val="60000"/>
                  <a:lumOff val="40000"/>
                </a:schemeClr>
              </a:gs>
            </a:gsLst>
            <a:lin ang="2700000" scaled="1"/>
          </a:gradFill>
          <a:ln>
            <a:noFill/>
          </a:ln>
          <a:effectLst>
            <a:outerShdw blurRad="327196" dist="119491" dir="7200000" algn="ctr" rotWithShape="0">
              <a:schemeClr val="tx1">
                <a:alpha val="5000"/>
              </a:scheme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12" name="Rectangle 11">
            <a:extLst>
              <a:ext uri="{FF2B5EF4-FFF2-40B4-BE49-F238E27FC236}">
                <a16:creationId xmlns:a16="http://schemas.microsoft.com/office/drawing/2014/main" id="{785BE339-809F-48EE-8A1A-8D20F556B7E8}"/>
              </a:ext>
            </a:extLst>
          </p:cNvPr>
          <p:cNvSpPr/>
          <p:nvPr/>
        </p:nvSpPr>
        <p:spPr>
          <a:xfrm>
            <a:off x="5792122" y="4412388"/>
            <a:ext cx="2141387" cy="1718521"/>
          </a:xfrm>
          <a:prstGeom prst="rect">
            <a:avLst/>
          </a:prstGeom>
          <a:gradFill>
            <a:gsLst>
              <a:gs pos="100000">
                <a:schemeClr val="accent4"/>
              </a:gs>
              <a:gs pos="0">
                <a:schemeClr val="accent4">
                  <a:lumMod val="60000"/>
                  <a:lumOff val="40000"/>
                </a:schemeClr>
              </a:gs>
            </a:gsLst>
            <a:lin ang="2700000" scaled="1"/>
          </a:gradFill>
          <a:ln>
            <a:noFill/>
          </a:ln>
          <a:effectLst>
            <a:outerShdw blurRad="327196" dist="119491" dir="7200000" algn="ctr" rotWithShape="0">
              <a:schemeClr val="tx1">
                <a:alpha val="5000"/>
              </a:scheme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13" name="TextBox 12">
            <a:extLst>
              <a:ext uri="{FF2B5EF4-FFF2-40B4-BE49-F238E27FC236}">
                <a16:creationId xmlns:a16="http://schemas.microsoft.com/office/drawing/2014/main" id="{ADCB609C-C0E5-4C44-B58F-10C339FE9FA0}"/>
              </a:ext>
            </a:extLst>
          </p:cNvPr>
          <p:cNvSpPr txBox="1"/>
          <p:nvPr/>
        </p:nvSpPr>
        <p:spPr>
          <a:xfrm>
            <a:off x="5914401" y="4736909"/>
            <a:ext cx="1993467" cy="523220"/>
          </a:xfrm>
          <a:prstGeom prst="rect">
            <a:avLst/>
          </a:prstGeom>
          <a:noFill/>
        </p:spPr>
        <p:txBody>
          <a:bodyPr wrap="square" rtlCol="0">
            <a:spAutoFit/>
          </a:bodyPr>
          <a:lstStyle/>
          <a:p>
            <a:pPr algn="ctr"/>
            <a:r>
              <a:rPr lang="en-EG" sz="2800" b="1" dirty="0">
                <a:solidFill>
                  <a:srgbClr val="FFFFFF"/>
                </a:solidFill>
                <a:latin typeface="Montserrat Black" pitchFamily="2" charset="77"/>
                <a:cs typeface="Prompt Black" pitchFamily="2" charset="-34"/>
              </a:rPr>
              <a:t>137 сая</a:t>
            </a:r>
          </a:p>
        </p:txBody>
      </p:sp>
      <p:sp>
        <p:nvSpPr>
          <p:cNvPr id="14" name="TextBox 13">
            <a:extLst>
              <a:ext uri="{FF2B5EF4-FFF2-40B4-BE49-F238E27FC236}">
                <a16:creationId xmlns:a16="http://schemas.microsoft.com/office/drawing/2014/main" id="{7314FAC2-8DE2-48CF-854D-5EDD63248B90}"/>
              </a:ext>
            </a:extLst>
          </p:cNvPr>
          <p:cNvSpPr txBox="1"/>
          <p:nvPr/>
        </p:nvSpPr>
        <p:spPr>
          <a:xfrm>
            <a:off x="9250604" y="1206511"/>
            <a:ext cx="2310963" cy="523220"/>
          </a:xfrm>
          <a:prstGeom prst="rect">
            <a:avLst/>
          </a:prstGeom>
          <a:noFill/>
        </p:spPr>
        <p:txBody>
          <a:bodyPr wrap="square" rtlCol="0">
            <a:spAutoFit/>
          </a:bodyPr>
          <a:lstStyle/>
          <a:p>
            <a:pPr algn="ctr"/>
            <a:r>
              <a:rPr lang="en-EG" sz="2800" b="1" dirty="0">
                <a:solidFill>
                  <a:srgbClr val="FFFFFF"/>
                </a:solidFill>
                <a:latin typeface="Montserrat Black" pitchFamily="2" charset="77"/>
                <a:cs typeface="Prompt Black" pitchFamily="2" charset="-34"/>
              </a:rPr>
              <a:t>1,4 тэрбум</a:t>
            </a:r>
          </a:p>
        </p:txBody>
      </p:sp>
      <p:sp>
        <p:nvSpPr>
          <p:cNvPr id="15" name="TextBox 14">
            <a:extLst>
              <a:ext uri="{FF2B5EF4-FFF2-40B4-BE49-F238E27FC236}">
                <a16:creationId xmlns:a16="http://schemas.microsoft.com/office/drawing/2014/main" id="{81C2A2F8-6780-448D-8370-C06385A4D5D6}"/>
              </a:ext>
            </a:extLst>
          </p:cNvPr>
          <p:cNvSpPr txBox="1"/>
          <p:nvPr/>
        </p:nvSpPr>
        <p:spPr>
          <a:xfrm>
            <a:off x="5507125" y="1189092"/>
            <a:ext cx="2414797" cy="523220"/>
          </a:xfrm>
          <a:prstGeom prst="rect">
            <a:avLst/>
          </a:prstGeom>
          <a:noFill/>
        </p:spPr>
        <p:txBody>
          <a:bodyPr wrap="square" rtlCol="0">
            <a:spAutoFit/>
          </a:bodyPr>
          <a:lstStyle/>
          <a:p>
            <a:pPr algn="ctr"/>
            <a:r>
              <a:rPr lang="en-EG" sz="2800" b="1" dirty="0">
                <a:solidFill>
                  <a:srgbClr val="FFFFFF"/>
                </a:solidFill>
                <a:latin typeface="Montserrat Black" pitchFamily="2" charset="77"/>
                <a:cs typeface="Prompt Black" pitchFamily="2" charset="-34"/>
              </a:rPr>
              <a:t>2,3 тэрбум</a:t>
            </a:r>
          </a:p>
        </p:txBody>
      </p:sp>
      <p:sp>
        <p:nvSpPr>
          <p:cNvPr id="16" name="TextBox 15">
            <a:extLst>
              <a:ext uri="{FF2B5EF4-FFF2-40B4-BE49-F238E27FC236}">
                <a16:creationId xmlns:a16="http://schemas.microsoft.com/office/drawing/2014/main" id="{3E01592B-1FBB-489D-A6EC-7F4790FAFF9F}"/>
              </a:ext>
            </a:extLst>
          </p:cNvPr>
          <p:cNvSpPr txBox="1"/>
          <p:nvPr/>
        </p:nvSpPr>
        <p:spPr>
          <a:xfrm>
            <a:off x="5692583" y="1757536"/>
            <a:ext cx="2006078" cy="738664"/>
          </a:xfrm>
          <a:prstGeom prst="rect">
            <a:avLst/>
          </a:prstGeom>
          <a:noFill/>
        </p:spPr>
        <p:txBody>
          <a:bodyPr wrap="square" rtlCol="0">
            <a:spAutoFit/>
          </a:bodyPr>
          <a:lstStyle/>
          <a:p>
            <a:pPr algn="ctr"/>
            <a:r>
              <a:rPr lang="mn-MN" sz="1400" b="0" i="0" dirty="0">
                <a:solidFill>
                  <a:schemeClr val="bg1"/>
                </a:solidFill>
                <a:effectLst/>
                <a:latin typeface="Arial" panose="020B0604020202020204" pitchFamily="34" charset="0"/>
                <a:cs typeface="Arial" panose="020B0604020202020204" pitchFamily="34" charset="0"/>
              </a:rPr>
              <a:t>а)Хүнс бараа бүтээгдэхүүний худалдан авалт</a:t>
            </a:r>
            <a:endParaRPr lang="en-US" sz="1400" dirty="0">
              <a:solidFill>
                <a:schemeClr val="bg1"/>
              </a:solidFill>
              <a:latin typeface="Arial" panose="020B0604020202020204" pitchFamily="34" charset="0"/>
              <a:ea typeface="DotumChe" panose="020B0609000101010101" pitchFamily="49" charset="-127"/>
              <a:cs typeface="Arial" panose="020B0604020202020204" pitchFamily="34" charset="0"/>
            </a:endParaRPr>
          </a:p>
        </p:txBody>
      </p:sp>
      <p:sp>
        <p:nvSpPr>
          <p:cNvPr id="17" name="TextBox 16">
            <a:extLst>
              <a:ext uri="{FF2B5EF4-FFF2-40B4-BE49-F238E27FC236}">
                <a16:creationId xmlns:a16="http://schemas.microsoft.com/office/drawing/2014/main" id="{A556DB0F-A0EE-491C-A386-22CB59EE762F}"/>
              </a:ext>
            </a:extLst>
          </p:cNvPr>
          <p:cNvSpPr txBox="1"/>
          <p:nvPr/>
        </p:nvSpPr>
        <p:spPr>
          <a:xfrm>
            <a:off x="9299409" y="1774013"/>
            <a:ext cx="2280189" cy="738664"/>
          </a:xfrm>
          <a:prstGeom prst="rect">
            <a:avLst/>
          </a:prstGeom>
          <a:noFill/>
        </p:spPr>
        <p:txBody>
          <a:bodyPr wrap="square" rtlCol="0">
            <a:spAutoFit/>
          </a:bodyPr>
          <a:lstStyle/>
          <a:p>
            <a:pPr algn="ctr"/>
            <a:r>
              <a:rPr lang="mn-MN" sz="1400" b="0" i="0" dirty="0">
                <a:solidFill>
                  <a:schemeClr val="bg1"/>
                </a:solidFill>
                <a:effectLst/>
                <a:latin typeface="Arial" panose="020B0604020202020204" pitchFamily="34" charset="0"/>
                <a:cs typeface="Arial" panose="020B0604020202020204" pitchFamily="34" charset="0"/>
              </a:rPr>
              <a:t>б)Орон нутгийн иргэдийг ажлын байраар хангаж, цалин олгосон</a:t>
            </a:r>
            <a:endParaRPr lang="en-US" sz="1200" dirty="0">
              <a:solidFill>
                <a:schemeClr val="bg1"/>
              </a:solidFill>
              <a:latin typeface="Arial" panose="020B0604020202020204" pitchFamily="34" charset="0"/>
              <a:ea typeface="DotumChe" panose="020B0609000101010101" pitchFamily="49" charset="-127"/>
              <a:cs typeface="Arial" panose="020B0604020202020204" pitchFamily="34" charset="0"/>
            </a:endParaRPr>
          </a:p>
        </p:txBody>
      </p:sp>
      <p:sp>
        <p:nvSpPr>
          <p:cNvPr id="18" name="TextBox 17">
            <a:extLst>
              <a:ext uri="{FF2B5EF4-FFF2-40B4-BE49-F238E27FC236}">
                <a16:creationId xmlns:a16="http://schemas.microsoft.com/office/drawing/2014/main" id="{A4676CEE-AB2B-40A5-BA3D-4F6C4EC76521}"/>
              </a:ext>
            </a:extLst>
          </p:cNvPr>
          <p:cNvSpPr txBox="1"/>
          <p:nvPr/>
        </p:nvSpPr>
        <p:spPr>
          <a:xfrm>
            <a:off x="5914401" y="5232843"/>
            <a:ext cx="2302042" cy="369332"/>
          </a:xfrm>
          <a:prstGeom prst="rect">
            <a:avLst/>
          </a:prstGeom>
          <a:noFill/>
        </p:spPr>
        <p:txBody>
          <a:bodyPr wrap="square">
            <a:spAutoFit/>
          </a:bodyPr>
          <a:lstStyle/>
          <a:p>
            <a:r>
              <a:rPr lang="mn-MN" b="0" i="0" dirty="0">
                <a:solidFill>
                  <a:schemeClr val="bg1"/>
                </a:solidFill>
                <a:effectLst/>
                <a:latin typeface="Arial" panose="020B0604020202020204" pitchFamily="34" charset="0"/>
                <a:cs typeface="Arial" panose="020B0604020202020204" pitchFamily="34" charset="0"/>
              </a:rPr>
              <a:t>г) Бусад төлбөр</a:t>
            </a:r>
            <a:endParaRPr lang="en-US"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787F64CC-5988-48BB-88FB-3124AD9C542B}"/>
              </a:ext>
            </a:extLst>
          </p:cNvPr>
          <p:cNvSpPr txBox="1"/>
          <p:nvPr/>
        </p:nvSpPr>
        <p:spPr>
          <a:xfrm>
            <a:off x="7524202" y="2905887"/>
            <a:ext cx="2310963" cy="523220"/>
          </a:xfrm>
          <a:prstGeom prst="rect">
            <a:avLst/>
          </a:prstGeom>
          <a:noFill/>
        </p:spPr>
        <p:txBody>
          <a:bodyPr wrap="square" rtlCol="0">
            <a:spAutoFit/>
          </a:bodyPr>
          <a:lstStyle/>
          <a:p>
            <a:pPr algn="ctr"/>
            <a:r>
              <a:rPr lang="en-EG" sz="2800" b="1" dirty="0">
                <a:solidFill>
                  <a:srgbClr val="FFFFFF"/>
                </a:solidFill>
                <a:latin typeface="Montserrat Black" pitchFamily="2" charset="77"/>
                <a:cs typeface="Prompt Black" pitchFamily="2" charset="-34"/>
              </a:rPr>
              <a:t>300 сая</a:t>
            </a:r>
          </a:p>
        </p:txBody>
      </p:sp>
      <p:sp>
        <p:nvSpPr>
          <p:cNvPr id="20" name="TextBox 19">
            <a:extLst>
              <a:ext uri="{FF2B5EF4-FFF2-40B4-BE49-F238E27FC236}">
                <a16:creationId xmlns:a16="http://schemas.microsoft.com/office/drawing/2014/main" id="{0E87536F-5FA8-4944-897A-5F3CCD655808}"/>
              </a:ext>
            </a:extLst>
          </p:cNvPr>
          <p:cNvSpPr txBox="1"/>
          <p:nvPr/>
        </p:nvSpPr>
        <p:spPr>
          <a:xfrm>
            <a:off x="7613950" y="3493944"/>
            <a:ext cx="2190440" cy="738664"/>
          </a:xfrm>
          <a:prstGeom prst="rect">
            <a:avLst/>
          </a:prstGeom>
          <a:noFill/>
        </p:spPr>
        <p:txBody>
          <a:bodyPr wrap="square" rtlCol="0">
            <a:spAutoFit/>
          </a:bodyPr>
          <a:lstStyle/>
          <a:p>
            <a:pPr algn="ctr"/>
            <a:r>
              <a:rPr lang="mn-MN" sz="1400" b="0" i="0" dirty="0">
                <a:solidFill>
                  <a:schemeClr val="bg1"/>
                </a:solidFill>
                <a:effectLst/>
                <a:latin typeface="Arial" panose="020B0604020202020204" pitchFamily="34" charset="0"/>
                <a:cs typeface="Arial" panose="020B0604020202020204" pitchFamily="34" charset="0"/>
              </a:rPr>
              <a:t>в) Нутгийн ойн арга хэмжээг дэмжсэн, ивээн тэтгэсэн</a:t>
            </a:r>
            <a:endParaRPr lang="en-EG"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7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p:bldP spid="15"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2" y="11707"/>
            <a:ext cx="12192000" cy="6852004"/>
          </a:xfrm>
          <a:prstGeom prst="rect">
            <a:avLst/>
          </a:prstGeom>
        </p:spPr>
      </p:pic>
      <p:sp>
        <p:nvSpPr>
          <p:cNvPr id="4" name="TextBox 3">
            <a:extLst>
              <a:ext uri="{FF2B5EF4-FFF2-40B4-BE49-F238E27FC236}">
                <a16:creationId xmlns:a16="http://schemas.microsoft.com/office/drawing/2014/main" id="{0E3EDA2C-17F8-41D4-9201-F12C1C42A6EA}"/>
              </a:ext>
            </a:extLst>
          </p:cNvPr>
          <p:cNvSpPr txBox="1"/>
          <p:nvPr/>
        </p:nvSpPr>
        <p:spPr>
          <a:xfrm>
            <a:off x="2755162" y="428416"/>
            <a:ext cx="6952534" cy="1631216"/>
          </a:xfrm>
          <a:prstGeom prst="rect">
            <a:avLst/>
          </a:prstGeom>
          <a:noFill/>
        </p:spPr>
        <p:txBody>
          <a:bodyPr wrap="square" rtlCol="0">
            <a:spAutoFit/>
          </a:bodyPr>
          <a:lstStyle/>
          <a:p>
            <a:pPr algn="ctr"/>
            <a:br>
              <a:rPr lang="mn-MN" sz="2000" dirty="0">
                <a:solidFill>
                  <a:schemeClr val="bg1"/>
                </a:solidFill>
                <a:latin typeface="Arial" panose="020B0604020202020204" pitchFamily="34" charset="0"/>
                <a:cs typeface="Arial" panose="020B0604020202020204" pitchFamily="34" charset="0"/>
              </a:rPr>
            </a:br>
            <a:r>
              <a:rPr lang="mn-MN" sz="2000" b="1" i="0" dirty="0">
                <a:solidFill>
                  <a:schemeClr val="bg1"/>
                </a:solidFill>
                <a:effectLst/>
                <a:latin typeface="Arial" panose="020B0604020202020204" pitchFamily="34" charset="0"/>
                <a:cs typeface="Arial" panose="020B0604020202020204" pitchFamily="34" charset="0"/>
              </a:rPr>
              <a:t>ЖББХСХ -оос менежментийн зөвлөгөө, үйлчилгээ авах чухал болон шаардлагатай чиглэлүүд </a:t>
            </a:r>
          </a:p>
          <a:p>
            <a:pPr algn="ctr"/>
            <a:br>
              <a:rPr lang="mn-MN" sz="2000" b="0" i="0" dirty="0">
                <a:solidFill>
                  <a:schemeClr val="bg1"/>
                </a:solidFill>
                <a:effectLst/>
                <a:latin typeface="Arial" panose="020B0604020202020204" pitchFamily="34" charset="0"/>
                <a:cs typeface="Arial" panose="020B0604020202020204" pitchFamily="34" charset="0"/>
              </a:rPr>
            </a:br>
            <a:r>
              <a:rPr lang="mn-MN" sz="2000" b="0" i="0" dirty="0">
                <a:solidFill>
                  <a:schemeClr val="bg1"/>
                </a:solidFill>
                <a:effectLst/>
                <a:latin typeface="Arial" panose="020B0604020202020204" pitchFamily="34" charset="0"/>
                <a:cs typeface="Arial" panose="020B0604020202020204" pitchFamily="34" charset="0"/>
              </a:rPr>
              <a:t> </a:t>
            </a:r>
          </a:p>
        </p:txBody>
      </p:sp>
      <p:sp>
        <p:nvSpPr>
          <p:cNvPr id="5" name="Rounded Rectangle 21">
            <a:extLst>
              <a:ext uri="{FF2B5EF4-FFF2-40B4-BE49-F238E27FC236}">
                <a16:creationId xmlns:a16="http://schemas.microsoft.com/office/drawing/2014/main" id="{7004BB25-23F3-4F83-9D26-5A99F118FA7D}"/>
              </a:ext>
            </a:extLst>
          </p:cNvPr>
          <p:cNvSpPr/>
          <p:nvPr/>
        </p:nvSpPr>
        <p:spPr>
          <a:xfrm>
            <a:off x="534051" y="1685614"/>
            <a:ext cx="2568751" cy="1743386"/>
          </a:xfrm>
          <a:prstGeom prst="roundRect">
            <a:avLst>
              <a:gd name="adj" fmla="val 19246"/>
            </a:avLst>
          </a:prstGeom>
          <a:solidFill>
            <a:schemeClr val="bg2">
              <a:lumMod val="9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6CCF7677-C6EF-4596-ADA7-FF39554814C3}"/>
              </a:ext>
            </a:extLst>
          </p:cNvPr>
          <p:cNvSpPr txBox="1"/>
          <p:nvPr/>
        </p:nvSpPr>
        <p:spPr>
          <a:xfrm>
            <a:off x="1529600" y="1845735"/>
            <a:ext cx="1459480" cy="1508105"/>
          </a:xfrm>
          <a:prstGeom prst="rect">
            <a:avLst/>
          </a:prstGeom>
          <a:noFill/>
        </p:spPr>
        <p:txBody>
          <a:bodyPr wrap="square" lIns="0" tIns="0" rIns="0" bIns="0" rtlCol="0">
            <a:spAutoFit/>
          </a:bodyPr>
          <a:lstStyle/>
          <a:p>
            <a:r>
              <a:rPr lang="mn-MN" sz="1400" dirty="0">
                <a:solidFill>
                  <a:schemeClr val="bg1"/>
                </a:solidFill>
                <a:latin typeface="Arial" panose="020B0604020202020204" pitchFamily="34" charset="0"/>
                <a:cs typeface="Arial" panose="020B0604020202020204" pitchFamily="34" charset="0"/>
              </a:rPr>
              <a:t>6.Жуулчны бааз, байршуулах үйлчилгээний байгууллагуудын нэгдсэн хэлэлцүүлэг зохион байгуулах</a:t>
            </a:r>
            <a:endParaRPr lang="en-US" sz="14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0538505-89C6-402B-9287-AB0F416239E5}"/>
              </a:ext>
            </a:extLst>
          </p:cNvPr>
          <p:cNvSpPr txBox="1"/>
          <p:nvPr/>
        </p:nvSpPr>
        <p:spPr>
          <a:xfrm>
            <a:off x="568046" y="2688246"/>
            <a:ext cx="950471" cy="161583"/>
          </a:xfrm>
          <a:prstGeom prst="rect">
            <a:avLst/>
          </a:prstGeom>
          <a:noFill/>
        </p:spPr>
        <p:txBody>
          <a:bodyPr wrap="square" lIns="0" tIns="0" rIns="0" bIns="0" rtlCol="0">
            <a:spAutoFit/>
          </a:bodyPr>
          <a:lstStyle/>
          <a:p>
            <a:r>
              <a:rPr lang="mn-MN" sz="1050" dirty="0">
                <a:solidFill>
                  <a:schemeClr val="accent4">
                    <a:lumMod val="75000"/>
                  </a:schemeClr>
                </a:solidFill>
                <a:latin typeface="Arial" panose="020B0604020202020204" pitchFamily="34" charset="0"/>
                <a:cs typeface="Arial" panose="020B0604020202020204" pitchFamily="34" charset="0"/>
              </a:rPr>
              <a:t>Шаардлагатай</a:t>
            </a:r>
          </a:p>
        </p:txBody>
      </p:sp>
      <p:grpSp>
        <p:nvGrpSpPr>
          <p:cNvPr id="9" name="Group 8">
            <a:extLst>
              <a:ext uri="{FF2B5EF4-FFF2-40B4-BE49-F238E27FC236}">
                <a16:creationId xmlns:a16="http://schemas.microsoft.com/office/drawing/2014/main" id="{F91D155D-15AB-4700-9554-9DC8C4278471}"/>
              </a:ext>
            </a:extLst>
          </p:cNvPr>
          <p:cNvGrpSpPr/>
          <p:nvPr/>
        </p:nvGrpSpPr>
        <p:grpSpPr>
          <a:xfrm>
            <a:off x="583473" y="1754640"/>
            <a:ext cx="856642" cy="872345"/>
            <a:chOff x="7956315" y="2284904"/>
            <a:chExt cx="745922" cy="745920"/>
          </a:xfrm>
        </p:grpSpPr>
        <p:sp>
          <p:nvSpPr>
            <p:cNvPr id="10" name="Pie 92">
              <a:extLst>
                <a:ext uri="{FF2B5EF4-FFF2-40B4-BE49-F238E27FC236}">
                  <a16:creationId xmlns:a16="http://schemas.microsoft.com/office/drawing/2014/main" id="{88857688-A05A-4E15-8ACA-42BDE1A6A212}"/>
                </a:ext>
              </a:extLst>
            </p:cNvPr>
            <p:cNvSpPr/>
            <p:nvPr/>
          </p:nvSpPr>
          <p:spPr>
            <a:xfrm>
              <a:off x="7956315" y="2284904"/>
              <a:ext cx="745922" cy="745920"/>
            </a:xfrm>
            <a:prstGeom prst="pie">
              <a:avLst>
                <a:gd name="adj1" fmla="val 9942244"/>
                <a:gd name="adj2" fmla="val 3529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172AD3EB-3068-48D4-B49F-AFA7003F7565}"/>
                </a:ext>
              </a:extLst>
            </p:cNvPr>
            <p:cNvSpPr/>
            <p:nvPr/>
          </p:nvSpPr>
          <p:spPr>
            <a:xfrm>
              <a:off x="8080341" y="2408930"/>
              <a:ext cx="497872" cy="497872"/>
            </a:xfrm>
            <a:prstGeom prst="ellipse">
              <a:avLst/>
            </a:prstGeom>
            <a:solidFill>
              <a:schemeClr val="bg2"/>
            </a:solidFill>
            <a:ln>
              <a:noFill/>
            </a:ln>
            <a:effectLst>
              <a:outerShdw blurRad="201952" dist="143211" dir="5400000" sx="98000" sy="98000" algn="ctr" rotWithShape="0">
                <a:srgbClr val="000000">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75000"/>
                    <a:lumOff val="25000"/>
                  </a:schemeClr>
                </a:solidFill>
                <a:latin typeface="Be Vietnam Pro SemiBold" pitchFamily="2" charset="77"/>
              </a:endParaRPr>
            </a:p>
          </p:txBody>
        </p:sp>
        <p:sp>
          <p:nvSpPr>
            <p:cNvPr id="12" name="TextBox 11">
              <a:extLst>
                <a:ext uri="{FF2B5EF4-FFF2-40B4-BE49-F238E27FC236}">
                  <a16:creationId xmlns:a16="http://schemas.microsoft.com/office/drawing/2014/main" id="{B87F2ACD-6CCB-47F9-9E14-51DB7E27E8B5}"/>
                </a:ext>
              </a:extLst>
            </p:cNvPr>
            <p:cNvSpPr txBox="1"/>
            <p:nvPr/>
          </p:nvSpPr>
          <p:spPr>
            <a:xfrm>
              <a:off x="8096125" y="2587096"/>
              <a:ext cx="466304" cy="157903"/>
            </a:xfrm>
            <a:prstGeom prst="rect">
              <a:avLst/>
            </a:prstGeom>
            <a:noFill/>
          </p:spPr>
          <p:txBody>
            <a:bodyPr wrap="square" lIns="0" tIns="0" rIns="0" bIns="0" rtlCol="0" anchor="ctr">
              <a:spAutoFit/>
            </a:bodyPr>
            <a:lstStyle/>
            <a:p>
              <a:pPr algn="ctr"/>
              <a:r>
                <a:rPr lang="mn-MN" sz="1200" b="1" dirty="0">
                  <a:solidFill>
                    <a:schemeClr val="accent1"/>
                  </a:solidFill>
                  <a:latin typeface="Be Vietnam Pro" pitchFamily="2" charset="77"/>
                </a:rPr>
                <a:t>62</a:t>
              </a:r>
              <a:r>
                <a:rPr lang="en-US" sz="1200" b="1" dirty="0">
                  <a:solidFill>
                    <a:schemeClr val="accent1"/>
                  </a:solidFill>
                  <a:latin typeface="Be Vietnam Pro" pitchFamily="2" charset="77"/>
                </a:rPr>
                <a:t>%</a:t>
              </a:r>
            </a:p>
          </p:txBody>
        </p:sp>
      </p:grpSp>
      <p:sp>
        <p:nvSpPr>
          <p:cNvPr id="13" name="Rounded Rectangle 21">
            <a:extLst>
              <a:ext uri="{FF2B5EF4-FFF2-40B4-BE49-F238E27FC236}">
                <a16:creationId xmlns:a16="http://schemas.microsoft.com/office/drawing/2014/main" id="{143DC500-110A-4834-99F9-39D2FC87AE22}"/>
              </a:ext>
            </a:extLst>
          </p:cNvPr>
          <p:cNvSpPr/>
          <p:nvPr/>
        </p:nvSpPr>
        <p:spPr>
          <a:xfrm>
            <a:off x="3266400" y="1685610"/>
            <a:ext cx="2555712" cy="1743390"/>
          </a:xfrm>
          <a:prstGeom prst="roundRect">
            <a:avLst>
              <a:gd name="adj" fmla="val 19246"/>
            </a:avLst>
          </a:prstGeom>
          <a:solidFill>
            <a:schemeClr val="bg2">
              <a:lumMod val="9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9B54C5DA-B5E3-4CA0-9B35-02A1E212AC23}"/>
              </a:ext>
            </a:extLst>
          </p:cNvPr>
          <p:cNvSpPr txBox="1"/>
          <p:nvPr/>
        </p:nvSpPr>
        <p:spPr>
          <a:xfrm>
            <a:off x="4303646" y="1845735"/>
            <a:ext cx="1588158" cy="1292662"/>
          </a:xfrm>
          <a:prstGeom prst="rect">
            <a:avLst/>
          </a:prstGeom>
          <a:noFill/>
        </p:spPr>
        <p:txBody>
          <a:bodyPr wrap="square" lIns="0" tIns="0" rIns="0" bIns="0" rtlCol="0">
            <a:spAutoFit/>
          </a:bodyPr>
          <a:lstStyle/>
          <a:p>
            <a:r>
              <a:rPr lang="mn-MN" sz="1200" dirty="0">
                <a:solidFill>
                  <a:schemeClr val="bg1"/>
                </a:solidFill>
                <a:latin typeface="Arial" panose="020B0604020202020204" pitchFamily="34" charset="0"/>
                <a:cs typeface="Arial" panose="020B0604020202020204" pitchFamily="34" charset="0"/>
              </a:rPr>
              <a:t>7.Бизнесийн үйл ажиллаганы бизнес удирдлага чиглэлээр удирдах ажилтны болон үйлчилгээний ажилтны сургалтууд явуулах</a:t>
            </a:r>
            <a:endParaRPr lang="en-US" sz="1200" dirty="0">
              <a:solidFill>
                <a:schemeClr val="bg1"/>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98F2EE2F-D337-4329-8F48-59EDF608B53E}"/>
              </a:ext>
            </a:extLst>
          </p:cNvPr>
          <p:cNvGrpSpPr/>
          <p:nvPr/>
        </p:nvGrpSpPr>
        <p:grpSpPr>
          <a:xfrm>
            <a:off x="3309691" y="1736666"/>
            <a:ext cx="944036" cy="1002842"/>
            <a:chOff x="7956315" y="2284904"/>
            <a:chExt cx="745922" cy="745920"/>
          </a:xfrm>
        </p:grpSpPr>
        <p:sp>
          <p:nvSpPr>
            <p:cNvPr id="18" name="Pie 92">
              <a:extLst>
                <a:ext uri="{FF2B5EF4-FFF2-40B4-BE49-F238E27FC236}">
                  <a16:creationId xmlns:a16="http://schemas.microsoft.com/office/drawing/2014/main" id="{3BC3C4FE-0F7D-4C67-8BF6-FF3E31989761}"/>
                </a:ext>
              </a:extLst>
            </p:cNvPr>
            <p:cNvSpPr/>
            <p:nvPr/>
          </p:nvSpPr>
          <p:spPr>
            <a:xfrm>
              <a:off x="7956315" y="2284904"/>
              <a:ext cx="745922" cy="745920"/>
            </a:xfrm>
            <a:prstGeom prst="pie">
              <a:avLst>
                <a:gd name="adj1" fmla="val 9942244"/>
                <a:gd name="adj2" fmla="val 2141283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Oval 18">
              <a:extLst>
                <a:ext uri="{FF2B5EF4-FFF2-40B4-BE49-F238E27FC236}">
                  <a16:creationId xmlns:a16="http://schemas.microsoft.com/office/drawing/2014/main" id="{3A936C9D-DA34-4973-B31A-1234AC42E33A}"/>
                </a:ext>
              </a:extLst>
            </p:cNvPr>
            <p:cNvSpPr/>
            <p:nvPr/>
          </p:nvSpPr>
          <p:spPr>
            <a:xfrm>
              <a:off x="8080340" y="2408929"/>
              <a:ext cx="497873" cy="497871"/>
            </a:xfrm>
            <a:prstGeom prst="ellipse">
              <a:avLst/>
            </a:prstGeom>
            <a:solidFill>
              <a:schemeClr val="bg2"/>
            </a:solidFill>
            <a:ln>
              <a:noFill/>
            </a:ln>
            <a:effectLst>
              <a:outerShdw blurRad="201952" dist="143211" dir="5400000" sx="98000" sy="98000" algn="ctr" rotWithShape="0">
                <a:srgbClr val="000000">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75000"/>
                    <a:lumOff val="25000"/>
                  </a:schemeClr>
                </a:solidFill>
                <a:latin typeface="Be Vietnam Pro SemiBold" pitchFamily="2" charset="77"/>
              </a:endParaRPr>
            </a:p>
          </p:txBody>
        </p:sp>
        <p:sp>
          <p:nvSpPr>
            <p:cNvPr id="20" name="TextBox 19">
              <a:extLst>
                <a:ext uri="{FF2B5EF4-FFF2-40B4-BE49-F238E27FC236}">
                  <a16:creationId xmlns:a16="http://schemas.microsoft.com/office/drawing/2014/main" id="{DC806E06-6230-41B1-95BC-DB22A986DCDD}"/>
                </a:ext>
              </a:extLst>
            </p:cNvPr>
            <p:cNvSpPr txBox="1"/>
            <p:nvPr/>
          </p:nvSpPr>
          <p:spPr>
            <a:xfrm>
              <a:off x="8096126" y="2597368"/>
              <a:ext cx="466302" cy="137356"/>
            </a:xfrm>
            <a:prstGeom prst="rect">
              <a:avLst/>
            </a:prstGeom>
            <a:noFill/>
          </p:spPr>
          <p:txBody>
            <a:bodyPr wrap="square" lIns="0" tIns="0" rIns="0" bIns="0" rtlCol="0" anchor="ctr">
              <a:spAutoFit/>
            </a:bodyPr>
            <a:lstStyle/>
            <a:p>
              <a:pPr algn="ctr"/>
              <a:r>
                <a:rPr lang="mn-MN" sz="1200" b="1" dirty="0">
                  <a:solidFill>
                    <a:schemeClr val="accent1"/>
                  </a:solidFill>
                  <a:latin typeface="Be Vietnam Pro" pitchFamily="2" charset="77"/>
                </a:rPr>
                <a:t>60</a:t>
              </a:r>
              <a:r>
                <a:rPr lang="en-US" sz="1200" b="1" dirty="0">
                  <a:solidFill>
                    <a:schemeClr val="accent1"/>
                  </a:solidFill>
                  <a:latin typeface="Be Vietnam Pro" pitchFamily="2" charset="77"/>
                </a:rPr>
                <a:t>%</a:t>
              </a:r>
            </a:p>
          </p:txBody>
        </p:sp>
      </p:grpSp>
      <p:sp>
        <p:nvSpPr>
          <p:cNvPr id="21" name="Rounded Rectangle 21">
            <a:extLst>
              <a:ext uri="{FF2B5EF4-FFF2-40B4-BE49-F238E27FC236}">
                <a16:creationId xmlns:a16="http://schemas.microsoft.com/office/drawing/2014/main" id="{E2789E26-4643-40D6-82A8-5E4C495DB4CB}"/>
              </a:ext>
            </a:extLst>
          </p:cNvPr>
          <p:cNvSpPr/>
          <p:nvPr/>
        </p:nvSpPr>
        <p:spPr>
          <a:xfrm>
            <a:off x="5974762" y="1701389"/>
            <a:ext cx="2568751" cy="1743390"/>
          </a:xfrm>
          <a:prstGeom prst="roundRect">
            <a:avLst>
              <a:gd name="adj" fmla="val 19246"/>
            </a:avLst>
          </a:prstGeom>
          <a:solidFill>
            <a:schemeClr val="bg2">
              <a:lumMod val="9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DDDAD620-3D54-4F23-979D-16AEBFBFC617}"/>
              </a:ext>
            </a:extLst>
          </p:cNvPr>
          <p:cNvSpPr txBox="1"/>
          <p:nvPr/>
        </p:nvSpPr>
        <p:spPr>
          <a:xfrm>
            <a:off x="7009796" y="1898194"/>
            <a:ext cx="1588158" cy="1292662"/>
          </a:xfrm>
          <a:prstGeom prst="rect">
            <a:avLst/>
          </a:prstGeom>
          <a:noFill/>
        </p:spPr>
        <p:txBody>
          <a:bodyPr wrap="square" lIns="0" tIns="0" rIns="0" bIns="0" rtlCol="0">
            <a:spAutoFit/>
          </a:bodyPr>
          <a:lstStyle/>
          <a:p>
            <a:r>
              <a:rPr lang="mn-MN" sz="1200" dirty="0">
                <a:solidFill>
                  <a:schemeClr val="bg1"/>
                </a:solidFill>
                <a:latin typeface="Arial" panose="020B0604020202020204" pitchFamily="34" charset="0"/>
                <a:cs typeface="Arial" panose="020B0604020202020204" pitchFamily="34" charset="0"/>
              </a:rPr>
              <a:t>5.Олон улсын </a:t>
            </a:r>
            <a:r>
              <a:rPr lang="en-US" sz="1200" dirty="0">
                <a:solidFill>
                  <a:schemeClr val="bg1"/>
                </a:solidFill>
                <a:latin typeface="Arial" panose="020B0604020202020204" pitchFamily="34" charset="0"/>
                <a:cs typeface="Arial" panose="020B0604020202020204" pitchFamily="34" charset="0"/>
              </a:rPr>
              <a:t>ISO </a:t>
            </a:r>
            <a:r>
              <a:rPr lang="mn-MN" sz="1200" dirty="0">
                <a:solidFill>
                  <a:schemeClr val="bg1"/>
                </a:solidFill>
                <a:latin typeface="Arial" panose="020B0604020202020204" pitchFamily="34" charset="0"/>
                <a:cs typeface="Arial" panose="020B0604020202020204" pitchFamily="34" charset="0"/>
              </a:rPr>
              <a:t>стандартуудыг хэрэгжүүлэх болон байгууллагын бизнес төлөвлөгөө хийх талаар мэргэжлийн зөвлөгөө авах</a:t>
            </a:r>
            <a:endParaRPr lang="en-US" sz="1200" dirty="0">
              <a:solidFill>
                <a:schemeClr val="bg1"/>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D8D07900-E596-42EA-840B-6F51F0D6E14C}"/>
              </a:ext>
            </a:extLst>
          </p:cNvPr>
          <p:cNvGrpSpPr/>
          <p:nvPr/>
        </p:nvGrpSpPr>
        <p:grpSpPr>
          <a:xfrm>
            <a:off x="6018414" y="1754640"/>
            <a:ext cx="817895" cy="845148"/>
            <a:chOff x="7956315" y="2284904"/>
            <a:chExt cx="745922" cy="745920"/>
          </a:xfrm>
        </p:grpSpPr>
        <p:sp>
          <p:nvSpPr>
            <p:cNvPr id="26" name="Pie 92">
              <a:extLst>
                <a:ext uri="{FF2B5EF4-FFF2-40B4-BE49-F238E27FC236}">
                  <a16:creationId xmlns:a16="http://schemas.microsoft.com/office/drawing/2014/main" id="{F25C9857-97EE-41EE-8264-6CF1846921AE}"/>
                </a:ext>
              </a:extLst>
            </p:cNvPr>
            <p:cNvSpPr/>
            <p:nvPr/>
          </p:nvSpPr>
          <p:spPr>
            <a:xfrm>
              <a:off x="7956315" y="2284904"/>
              <a:ext cx="745922" cy="745920"/>
            </a:xfrm>
            <a:prstGeom prst="pie">
              <a:avLst>
                <a:gd name="adj1" fmla="val 9942244"/>
                <a:gd name="adj2" fmla="val 15685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26">
              <a:extLst>
                <a:ext uri="{FF2B5EF4-FFF2-40B4-BE49-F238E27FC236}">
                  <a16:creationId xmlns:a16="http://schemas.microsoft.com/office/drawing/2014/main" id="{5629EADE-1BD6-4621-B7DB-AD7475773825}"/>
                </a:ext>
              </a:extLst>
            </p:cNvPr>
            <p:cNvSpPr/>
            <p:nvPr/>
          </p:nvSpPr>
          <p:spPr>
            <a:xfrm>
              <a:off x="8080340" y="2408929"/>
              <a:ext cx="497873" cy="497871"/>
            </a:xfrm>
            <a:prstGeom prst="ellipse">
              <a:avLst/>
            </a:prstGeom>
            <a:solidFill>
              <a:schemeClr val="bg2"/>
            </a:solidFill>
            <a:ln>
              <a:noFill/>
            </a:ln>
            <a:effectLst>
              <a:outerShdw blurRad="201952" dist="143211" dir="5400000" sx="98000" sy="98000" algn="ctr" rotWithShape="0">
                <a:srgbClr val="000000">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75000"/>
                    <a:lumOff val="25000"/>
                  </a:schemeClr>
                </a:solidFill>
                <a:latin typeface="Be Vietnam Pro SemiBold" pitchFamily="2" charset="77"/>
              </a:endParaRPr>
            </a:p>
          </p:txBody>
        </p:sp>
        <p:sp>
          <p:nvSpPr>
            <p:cNvPr id="28" name="TextBox 27">
              <a:extLst>
                <a:ext uri="{FF2B5EF4-FFF2-40B4-BE49-F238E27FC236}">
                  <a16:creationId xmlns:a16="http://schemas.microsoft.com/office/drawing/2014/main" id="{78D65C49-03A4-464A-9331-A182CC231041}"/>
                </a:ext>
              </a:extLst>
            </p:cNvPr>
            <p:cNvSpPr txBox="1"/>
            <p:nvPr/>
          </p:nvSpPr>
          <p:spPr>
            <a:xfrm>
              <a:off x="8096126" y="2584555"/>
              <a:ext cx="466302" cy="162985"/>
            </a:xfrm>
            <a:prstGeom prst="rect">
              <a:avLst/>
            </a:prstGeom>
            <a:noFill/>
          </p:spPr>
          <p:txBody>
            <a:bodyPr wrap="square" lIns="0" tIns="0" rIns="0" bIns="0" rtlCol="0" anchor="ctr">
              <a:spAutoFit/>
            </a:bodyPr>
            <a:lstStyle/>
            <a:p>
              <a:pPr algn="ctr"/>
              <a:r>
                <a:rPr lang="mn-MN" sz="1200" b="1" dirty="0">
                  <a:solidFill>
                    <a:schemeClr val="accent1"/>
                  </a:solidFill>
                  <a:latin typeface="Be Vietnam Pro" pitchFamily="2" charset="77"/>
                </a:rPr>
                <a:t>70</a:t>
              </a:r>
              <a:r>
                <a:rPr lang="en-US" sz="1200" b="1" dirty="0">
                  <a:solidFill>
                    <a:schemeClr val="accent1"/>
                  </a:solidFill>
                  <a:latin typeface="Be Vietnam Pro" pitchFamily="2" charset="77"/>
                </a:rPr>
                <a:t>%</a:t>
              </a:r>
            </a:p>
          </p:txBody>
        </p:sp>
      </p:grpSp>
      <p:sp>
        <p:nvSpPr>
          <p:cNvPr id="29" name="Rounded Rectangle 21">
            <a:extLst>
              <a:ext uri="{FF2B5EF4-FFF2-40B4-BE49-F238E27FC236}">
                <a16:creationId xmlns:a16="http://schemas.microsoft.com/office/drawing/2014/main" id="{71A07D2D-03ED-460E-BF58-A41A12C177F3}"/>
              </a:ext>
            </a:extLst>
          </p:cNvPr>
          <p:cNvSpPr/>
          <p:nvPr/>
        </p:nvSpPr>
        <p:spPr>
          <a:xfrm>
            <a:off x="8694072" y="1691615"/>
            <a:ext cx="2939893" cy="1743017"/>
          </a:xfrm>
          <a:prstGeom prst="roundRect">
            <a:avLst>
              <a:gd name="adj" fmla="val 19246"/>
            </a:avLst>
          </a:prstGeom>
          <a:solidFill>
            <a:schemeClr val="bg2">
              <a:lumMod val="9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81E29447-3880-4794-AEDF-AEB6CB9CF993}"/>
              </a:ext>
            </a:extLst>
          </p:cNvPr>
          <p:cNvSpPr txBox="1"/>
          <p:nvPr/>
        </p:nvSpPr>
        <p:spPr>
          <a:xfrm>
            <a:off x="9713172" y="1772639"/>
            <a:ext cx="1898455" cy="1661993"/>
          </a:xfrm>
          <a:prstGeom prst="rect">
            <a:avLst/>
          </a:prstGeom>
          <a:noFill/>
        </p:spPr>
        <p:txBody>
          <a:bodyPr wrap="square" lIns="0" tIns="0" rIns="0" bIns="0" rtlCol="0">
            <a:spAutoFit/>
          </a:bodyPr>
          <a:lstStyle/>
          <a:p>
            <a:r>
              <a:rPr lang="mn-MN" sz="1200" dirty="0">
                <a:solidFill>
                  <a:schemeClr val="bg1"/>
                </a:solidFill>
                <a:latin typeface="Arial" panose="020B0604020202020204" pitchFamily="34" charset="0"/>
                <a:cs typeface="Arial" panose="020B0604020202020204" pitchFamily="34" charset="0"/>
              </a:rPr>
              <a:t>1.Жуулчны бааз, байршуулах үйлчилгээний байгууллагын хүний нөөцийн бодлогод төрийн оролцоог нэмэгдүүлэх, гаднаас ажиллах хүч авахад татвараас чөлөөлөх гм ажлуудыг хийх</a:t>
            </a:r>
            <a:endParaRPr lang="en-US" sz="1200"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1EDD2DA-3D8A-4A9E-A852-27798B2B28AB}"/>
              </a:ext>
            </a:extLst>
          </p:cNvPr>
          <p:cNvSpPr txBox="1"/>
          <p:nvPr/>
        </p:nvSpPr>
        <p:spPr>
          <a:xfrm>
            <a:off x="8867937" y="2678174"/>
            <a:ext cx="2156557" cy="169277"/>
          </a:xfrm>
          <a:prstGeom prst="rect">
            <a:avLst/>
          </a:prstGeom>
          <a:noFill/>
        </p:spPr>
        <p:txBody>
          <a:bodyPr wrap="square" lIns="0" tIns="0" rIns="0" bIns="0" rtlCol="0">
            <a:spAutoFit/>
          </a:bodyPr>
          <a:lstStyle/>
          <a:p>
            <a:r>
              <a:rPr lang="mn-MN" sz="1100" dirty="0">
                <a:solidFill>
                  <a:schemeClr val="accent5"/>
                </a:solidFill>
                <a:latin typeface="Arial" panose="020B0604020202020204" pitchFamily="34" charset="0"/>
                <a:cs typeface="Arial" panose="020B0604020202020204" pitchFamily="34" charset="0"/>
              </a:rPr>
              <a:t>Нэн чухал</a:t>
            </a:r>
          </a:p>
        </p:txBody>
      </p:sp>
      <p:grpSp>
        <p:nvGrpSpPr>
          <p:cNvPr id="33" name="Group 32">
            <a:extLst>
              <a:ext uri="{FF2B5EF4-FFF2-40B4-BE49-F238E27FC236}">
                <a16:creationId xmlns:a16="http://schemas.microsoft.com/office/drawing/2014/main" id="{F1B2CF94-943D-461C-9CEC-51589786D214}"/>
              </a:ext>
            </a:extLst>
          </p:cNvPr>
          <p:cNvGrpSpPr/>
          <p:nvPr/>
        </p:nvGrpSpPr>
        <p:grpSpPr>
          <a:xfrm>
            <a:off x="8783446" y="1748521"/>
            <a:ext cx="803116" cy="798118"/>
            <a:chOff x="7956315" y="2284904"/>
            <a:chExt cx="745922" cy="745920"/>
          </a:xfrm>
        </p:grpSpPr>
        <p:sp>
          <p:nvSpPr>
            <p:cNvPr id="34" name="Pie 92">
              <a:extLst>
                <a:ext uri="{FF2B5EF4-FFF2-40B4-BE49-F238E27FC236}">
                  <a16:creationId xmlns:a16="http://schemas.microsoft.com/office/drawing/2014/main" id="{E4542694-9612-4F61-8C4E-ACCC3E282429}"/>
                </a:ext>
              </a:extLst>
            </p:cNvPr>
            <p:cNvSpPr/>
            <p:nvPr/>
          </p:nvSpPr>
          <p:spPr>
            <a:xfrm>
              <a:off x="7956315" y="2284904"/>
              <a:ext cx="745922" cy="745920"/>
            </a:xfrm>
            <a:prstGeom prst="pie">
              <a:avLst>
                <a:gd name="adj1" fmla="val 9942244"/>
                <a:gd name="adj2" fmla="val 55331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a:extLst>
                <a:ext uri="{FF2B5EF4-FFF2-40B4-BE49-F238E27FC236}">
                  <a16:creationId xmlns:a16="http://schemas.microsoft.com/office/drawing/2014/main" id="{974A29D3-8847-4ECB-AC6B-240D7A289642}"/>
                </a:ext>
              </a:extLst>
            </p:cNvPr>
            <p:cNvSpPr/>
            <p:nvPr/>
          </p:nvSpPr>
          <p:spPr>
            <a:xfrm>
              <a:off x="8073991" y="2427631"/>
              <a:ext cx="499712" cy="478424"/>
            </a:xfrm>
            <a:prstGeom prst="ellipse">
              <a:avLst/>
            </a:prstGeom>
            <a:solidFill>
              <a:schemeClr val="bg2"/>
            </a:solidFill>
            <a:ln>
              <a:noFill/>
            </a:ln>
            <a:effectLst>
              <a:outerShdw blurRad="201952" dist="143211" dir="5400000" sx="98000" sy="98000" algn="ctr" rotWithShape="0">
                <a:srgbClr val="000000">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75000"/>
                    <a:lumOff val="25000"/>
                  </a:schemeClr>
                </a:solidFill>
                <a:latin typeface="Be Vietnam Pro SemiBold" pitchFamily="2" charset="77"/>
              </a:endParaRPr>
            </a:p>
          </p:txBody>
        </p:sp>
        <p:sp>
          <p:nvSpPr>
            <p:cNvPr id="36" name="TextBox 35">
              <a:extLst>
                <a:ext uri="{FF2B5EF4-FFF2-40B4-BE49-F238E27FC236}">
                  <a16:creationId xmlns:a16="http://schemas.microsoft.com/office/drawing/2014/main" id="{AA2A3661-3130-42CF-8282-B31E77844E00}"/>
                </a:ext>
              </a:extLst>
            </p:cNvPr>
            <p:cNvSpPr txBox="1"/>
            <p:nvPr/>
          </p:nvSpPr>
          <p:spPr>
            <a:xfrm>
              <a:off x="8096126" y="2579755"/>
              <a:ext cx="466302" cy="172589"/>
            </a:xfrm>
            <a:prstGeom prst="rect">
              <a:avLst/>
            </a:prstGeom>
            <a:noFill/>
          </p:spPr>
          <p:txBody>
            <a:bodyPr wrap="square" lIns="0" tIns="0" rIns="0" bIns="0" rtlCol="0" anchor="ctr">
              <a:spAutoFit/>
            </a:bodyPr>
            <a:lstStyle/>
            <a:p>
              <a:pPr algn="ctr"/>
              <a:r>
                <a:rPr lang="mn-MN" sz="1200" b="1" dirty="0">
                  <a:solidFill>
                    <a:schemeClr val="accent5"/>
                  </a:solidFill>
                  <a:latin typeface="Be Vietnam Pro" pitchFamily="2" charset="77"/>
                </a:rPr>
                <a:t>87</a:t>
              </a:r>
              <a:r>
                <a:rPr lang="en-US" sz="1200" b="1" dirty="0">
                  <a:solidFill>
                    <a:schemeClr val="accent5"/>
                  </a:solidFill>
                  <a:latin typeface="Be Vietnam Pro" pitchFamily="2" charset="77"/>
                </a:rPr>
                <a:t>%</a:t>
              </a:r>
            </a:p>
          </p:txBody>
        </p:sp>
      </p:grpSp>
      <p:sp>
        <p:nvSpPr>
          <p:cNvPr id="37" name="Rounded Rectangle 21">
            <a:extLst>
              <a:ext uri="{FF2B5EF4-FFF2-40B4-BE49-F238E27FC236}">
                <a16:creationId xmlns:a16="http://schemas.microsoft.com/office/drawing/2014/main" id="{42C7DFD3-FA86-442A-8642-24C9980014A1}"/>
              </a:ext>
            </a:extLst>
          </p:cNvPr>
          <p:cNvSpPr/>
          <p:nvPr/>
        </p:nvSpPr>
        <p:spPr>
          <a:xfrm>
            <a:off x="582348" y="3851671"/>
            <a:ext cx="2520454" cy="1826317"/>
          </a:xfrm>
          <a:prstGeom prst="roundRect">
            <a:avLst>
              <a:gd name="adj" fmla="val 19246"/>
            </a:avLst>
          </a:prstGeom>
          <a:solidFill>
            <a:schemeClr val="bg2">
              <a:lumMod val="9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D76EE5EE-52FF-4413-A9C1-98B081B2743D}"/>
              </a:ext>
            </a:extLst>
          </p:cNvPr>
          <p:cNvSpPr txBox="1"/>
          <p:nvPr/>
        </p:nvSpPr>
        <p:spPr>
          <a:xfrm>
            <a:off x="1785425" y="3952690"/>
            <a:ext cx="1343689" cy="1477328"/>
          </a:xfrm>
          <a:prstGeom prst="rect">
            <a:avLst/>
          </a:prstGeom>
          <a:noFill/>
        </p:spPr>
        <p:txBody>
          <a:bodyPr wrap="square" lIns="0" tIns="0" rIns="0" bIns="0" rtlCol="0">
            <a:spAutoFit/>
          </a:bodyPr>
          <a:lstStyle/>
          <a:p>
            <a:r>
              <a:rPr lang="mn-MN" sz="1200" dirty="0">
                <a:solidFill>
                  <a:schemeClr val="bg1"/>
                </a:solidFill>
                <a:latin typeface="Arial" panose="020B0604020202020204" pitchFamily="34" charset="0"/>
                <a:cs typeface="Arial" panose="020B0604020202020204" pitchFamily="34" charset="0"/>
              </a:rPr>
              <a:t>8.Жуулчны бааз, байршуулах үйлчилгээний байгууллагуудын гарын авлага, зөвлөмжийг боловсруулан гаргах</a:t>
            </a:r>
            <a:endParaRPr lang="en-US" sz="1200" dirty="0">
              <a:solidFill>
                <a:schemeClr val="bg1"/>
              </a:solidFill>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69F6EB3C-9200-4F89-9F96-6966C57D66BB}"/>
              </a:ext>
            </a:extLst>
          </p:cNvPr>
          <p:cNvGrpSpPr/>
          <p:nvPr/>
        </p:nvGrpSpPr>
        <p:grpSpPr>
          <a:xfrm>
            <a:off x="643628" y="3901368"/>
            <a:ext cx="920966" cy="930110"/>
            <a:chOff x="7956315" y="2284904"/>
            <a:chExt cx="745922" cy="745920"/>
          </a:xfrm>
        </p:grpSpPr>
        <p:sp>
          <p:nvSpPr>
            <p:cNvPr id="42" name="Pie 92">
              <a:extLst>
                <a:ext uri="{FF2B5EF4-FFF2-40B4-BE49-F238E27FC236}">
                  <a16:creationId xmlns:a16="http://schemas.microsoft.com/office/drawing/2014/main" id="{447AD747-A204-4C99-81D5-B5C95E45ACA8}"/>
                </a:ext>
              </a:extLst>
            </p:cNvPr>
            <p:cNvSpPr/>
            <p:nvPr/>
          </p:nvSpPr>
          <p:spPr>
            <a:xfrm>
              <a:off x="7956315" y="2284904"/>
              <a:ext cx="745922" cy="745920"/>
            </a:xfrm>
            <a:prstGeom prst="pie">
              <a:avLst>
                <a:gd name="adj1" fmla="val 9942244"/>
                <a:gd name="adj2" fmla="val 5923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Oval 42">
              <a:extLst>
                <a:ext uri="{FF2B5EF4-FFF2-40B4-BE49-F238E27FC236}">
                  <a16:creationId xmlns:a16="http://schemas.microsoft.com/office/drawing/2014/main" id="{C6FADE11-FABB-4E85-BDDD-514D008B219A}"/>
                </a:ext>
              </a:extLst>
            </p:cNvPr>
            <p:cNvSpPr/>
            <p:nvPr/>
          </p:nvSpPr>
          <p:spPr>
            <a:xfrm>
              <a:off x="8080340" y="2408929"/>
              <a:ext cx="497873" cy="497871"/>
            </a:xfrm>
            <a:prstGeom prst="ellipse">
              <a:avLst/>
            </a:prstGeom>
            <a:solidFill>
              <a:schemeClr val="bg2"/>
            </a:solidFill>
            <a:ln>
              <a:noFill/>
            </a:ln>
            <a:effectLst>
              <a:outerShdw blurRad="201952" dist="143211" dir="5400000" sx="98000" sy="98000" algn="ctr" rotWithShape="0">
                <a:srgbClr val="000000">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75000"/>
                    <a:lumOff val="25000"/>
                  </a:schemeClr>
                </a:solidFill>
                <a:latin typeface="Be Vietnam Pro SemiBold" pitchFamily="2" charset="77"/>
              </a:endParaRPr>
            </a:p>
          </p:txBody>
        </p:sp>
        <p:sp>
          <p:nvSpPr>
            <p:cNvPr id="44" name="TextBox 43">
              <a:extLst>
                <a:ext uri="{FF2B5EF4-FFF2-40B4-BE49-F238E27FC236}">
                  <a16:creationId xmlns:a16="http://schemas.microsoft.com/office/drawing/2014/main" id="{B8C48A89-A4E6-4956-B8C6-8F70CD303E1C}"/>
                </a:ext>
              </a:extLst>
            </p:cNvPr>
            <p:cNvSpPr txBox="1"/>
            <p:nvPr/>
          </p:nvSpPr>
          <p:spPr>
            <a:xfrm>
              <a:off x="8096126" y="2592001"/>
              <a:ext cx="466302" cy="148097"/>
            </a:xfrm>
            <a:prstGeom prst="rect">
              <a:avLst/>
            </a:prstGeom>
            <a:noFill/>
          </p:spPr>
          <p:txBody>
            <a:bodyPr wrap="square" lIns="0" tIns="0" rIns="0" bIns="0" rtlCol="0" anchor="ctr">
              <a:spAutoFit/>
            </a:bodyPr>
            <a:lstStyle/>
            <a:p>
              <a:pPr algn="ctr"/>
              <a:r>
                <a:rPr lang="mn-MN" sz="1200" b="1" dirty="0">
                  <a:solidFill>
                    <a:schemeClr val="accent1"/>
                  </a:solidFill>
                  <a:latin typeface="Be Vietnam Pro" pitchFamily="2" charset="77"/>
                </a:rPr>
                <a:t>54</a:t>
              </a:r>
              <a:r>
                <a:rPr lang="en-US" sz="1200" b="1" dirty="0">
                  <a:solidFill>
                    <a:schemeClr val="accent1"/>
                  </a:solidFill>
                  <a:latin typeface="Be Vietnam Pro" pitchFamily="2" charset="77"/>
                </a:rPr>
                <a:t>%</a:t>
              </a:r>
            </a:p>
          </p:txBody>
        </p:sp>
      </p:grpSp>
      <p:sp>
        <p:nvSpPr>
          <p:cNvPr id="45" name="Rounded Rectangle 21">
            <a:extLst>
              <a:ext uri="{FF2B5EF4-FFF2-40B4-BE49-F238E27FC236}">
                <a16:creationId xmlns:a16="http://schemas.microsoft.com/office/drawing/2014/main" id="{27939374-EF2E-4E2D-AEB9-2640B2E15479}"/>
              </a:ext>
            </a:extLst>
          </p:cNvPr>
          <p:cNvSpPr/>
          <p:nvPr/>
        </p:nvSpPr>
        <p:spPr>
          <a:xfrm>
            <a:off x="3266400" y="3851671"/>
            <a:ext cx="2601594" cy="1864032"/>
          </a:xfrm>
          <a:prstGeom prst="roundRect">
            <a:avLst>
              <a:gd name="adj" fmla="val 19246"/>
            </a:avLst>
          </a:prstGeom>
          <a:solidFill>
            <a:schemeClr val="bg2">
              <a:lumMod val="9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20F0AC42-51CF-4665-AE70-330A100171CC}"/>
              </a:ext>
            </a:extLst>
          </p:cNvPr>
          <p:cNvSpPr txBox="1"/>
          <p:nvPr/>
        </p:nvSpPr>
        <p:spPr>
          <a:xfrm>
            <a:off x="4235309" y="3929622"/>
            <a:ext cx="1588158" cy="1661993"/>
          </a:xfrm>
          <a:prstGeom prst="rect">
            <a:avLst/>
          </a:prstGeom>
          <a:noFill/>
        </p:spPr>
        <p:txBody>
          <a:bodyPr wrap="square" lIns="0" tIns="0" rIns="0" bIns="0" rtlCol="0">
            <a:spAutoFit/>
          </a:bodyPr>
          <a:lstStyle/>
          <a:p>
            <a:r>
              <a:rPr lang="mn-MN" sz="1200" dirty="0">
                <a:solidFill>
                  <a:schemeClr val="bg1"/>
                </a:solidFill>
                <a:latin typeface="Arial" panose="020B0604020202020204" pitchFamily="34" charset="0"/>
                <a:cs typeface="Arial" panose="020B0604020202020204" pitchFamily="34" charset="0"/>
              </a:rPr>
              <a:t>2.Дэд бүтэц, халаалт, дулаан, бохир цэвэр, цахилгааны олон асуудлыг орчин үеийн сэргээгдэх эрчим хүч, шинэлэг технологиор шийдвэрлэх арга зүй, зөвлөгөөг нэвтрүүлэх, төсөл хэрэгжүүлэх</a:t>
            </a:r>
            <a:endParaRPr lang="en-US" sz="1200" dirty="0">
              <a:solidFill>
                <a:schemeClr val="bg1"/>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4AF86AC4-937B-41FB-9A99-F510DB4CC7FB}"/>
              </a:ext>
            </a:extLst>
          </p:cNvPr>
          <p:cNvSpPr txBox="1"/>
          <p:nvPr/>
        </p:nvSpPr>
        <p:spPr>
          <a:xfrm>
            <a:off x="3391654" y="4873379"/>
            <a:ext cx="2156557" cy="169277"/>
          </a:xfrm>
          <a:prstGeom prst="rect">
            <a:avLst/>
          </a:prstGeom>
          <a:noFill/>
        </p:spPr>
        <p:txBody>
          <a:bodyPr wrap="square" lIns="0" tIns="0" rIns="0" bIns="0" rtlCol="0">
            <a:spAutoFit/>
          </a:bodyPr>
          <a:lstStyle/>
          <a:p>
            <a:r>
              <a:rPr lang="mn-MN" sz="1100" dirty="0">
                <a:solidFill>
                  <a:schemeClr val="accent5"/>
                </a:solidFill>
                <a:latin typeface="Arial" panose="020B0604020202020204" pitchFamily="34" charset="0"/>
                <a:cs typeface="Arial" panose="020B0604020202020204" pitchFamily="34" charset="0"/>
              </a:rPr>
              <a:t>Нэн чухал</a:t>
            </a:r>
          </a:p>
        </p:txBody>
      </p:sp>
      <p:grpSp>
        <p:nvGrpSpPr>
          <p:cNvPr id="49" name="Group 48">
            <a:extLst>
              <a:ext uri="{FF2B5EF4-FFF2-40B4-BE49-F238E27FC236}">
                <a16:creationId xmlns:a16="http://schemas.microsoft.com/office/drawing/2014/main" id="{16EC3240-4242-4A55-B8B9-C966724B82F9}"/>
              </a:ext>
            </a:extLst>
          </p:cNvPr>
          <p:cNvGrpSpPr/>
          <p:nvPr/>
        </p:nvGrpSpPr>
        <p:grpSpPr>
          <a:xfrm>
            <a:off x="3318775" y="3929622"/>
            <a:ext cx="825688" cy="797450"/>
            <a:chOff x="7956315" y="2284904"/>
            <a:chExt cx="745922" cy="745920"/>
          </a:xfrm>
        </p:grpSpPr>
        <p:sp>
          <p:nvSpPr>
            <p:cNvPr id="50" name="Pie 92">
              <a:extLst>
                <a:ext uri="{FF2B5EF4-FFF2-40B4-BE49-F238E27FC236}">
                  <a16:creationId xmlns:a16="http://schemas.microsoft.com/office/drawing/2014/main" id="{870DE15C-9C88-4BBE-9C41-B00DB3E78B1F}"/>
                </a:ext>
              </a:extLst>
            </p:cNvPr>
            <p:cNvSpPr/>
            <p:nvPr/>
          </p:nvSpPr>
          <p:spPr>
            <a:xfrm>
              <a:off x="7956315" y="2284904"/>
              <a:ext cx="745922" cy="745920"/>
            </a:xfrm>
            <a:prstGeom prst="pie">
              <a:avLst>
                <a:gd name="adj1" fmla="val 9942244"/>
                <a:gd name="adj2" fmla="val 303802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Oval 50">
              <a:extLst>
                <a:ext uri="{FF2B5EF4-FFF2-40B4-BE49-F238E27FC236}">
                  <a16:creationId xmlns:a16="http://schemas.microsoft.com/office/drawing/2014/main" id="{1BFDD96D-F8D4-4D35-BFBE-1BA9EEF87151}"/>
                </a:ext>
              </a:extLst>
            </p:cNvPr>
            <p:cNvSpPr/>
            <p:nvPr/>
          </p:nvSpPr>
          <p:spPr>
            <a:xfrm>
              <a:off x="8080340" y="2408929"/>
              <a:ext cx="497873" cy="497871"/>
            </a:xfrm>
            <a:prstGeom prst="ellipse">
              <a:avLst/>
            </a:prstGeom>
            <a:solidFill>
              <a:schemeClr val="bg2"/>
            </a:solidFill>
            <a:ln>
              <a:noFill/>
            </a:ln>
            <a:effectLst>
              <a:outerShdw blurRad="201952" dist="143211" dir="5400000" sx="98000" sy="98000" algn="ctr" rotWithShape="0">
                <a:srgbClr val="000000">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75000"/>
                    <a:lumOff val="25000"/>
                  </a:schemeClr>
                </a:solidFill>
                <a:latin typeface="Be Vietnam Pro SemiBold" pitchFamily="2" charset="77"/>
              </a:endParaRPr>
            </a:p>
          </p:txBody>
        </p:sp>
        <p:sp>
          <p:nvSpPr>
            <p:cNvPr id="52" name="TextBox 51">
              <a:extLst>
                <a:ext uri="{FF2B5EF4-FFF2-40B4-BE49-F238E27FC236}">
                  <a16:creationId xmlns:a16="http://schemas.microsoft.com/office/drawing/2014/main" id="{813BE007-9D25-4156-93FC-B3E242443FB6}"/>
                </a:ext>
              </a:extLst>
            </p:cNvPr>
            <p:cNvSpPr txBox="1"/>
            <p:nvPr/>
          </p:nvSpPr>
          <p:spPr>
            <a:xfrm>
              <a:off x="8096126" y="2579683"/>
              <a:ext cx="466302" cy="172733"/>
            </a:xfrm>
            <a:prstGeom prst="rect">
              <a:avLst/>
            </a:prstGeom>
            <a:noFill/>
          </p:spPr>
          <p:txBody>
            <a:bodyPr wrap="square" lIns="0" tIns="0" rIns="0" bIns="0" rtlCol="0" anchor="ctr">
              <a:spAutoFit/>
            </a:bodyPr>
            <a:lstStyle/>
            <a:p>
              <a:pPr algn="ctr"/>
              <a:r>
                <a:rPr lang="mn-MN" sz="1200" b="1" dirty="0">
                  <a:solidFill>
                    <a:schemeClr val="accent5"/>
                  </a:solidFill>
                  <a:latin typeface="Be Vietnam Pro" pitchFamily="2" charset="77"/>
                </a:rPr>
                <a:t>80%</a:t>
              </a:r>
              <a:endParaRPr lang="en-US" sz="1200" b="1" dirty="0">
                <a:solidFill>
                  <a:schemeClr val="accent5"/>
                </a:solidFill>
                <a:latin typeface="Be Vietnam Pro" pitchFamily="2" charset="77"/>
              </a:endParaRPr>
            </a:p>
          </p:txBody>
        </p:sp>
      </p:grpSp>
      <p:sp>
        <p:nvSpPr>
          <p:cNvPr id="53" name="Rounded Rectangle 21">
            <a:extLst>
              <a:ext uri="{FF2B5EF4-FFF2-40B4-BE49-F238E27FC236}">
                <a16:creationId xmlns:a16="http://schemas.microsoft.com/office/drawing/2014/main" id="{C221F3EA-DA3E-4D11-8F91-604EAB9E2251}"/>
              </a:ext>
            </a:extLst>
          </p:cNvPr>
          <p:cNvSpPr/>
          <p:nvPr/>
        </p:nvSpPr>
        <p:spPr>
          <a:xfrm>
            <a:off x="6073814" y="3853361"/>
            <a:ext cx="2641310" cy="1864031"/>
          </a:xfrm>
          <a:prstGeom prst="roundRect">
            <a:avLst>
              <a:gd name="adj" fmla="val 19246"/>
            </a:avLst>
          </a:prstGeom>
          <a:solidFill>
            <a:schemeClr val="bg2">
              <a:lumMod val="9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B3E30C8B-667A-468C-A66A-09211B8763C6}"/>
              </a:ext>
            </a:extLst>
          </p:cNvPr>
          <p:cNvSpPr txBox="1"/>
          <p:nvPr/>
        </p:nvSpPr>
        <p:spPr>
          <a:xfrm>
            <a:off x="7083827" y="4129706"/>
            <a:ext cx="1774428" cy="1292662"/>
          </a:xfrm>
          <a:prstGeom prst="rect">
            <a:avLst/>
          </a:prstGeom>
          <a:noFill/>
        </p:spPr>
        <p:txBody>
          <a:bodyPr wrap="square" lIns="0" tIns="0" rIns="0" bIns="0" rtlCol="0">
            <a:spAutoFit/>
          </a:bodyPr>
          <a:lstStyle/>
          <a:p>
            <a:r>
              <a:rPr lang="mn-MN" sz="1200" dirty="0">
                <a:solidFill>
                  <a:schemeClr val="bg1"/>
                </a:solidFill>
                <a:latin typeface="Arial" panose="020B0604020202020204" pitchFamily="34" charset="0"/>
                <a:cs typeface="Arial" panose="020B0604020202020204" pitchFamily="34" charset="0"/>
              </a:rPr>
              <a:t>4.Зээл, хөрөнгө оруулалтын боломж судалгааг явуулж, удирдлагын шинэ системийг бий болгох хамтын ажиллагааг өрнүүлэх</a:t>
            </a:r>
            <a:endParaRPr lang="en-US" sz="1200" dirty="0">
              <a:solidFill>
                <a:schemeClr val="bg1"/>
              </a:solidFill>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5B252E15-6B65-45B6-BBF9-46AE98812935}"/>
              </a:ext>
            </a:extLst>
          </p:cNvPr>
          <p:cNvGrpSpPr/>
          <p:nvPr/>
        </p:nvGrpSpPr>
        <p:grpSpPr>
          <a:xfrm>
            <a:off x="6116559" y="3929622"/>
            <a:ext cx="802428" cy="797450"/>
            <a:chOff x="7956315" y="2284904"/>
            <a:chExt cx="745922" cy="745920"/>
          </a:xfrm>
        </p:grpSpPr>
        <p:sp>
          <p:nvSpPr>
            <p:cNvPr id="57" name="Pie 92">
              <a:extLst>
                <a:ext uri="{FF2B5EF4-FFF2-40B4-BE49-F238E27FC236}">
                  <a16:creationId xmlns:a16="http://schemas.microsoft.com/office/drawing/2014/main" id="{3C787F11-7E02-453C-89ED-BCEF6B7C4560}"/>
                </a:ext>
              </a:extLst>
            </p:cNvPr>
            <p:cNvSpPr/>
            <p:nvPr/>
          </p:nvSpPr>
          <p:spPr>
            <a:xfrm>
              <a:off x="7956315" y="2284904"/>
              <a:ext cx="745922" cy="745920"/>
            </a:xfrm>
            <a:prstGeom prst="pie">
              <a:avLst>
                <a:gd name="adj1" fmla="val 9942244"/>
                <a:gd name="adj2" fmla="val 1989499"/>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endParaRPr>
            </a:p>
          </p:txBody>
        </p:sp>
        <p:sp>
          <p:nvSpPr>
            <p:cNvPr id="58" name="Oval 57">
              <a:extLst>
                <a:ext uri="{FF2B5EF4-FFF2-40B4-BE49-F238E27FC236}">
                  <a16:creationId xmlns:a16="http://schemas.microsoft.com/office/drawing/2014/main" id="{E69594DA-6E22-42C4-9CBD-7E185C8A7C60}"/>
                </a:ext>
              </a:extLst>
            </p:cNvPr>
            <p:cNvSpPr/>
            <p:nvPr/>
          </p:nvSpPr>
          <p:spPr>
            <a:xfrm>
              <a:off x="8080340" y="2408929"/>
              <a:ext cx="497873" cy="497871"/>
            </a:xfrm>
            <a:prstGeom prst="ellipse">
              <a:avLst/>
            </a:prstGeom>
            <a:solidFill>
              <a:schemeClr val="bg2"/>
            </a:solidFill>
            <a:ln>
              <a:noFill/>
            </a:ln>
            <a:effectLst>
              <a:outerShdw blurRad="201952" dist="143211" dir="5400000" sx="98000" sy="98000" algn="ctr" rotWithShape="0">
                <a:srgbClr val="000000">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75000"/>
                    <a:lumOff val="25000"/>
                  </a:schemeClr>
                </a:solidFill>
                <a:latin typeface="Be Vietnam Pro SemiBold" pitchFamily="2" charset="77"/>
              </a:endParaRPr>
            </a:p>
          </p:txBody>
        </p:sp>
        <p:sp>
          <p:nvSpPr>
            <p:cNvPr id="59" name="TextBox 58">
              <a:extLst>
                <a:ext uri="{FF2B5EF4-FFF2-40B4-BE49-F238E27FC236}">
                  <a16:creationId xmlns:a16="http://schemas.microsoft.com/office/drawing/2014/main" id="{752B8B03-F961-44B3-BAE0-F4759A1BF206}"/>
                </a:ext>
              </a:extLst>
            </p:cNvPr>
            <p:cNvSpPr txBox="1"/>
            <p:nvPr/>
          </p:nvSpPr>
          <p:spPr>
            <a:xfrm>
              <a:off x="8116775" y="2558251"/>
              <a:ext cx="466302" cy="172733"/>
            </a:xfrm>
            <a:prstGeom prst="rect">
              <a:avLst/>
            </a:prstGeom>
            <a:noFill/>
          </p:spPr>
          <p:txBody>
            <a:bodyPr wrap="square" lIns="0" tIns="0" rIns="0" bIns="0" rtlCol="0" anchor="ctr">
              <a:spAutoFit/>
            </a:bodyPr>
            <a:lstStyle/>
            <a:p>
              <a:pPr algn="ctr"/>
              <a:r>
                <a:rPr lang="mn-MN" sz="1200" b="1" dirty="0">
                  <a:solidFill>
                    <a:schemeClr val="accent5"/>
                  </a:solidFill>
                  <a:latin typeface="Be Vietnam Pro" pitchFamily="2" charset="77"/>
                </a:rPr>
                <a:t>72</a:t>
              </a:r>
              <a:r>
                <a:rPr lang="en-US" sz="1200" b="1" dirty="0">
                  <a:solidFill>
                    <a:schemeClr val="accent5"/>
                  </a:solidFill>
                  <a:latin typeface="Be Vietnam Pro" pitchFamily="2" charset="77"/>
                </a:rPr>
                <a:t>%</a:t>
              </a:r>
            </a:p>
          </p:txBody>
        </p:sp>
      </p:grpSp>
      <p:sp>
        <p:nvSpPr>
          <p:cNvPr id="60" name="Rounded Rectangle 21">
            <a:extLst>
              <a:ext uri="{FF2B5EF4-FFF2-40B4-BE49-F238E27FC236}">
                <a16:creationId xmlns:a16="http://schemas.microsoft.com/office/drawing/2014/main" id="{A43492AF-58C0-46F0-B25F-2FA67DC60412}"/>
              </a:ext>
            </a:extLst>
          </p:cNvPr>
          <p:cNvSpPr/>
          <p:nvPr/>
        </p:nvSpPr>
        <p:spPr>
          <a:xfrm>
            <a:off x="8911275" y="3853361"/>
            <a:ext cx="2722690" cy="1862341"/>
          </a:xfrm>
          <a:prstGeom prst="roundRect">
            <a:avLst>
              <a:gd name="adj" fmla="val 19246"/>
            </a:avLst>
          </a:prstGeom>
          <a:solidFill>
            <a:schemeClr val="bg2">
              <a:lumMod val="95000"/>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DE599AD4-C9DE-4A05-8A6A-F5FB77A90B3E}"/>
              </a:ext>
            </a:extLst>
          </p:cNvPr>
          <p:cNvSpPr txBox="1"/>
          <p:nvPr/>
        </p:nvSpPr>
        <p:spPr>
          <a:xfrm>
            <a:off x="9875016" y="3860357"/>
            <a:ext cx="1730011" cy="1846659"/>
          </a:xfrm>
          <a:prstGeom prst="rect">
            <a:avLst/>
          </a:prstGeom>
          <a:noFill/>
        </p:spPr>
        <p:txBody>
          <a:bodyPr wrap="square" lIns="0" tIns="0" rIns="0" bIns="0" rtlCol="0">
            <a:spAutoFit/>
          </a:bodyPr>
          <a:lstStyle/>
          <a:p>
            <a:r>
              <a:rPr lang="mn-MN" sz="1200" dirty="0">
                <a:solidFill>
                  <a:schemeClr val="bg1"/>
                </a:solidFill>
                <a:latin typeface="Arial" panose="020B0604020202020204" pitchFamily="34" charset="0"/>
                <a:cs typeface="Arial" panose="020B0604020202020204" pitchFamily="34" charset="0"/>
              </a:rPr>
              <a:t>3.Жуулчны бааз, байршуулах үйлчилгээний байгууллагуудад нэн шаардлагатай зүйлсийн нэрсийн жагсаалтыг нарийвчлан гаргаж, төрийн бодлогод шат дараатай тусгуулж ажиллах</a:t>
            </a:r>
            <a:endParaRPr lang="en-US" sz="1200" dirty="0">
              <a:solidFill>
                <a:schemeClr val="bg1"/>
              </a:solidFill>
              <a:latin typeface="Arial" panose="020B0604020202020204" pitchFamily="34" charset="0"/>
              <a:cs typeface="Arial" panose="020B0604020202020204" pitchFamily="34" charset="0"/>
            </a:endParaRPr>
          </a:p>
        </p:txBody>
      </p:sp>
      <p:grpSp>
        <p:nvGrpSpPr>
          <p:cNvPr id="63" name="Group 62">
            <a:extLst>
              <a:ext uri="{FF2B5EF4-FFF2-40B4-BE49-F238E27FC236}">
                <a16:creationId xmlns:a16="http://schemas.microsoft.com/office/drawing/2014/main" id="{F6D4755E-5CDC-4F3B-B6FA-5A50D8509E44}"/>
              </a:ext>
            </a:extLst>
          </p:cNvPr>
          <p:cNvGrpSpPr/>
          <p:nvPr/>
        </p:nvGrpSpPr>
        <p:grpSpPr>
          <a:xfrm>
            <a:off x="8981521" y="3901368"/>
            <a:ext cx="823249" cy="862267"/>
            <a:chOff x="7956315" y="2284904"/>
            <a:chExt cx="745922" cy="745920"/>
          </a:xfrm>
        </p:grpSpPr>
        <p:sp>
          <p:nvSpPr>
            <p:cNvPr id="64" name="Pie 92">
              <a:extLst>
                <a:ext uri="{FF2B5EF4-FFF2-40B4-BE49-F238E27FC236}">
                  <a16:creationId xmlns:a16="http://schemas.microsoft.com/office/drawing/2014/main" id="{3B7F95B2-648E-450C-B32A-AD496D95885E}"/>
                </a:ext>
              </a:extLst>
            </p:cNvPr>
            <p:cNvSpPr/>
            <p:nvPr/>
          </p:nvSpPr>
          <p:spPr>
            <a:xfrm>
              <a:off x="7956315" y="2284904"/>
              <a:ext cx="745922" cy="745920"/>
            </a:xfrm>
            <a:prstGeom prst="pie">
              <a:avLst>
                <a:gd name="adj1" fmla="val 9942244"/>
                <a:gd name="adj2" fmla="val 379758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Oval 64">
              <a:extLst>
                <a:ext uri="{FF2B5EF4-FFF2-40B4-BE49-F238E27FC236}">
                  <a16:creationId xmlns:a16="http://schemas.microsoft.com/office/drawing/2014/main" id="{8F33D264-DBA8-49C7-AA9B-1F4DE616BEC0}"/>
                </a:ext>
              </a:extLst>
            </p:cNvPr>
            <p:cNvSpPr/>
            <p:nvPr/>
          </p:nvSpPr>
          <p:spPr>
            <a:xfrm>
              <a:off x="8080340" y="2408929"/>
              <a:ext cx="497873" cy="497871"/>
            </a:xfrm>
            <a:prstGeom prst="ellipse">
              <a:avLst/>
            </a:prstGeom>
            <a:solidFill>
              <a:schemeClr val="bg2"/>
            </a:solidFill>
            <a:ln>
              <a:noFill/>
            </a:ln>
            <a:effectLst>
              <a:outerShdw blurRad="201952" dist="143211" dir="5400000" sx="98000" sy="98000" algn="ctr" rotWithShape="0">
                <a:srgbClr val="000000">
                  <a:alpha val="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lumMod val="75000"/>
                    <a:lumOff val="25000"/>
                  </a:schemeClr>
                </a:solidFill>
                <a:latin typeface="Be Vietnam Pro SemiBold" pitchFamily="2" charset="77"/>
              </a:endParaRPr>
            </a:p>
          </p:txBody>
        </p:sp>
        <p:sp>
          <p:nvSpPr>
            <p:cNvPr id="66" name="TextBox 65">
              <a:extLst>
                <a:ext uri="{FF2B5EF4-FFF2-40B4-BE49-F238E27FC236}">
                  <a16:creationId xmlns:a16="http://schemas.microsoft.com/office/drawing/2014/main" id="{A74243C1-67B8-4F8E-B315-4A1ED316DB74}"/>
                </a:ext>
              </a:extLst>
            </p:cNvPr>
            <p:cNvSpPr txBox="1"/>
            <p:nvPr/>
          </p:nvSpPr>
          <p:spPr>
            <a:xfrm>
              <a:off x="8096126" y="2586173"/>
              <a:ext cx="466302" cy="159749"/>
            </a:xfrm>
            <a:prstGeom prst="rect">
              <a:avLst/>
            </a:prstGeom>
            <a:noFill/>
          </p:spPr>
          <p:txBody>
            <a:bodyPr wrap="square" lIns="0" tIns="0" rIns="0" bIns="0" rtlCol="0" anchor="ctr">
              <a:spAutoFit/>
            </a:bodyPr>
            <a:lstStyle/>
            <a:p>
              <a:pPr algn="ctr"/>
              <a:r>
                <a:rPr lang="mn-MN" sz="1200" b="1" dirty="0">
                  <a:solidFill>
                    <a:schemeClr val="accent5"/>
                  </a:solidFill>
                  <a:latin typeface="Be Vietnam Pro" pitchFamily="2" charset="77"/>
                </a:rPr>
                <a:t>73</a:t>
              </a:r>
              <a:r>
                <a:rPr lang="en-US" sz="1200" b="1" dirty="0">
                  <a:solidFill>
                    <a:schemeClr val="accent5"/>
                  </a:solidFill>
                  <a:latin typeface="Be Vietnam Pro" pitchFamily="2" charset="77"/>
                </a:rPr>
                <a:t>%</a:t>
              </a:r>
            </a:p>
          </p:txBody>
        </p:sp>
      </p:grpSp>
      <p:sp>
        <p:nvSpPr>
          <p:cNvPr id="67" name="TextBox 66">
            <a:extLst>
              <a:ext uri="{FF2B5EF4-FFF2-40B4-BE49-F238E27FC236}">
                <a16:creationId xmlns:a16="http://schemas.microsoft.com/office/drawing/2014/main" id="{7169D114-4520-4A04-9131-C67028D146B2}"/>
              </a:ext>
            </a:extLst>
          </p:cNvPr>
          <p:cNvSpPr txBox="1"/>
          <p:nvPr/>
        </p:nvSpPr>
        <p:spPr>
          <a:xfrm>
            <a:off x="6180858" y="4895800"/>
            <a:ext cx="2156557" cy="169277"/>
          </a:xfrm>
          <a:prstGeom prst="rect">
            <a:avLst/>
          </a:prstGeom>
          <a:noFill/>
        </p:spPr>
        <p:txBody>
          <a:bodyPr wrap="square" lIns="0" tIns="0" rIns="0" bIns="0" rtlCol="0">
            <a:spAutoFit/>
          </a:bodyPr>
          <a:lstStyle/>
          <a:p>
            <a:r>
              <a:rPr lang="mn-MN" sz="1100" dirty="0">
                <a:solidFill>
                  <a:schemeClr val="accent5"/>
                </a:solidFill>
                <a:latin typeface="Arial" panose="020B0604020202020204" pitchFamily="34" charset="0"/>
                <a:cs typeface="Arial" panose="020B0604020202020204" pitchFamily="34" charset="0"/>
              </a:rPr>
              <a:t>Нэн чухал</a:t>
            </a:r>
          </a:p>
        </p:txBody>
      </p:sp>
      <p:sp>
        <p:nvSpPr>
          <p:cNvPr id="68" name="TextBox 67">
            <a:extLst>
              <a:ext uri="{FF2B5EF4-FFF2-40B4-BE49-F238E27FC236}">
                <a16:creationId xmlns:a16="http://schemas.microsoft.com/office/drawing/2014/main" id="{87C2BDC9-9CE8-497B-86C4-2A164ADCC4F1}"/>
              </a:ext>
            </a:extLst>
          </p:cNvPr>
          <p:cNvSpPr txBox="1"/>
          <p:nvPr/>
        </p:nvSpPr>
        <p:spPr>
          <a:xfrm>
            <a:off x="6064751" y="2706618"/>
            <a:ext cx="950471" cy="161583"/>
          </a:xfrm>
          <a:prstGeom prst="rect">
            <a:avLst/>
          </a:prstGeom>
          <a:noFill/>
        </p:spPr>
        <p:txBody>
          <a:bodyPr wrap="square" lIns="0" tIns="0" rIns="0" bIns="0" rtlCol="0">
            <a:spAutoFit/>
          </a:bodyPr>
          <a:lstStyle/>
          <a:p>
            <a:r>
              <a:rPr lang="mn-MN" sz="1050" dirty="0">
                <a:solidFill>
                  <a:schemeClr val="accent4">
                    <a:lumMod val="75000"/>
                  </a:schemeClr>
                </a:solidFill>
                <a:latin typeface="Arial" panose="020B0604020202020204" pitchFamily="34" charset="0"/>
                <a:cs typeface="Arial" panose="020B0604020202020204" pitchFamily="34" charset="0"/>
              </a:rPr>
              <a:t>Шаардлагатай</a:t>
            </a:r>
          </a:p>
        </p:txBody>
      </p:sp>
      <p:sp>
        <p:nvSpPr>
          <p:cNvPr id="69" name="TextBox 68">
            <a:extLst>
              <a:ext uri="{FF2B5EF4-FFF2-40B4-BE49-F238E27FC236}">
                <a16:creationId xmlns:a16="http://schemas.microsoft.com/office/drawing/2014/main" id="{DDDC05E8-39F5-4EB1-96B5-F6030DD2BF64}"/>
              </a:ext>
            </a:extLst>
          </p:cNvPr>
          <p:cNvSpPr txBox="1"/>
          <p:nvPr/>
        </p:nvSpPr>
        <p:spPr>
          <a:xfrm>
            <a:off x="3359089" y="2696955"/>
            <a:ext cx="950471" cy="161583"/>
          </a:xfrm>
          <a:prstGeom prst="rect">
            <a:avLst/>
          </a:prstGeom>
          <a:noFill/>
        </p:spPr>
        <p:txBody>
          <a:bodyPr wrap="square" lIns="0" tIns="0" rIns="0" bIns="0" rtlCol="0">
            <a:spAutoFit/>
          </a:bodyPr>
          <a:lstStyle/>
          <a:p>
            <a:r>
              <a:rPr lang="mn-MN" sz="1050" dirty="0">
                <a:solidFill>
                  <a:schemeClr val="accent4">
                    <a:lumMod val="75000"/>
                  </a:schemeClr>
                </a:solidFill>
                <a:latin typeface="Arial" panose="020B0604020202020204" pitchFamily="34" charset="0"/>
                <a:cs typeface="Arial" panose="020B0604020202020204" pitchFamily="34" charset="0"/>
              </a:rPr>
              <a:t>Шаардлагатай</a:t>
            </a:r>
          </a:p>
        </p:txBody>
      </p:sp>
      <p:sp>
        <p:nvSpPr>
          <p:cNvPr id="70" name="TextBox 69">
            <a:extLst>
              <a:ext uri="{FF2B5EF4-FFF2-40B4-BE49-F238E27FC236}">
                <a16:creationId xmlns:a16="http://schemas.microsoft.com/office/drawing/2014/main" id="{70CD0F36-3E14-4EFB-B177-912B66B6BC3C}"/>
              </a:ext>
            </a:extLst>
          </p:cNvPr>
          <p:cNvSpPr txBox="1"/>
          <p:nvPr/>
        </p:nvSpPr>
        <p:spPr>
          <a:xfrm>
            <a:off x="668899" y="4878221"/>
            <a:ext cx="950471" cy="161583"/>
          </a:xfrm>
          <a:prstGeom prst="rect">
            <a:avLst/>
          </a:prstGeom>
          <a:noFill/>
        </p:spPr>
        <p:txBody>
          <a:bodyPr wrap="square" lIns="0" tIns="0" rIns="0" bIns="0" rtlCol="0">
            <a:spAutoFit/>
          </a:bodyPr>
          <a:lstStyle/>
          <a:p>
            <a:r>
              <a:rPr lang="mn-MN" sz="1050" dirty="0">
                <a:solidFill>
                  <a:schemeClr val="accent4">
                    <a:lumMod val="75000"/>
                  </a:schemeClr>
                </a:solidFill>
                <a:latin typeface="Arial" panose="020B0604020202020204" pitchFamily="34" charset="0"/>
                <a:cs typeface="Arial" panose="020B0604020202020204" pitchFamily="34" charset="0"/>
              </a:rPr>
              <a:t>Шаардлагатай</a:t>
            </a:r>
          </a:p>
        </p:txBody>
      </p:sp>
      <p:sp>
        <p:nvSpPr>
          <p:cNvPr id="71" name="TextBox 70">
            <a:extLst>
              <a:ext uri="{FF2B5EF4-FFF2-40B4-BE49-F238E27FC236}">
                <a16:creationId xmlns:a16="http://schemas.microsoft.com/office/drawing/2014/main" id="{4A503599-8E21-4B52-937D-D64D0D1530BC}"/>
              </a:ext>
            </a:extLst>
          </p:cNvPr>
          <p:cNvSpPr txBox="1"/>
          <p:nvPr/>
        </p:nvSpPr>
        <p:spPr>
          <a:xfrm>
            <a:off x="9022402" y="4902804"/>
            <a:ext cx="2156557" cy="169277"/>
          </a:xfrm>
          <a:prstGeom prst="rect">
            <a:avLst/>
          </a:prstGeom>
          <a:noFill/>
        </p:spPr>
        <p:txBody>
          <a:bodyPr wrap="square" lIns="0" tIns="0" rIns="0" bIns="0" rtlCol="0">
            <a:spAutoFit/>
          </a:bodyPr>
          <a:lstStyle/>
          <a:p>
            <a:r>
              <a:rPr lang="mn-MN" sz="1100" dirty="0">
                <a:solidFill>
                  <a:schemeClr val="accent5"/>
                </a:solidFill>
                <a:latin typeface="Arial" panose="020B0604020202020204" pitchFamily="34" charset="0"/>
                <a:cs typeface="Arial" panose="020B0604020202020204" pitchFamily="34" charset="0"/>
              </a:rPr>
              <a:t>Нэн чухал</a:t>
            </a:r>
          </a:p>
        </p:txBody>
      </p:sp>
    </p:spTree>
    <p:extLst>
      <p:ext uri="{BB962C8B-B14F-4D97-AF65-F5344CB8AC3E}">
        <p14:creationId xmlns:p14="http://schemas.microsoft.com/office/powerpoint/2010/main" val="110128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down)">
                                      <p:cBhvr>
                                        <p:cTn id="22" dur="500"/>
                                        <p:tgtEl>
                                          <p:spTgt spid="6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down)">
                                      <p:cBhvr>
                                        <p:cTn id="25" dur="500"/>
                                        <p:tgtEl>
                                          <p:spTgt spid="5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down)">
                                      <p:cBhvr>
                                        <p:cTn id="28" dur="500"/>
                                        <p:tgtEl>
                                          <p:spTgt spid="5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down)">
                                      <p:cBhvr>
                                        <p:cTn id="34" dur="500"/>
                                        <p:tgtEl>
                                          <p:spTgt spid="3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down)">
                                      <p:cBhvr>
                                        <p:cTn id="37" dur="500"/>
                                        <p:tgtEl>
                                          <p:spTgt spid="7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down)">
                                      <p:cBhvr>
                                        <p:cTn id="46" dur="500"/>
                                        <p:tgtEl>
                                          <p:spTgt spid="8"/>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down)">
                                      <p:cBhvr>
                                        <p:cTn id="52" dur="500"/>
                                        <p:tgtEl>
                                          <p:spTgt spid="6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wipe(down)">
                                      <p:cBhvr>
                                        <p:cTn id="58" dur="500"/>
                                        <p:tgtEl>
                                          <p:spTgt spid="6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down)">
                                      <p:cBhvr>
                                        <p:cTn id="67" dur="500"/>
                                        <p:tgtEl>
                                          <p:spTgt spid="61"/>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down)">
                                      <p:cBhvr>
                                        <p:cTn id="70" dur="500"/>
                                        <p:tgtEl>
                                          <p:spTgt spid="7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wipe(down)">
                                      <p:cBhvr>
                                        <p:cTn id="73" dur="500"/>
                                        <p:tgtEl>
                                          <p:spTgt spid="67"/>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down)">
                                      <p:cBhvr>
                                        <p:cTn id="76" dur="500"/>
                                        <p:tgtEl>
                                          <p:spTgt spid="4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down)">
                                      <p:cBhvr>
                                        <p:cTn id="7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8" grpId="0"/>
      <p:bldP spid="13" grpId="0" animBg="1"/>
      <p:bldP spid="14" grpId="0"/>
      <p:bldP spid="21" grpId="0" animBg="1"/>
      <p:bldP spid="22" grpId="0"/>
      <p:bldP spid="29" grpId="0" animBg="1"/>
      <p:bldP spid="30" grpId="0"/>
      <p:bldP spid="32" grpId="0"/>
      <p:bldP spid="37" grpId="0" animBg="1"/>
      <p:bldP spid="38" grpId="0"/>
      <p:bldP spid="45" grpId="0" animBg="1"/>
      <p:bldP spid="46" grpId="0"/>
      <p:bldP spid="48" grpId="0"/>
      <p:bldP spid="53" grpId="0" animBg="1"/>
      <p:bldP spid="54" grpId="0"/>
      <p:bldP spid="60" grpId="0" animBg="1"/>
      <p:bldP spid="61" grpId="0"/>
      <p:bldP spid="67" grpId="0"/>
      <p:bldP spid="68"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 y="0"/>
            <a:ext cx="12192000" cy="6852004"/>
          </a:xfrm>
          <a:prstGeom prst="rect">
            <a:avLst/>
          </a:prstGeom>
        </p:spPr>
      </p:pic>
      <p:sp>
        <p:nvSpPr>
          <p:cNvPr id="3" name="Round Same Side Corner Rectangle 16">
            <a:extLst>
              <a:ext uri="{FF2B5EF4-FFF2-40B4-BE49-F238E27FC236}">
                <a16:creationId xmlns:a16="http://schemas.microsoft.com/office/drawing/2014/main" id="{A0D48C51-77A5-4F71-B468-C889C4BD1D30}"/>
              </a:ext>
            </a:extLst>
          </p:cNvPr>
          <p:cNvSpPr/>
          <p:nvPr/>
        </p:nvSpPr>
        <p:spPr>
          <a:xfrm rot="5400000">
            <a:off x="1963732" y="313680"/>
            <a:ext cx="1850567" cy="4909625"/>
          </a:xfrm>
          <a:prstGeom prst="round2SameRect">
            <a:avLst>
              <a:gd name="adj1" fmla="val 9523"/>
              <a:gd name="adj2" fmla="val 0"/>
            </a:avLst>
          </a:prstGeom>
          <a:gradFill flip="none" rotWithShape="1">
            <a:gsLst>
              <a:gs pos="100000">
                <a:schemeClr val="accent2"/>
              </a:gs>
              <a:gs pos="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G"/>
          </a:p>
        </p:txBody>
      </p:sp>
      <p:sp>
        <p:nvSpPr>
          <p:cNvPr id="4" name="TextBox 3">
            <a:extLst>
              <a:ext uri="{FF2B5EF4-FFF2-40B4-BE49-F238E27FC236}">
                <a16:creationId xmlns:a16="http://schemas.microsoft.com/office/drawing/2014/main" id="{365A5ECE-29F5-42AB-B57A-1949DF99D7A1}"/>
              </a:ext>
            </a:extLst>
          </p:cNvPr>
          <p:cNvSpPr txBox="1"/>
          <p:nvPr/>
        </p:nvSpPr>
        <p:spPr>
          <a:xfrm>
            <a:off x="5070355" y="750632"/>
            <a:ext cx="6513589" cy="923330"/>
          </a:xfrm>
          <a:prstGeom prst="rect">
            <a:avLst/>
          </a:prstGeom>
          <a:noFill/>
        </p:spPr>
        <p:txBody>
          <a:bodyPr wrap="square" rtlCol="0">
            <a:spAutoFit/>
          </a:bodyPr>
          <a:lstStyle/>
          <a:p>
            <a:r>
              <a:rPr lang="mn-MN" sz="5400" b="1" dirty="0">
                <a:solidFill>
                  <a:schemeClr val="bg1"/>
                </a:solidFill>
                <a:effectLst>
                  <a:outerShdw blurRad="319344" dist="180343" dir="5400000" algn="t" rotWithShape="0">
                    <a:schemeClr val="accent1">
                      <a:alpha val="24929"/>
                    </a:schemeClr>
                  </a:outerShdw>
                </a:effectLst>
                <a:latin typeface="Arial" panose="020B0604020202020204" pitchFamily="34" charset="0"/>
                <a:ea typeface="DotumChe" panose="020B0609000101010101" pitchFamily="49" charset="-127"/>
                <a:cs typeface="Arial" panose="020B0604020202020204" pitchFamily="34" charset="0"/>
              </a:rPr>
              <a:t>Өвөл ажиллах уу?</a:t>
            </a:r>
            <a:endParaRPr lang="en-US" sz="5400" b="1" dirty="0">
              <a:solidFill>
                <a:schemeClr val="bg1"/>
              </a:solidFill>
              <a:effectLst>
                <a:outerShdw blurRad="319344" dist="180343" dir="5400000" algn="t" rotWithShape="0">
                  <a:schemeClr val="accent1">
                    <a:alpha val="24929"/>
                  </a:schemeClr>
                </a:outerShdw>
              </a:effectLst>
              <a:latin typeface="Arial" panose="020B0604020202020204" pitchFamily="34" charset="0"/>
              <a:ea typeface="DotumChe" panose="020B0609000101010101" pitchFamily="49" charset="-127"/>
              <a:cs typeface="Arial" panose="020B0604020202020204" pitchFamily="34" charset="0"/>
            </a:endParaRPr>
          </a:p>
        </p:txBody>
      </p:sp>
      <p:sp>
        <p:nvSpPr>
          <p:cNvPr id="6" name="TextBox 5">
            <a:extLst>
              <a:ext uri="{FF2B5EF4-FFF2-40B4-BE49-F238E27FC236}">
                <a16:creationId xmlns:a16="http://schemas.microsoft.com/office/drawing/2014/main" id="{A38326F6-32B6-4BC4-9F41-CA1E8AFA0C9D}"/>
              </a:ext>
            </a:extLst>
          </p:cNvPr>
          <p:cNvSpPr txBox="1"/>
          <p:nvPr/>
        </p:nvSpPr>
        <p:spPr>
          <a:xfrm>
            <a:off x="374183" y="2134899"/>
            <a:ext cx="4324766" cy="1569660"/>
          </a:xfrm>
          <a:prstGeom prst="rect">
            <a:avLst/>
          </a:prstGeom>
          <a:noFill/>
        </p:spPr>
        <p:txBody>
          <a:bodyPr wrap="square" rtlCol="0">
            <a:spAutoFit/>
          </a:bodyPr>
          <a:lstStyle/>
          <a:p>
            <a:pPr algn="ctr"/>
            <a:r>
              <a:rPr lang="mn-MN" sz="2400" b="0" i="0" dirty="0">
                <a:solidFill>
                  <a:schemeClr val="bg1"/>
                </a:solidFill>
                <a:effectLst/>
                <a:latin typeface="Arial" panose="020B0604020202020204" pitchFamily="34" charset="0"/>
                <a:cs typeface="Arial" panose="020B0604020202020204" pitchFamily="34" charset="0"/>
              </a:rPr>
              <a:t>Өвөл ажиллана. Цахилгааны хөнгөлөлтийг үргэлжлүүлэх, зээл олгох шалгуурыг багасгах</a:t>
            </a:r>
            <a:endParaRPr lang="en-US" sz="2400" dirty="0">
              <a:solidFill>
                <a:schemeClr val="bg1"/>
              </a:solidFill>
              <a:latin typeface="Arial" panose="020B0604020202020204" pitchFamily="34" charset="0"/>
              <a:ea typeface="DotumChe" panose="020B0609000101010101" pitchFamily="49" charset="-127"/>
              <a:cs typeface="Arial" panose="020B0604020202020204" pitchFamily="34" charset="0"/>
            </a:endParaRPr>
          </a:p>
        </p:txBody>
      </p:sp>
      <p:sp>
        <p:nvSpPr>
          <p:cNvPr id="8" name="Freeform 36">
            <a:extLst>
              <a:ext uri="{FF2B5EF4-FFF2-40B4-BE49-F238E27FC236}">
                <a16:creationId xmlns:a16="http://schemas.microsoft.com/office/drawing/2014/main" id="{2E213D97-D564-4EB8-9B3D-72D481EDFEB1}"/>
              </a:ext>
            </a:extLst>
          </p:cNvPr>
          <p:cNvSpPr/>
          <p:nvPr/>
        </p:nvSpPr>
        <p:spPr>
          <a:xfrm>
            <a:off x="351424" y="1641647"/>
            <a:ext cx="677008" cy="493252"/>
          </a:xfrm>
          <a:custGeom>
            <a:avLst/>
            <a:gdLst>
              <a:gd name="connsiteX0" fmla="*/ 677008 w 677008"/>
              <a:gd name="connsiteY0" fmla="*/ 4 h 493252"/>
              <a:gd name="connsiteX1" fmla="*/ 677008 w 677008"/>
              <a:gd name="connsiteY1" fmla="*/ 102763 h 493252"/>
              <a:gd name="connsiteX2" fmla="*/ 587252 w 677008"/>
              <a:gd name="connsiteY2" fmla="*/ 224208 h 493252"/>
              <a:gd name="connsiteX3" fmla="*/ 677008 w 677008"/>
              <a:gd name="connsiteY3" fmla="*/ 224208 h 493252"/>
              <a:gd name="connsiteX4" fmla="*/ 677008 w 677008"/>
              <a:gd name="connsiteY4" fmla="*/ 493252 h 493252"/>
              <a:gd name="connsiteX5" fmla="*/ 430823 w 677008"/>
              <a:gd name="connsiteY5" fmla="*/ 493252 h 493252"/>
              <a:gd name="connsiteX6" fmla="*/ 430823 w 677008"/>
              <a:gd name="connsiteY6" fmla="*/ 491383 h 493252"/>
              <a:gd name="connsiteX7" fmla="*/ 430823 w 677008"/>
              <a:gd name="connsiteY7" fmla="*/ 300810 h 493252"/>
              <a:gd name="connsiteX8" fmla="*/ 677008 w 677008"/>
              <a:gd name="connsiteY8" fmla="*/ 4 h 493252"/>
              <a:gd name="connsiteX9" fmla="*/ 246185 w 677008"/>
              <a:gd name="connsiteY9" fmla="*/ 0 h 493252"/>
              <a:gd name="connsiteX10" fmla="*/ 246185 w 677008"/>
              <a:gd name="connsiteY10" fmla="*/ 102759 h 493252"/>
              <a:gd name="connsiteX11" fmla="*/ 156429 w 677008"/>
              <a:gd name="connsiteY11" fmla="*/ 224204 h 493252"/>
              <a:gd name="connsiteX12" fmla="*/ 246185 w 677008"/>
              <a:gd name="connsiteY12" fmla="*/ 224204 h 493252"/>
              <a:gd name="connsiteX13" fmla="*/ 246185 w 677008"/>
              <a:gd name="connsiteY13" fmla="*/ 493248 h 493252"/>
              <a:gd name="connsiteX14" fmla="*/ 0 w 677008"/>
              <a:gd name="connsiteY14" fmla="*/ 493248 h 493252"/>
              <a:gd name="connsiteX15" fmla="*/ 0 w 677008"/>
              <a:gd name="connsiteY15" fmla="*/ 491379 h 493252"/>
              <a:gd name="connsiteX16" fmla="*/ 0 w 677008"/>
              <a:gd name="connsiteY16" fmla="*/ 300806 h 493252"/>
              <a:gd name="connsiteX17" fmla="*/ 246185 w 677008"/>
              <a:gd name="connsiteY17" fmla="*/ 0 h 49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7008" h="493252">
                <a:moveTo>
                  <a:pt x="677008" y="4"/>
                </a:moveTo>
                <a:lnTo>
                  <a:pt x="677008" y="102763"/>
                </a:lnTo>
                <a:cubicBezTo>
                  <a:pt x="618025" y="121447"/>
                  <a:pt x="587252" y="160684"/>
                  <a:pt x="587252" y="224208"/>
                </a:cubicBezTo>
                <a:lnTo>
                  <a:pt x="677008" y="224208"/>
                </a:lnTo>
                <a:lnTo>
                  <a:pt x="677008" y="493252"/>
                </a:lnTo>
                <a:lnTo>
                  <a:pt x="430823" y="493252"/>
                </a:lnTo>
                <a:lnTo>
                  <a:pt x="430823" y="491383"/>
                </a:lnTo>
                <a:lnTo>
                  <a:pt x="430823" y="300810"/>
                </a:lnTo>
                <a:cubicBezTo>
                  <a:pt x="430823" y="110237"/>
                  <a:pt x="512885" y="11215"/>
                  <a:pt x="677008" y="4"/>
                </a:cubicBezTo>
                <a:close/>
                <a:moveTo>
                  <a:pt x="246185" y="0"/>
                </a:moveTo>
                <a:lnTo>
                  <a:pt x="246185" y="102759"/>
                </a:lnTo>
                <a:cubicBezTo>
                  <a:pt x="187202" y="121443"/>
                  <a:pt x="156429" y="160680"/>
                  <a:pt x="156429" y="224204"/>
                </a:cubicBezTo>
                <a:lnTo>
                  <a:pt x="246185" y="224204"/>
                </a:lnTo>
                <a:lnTo>
                  <a:pt x="246185" y="493248"/>
                </a:lnTo>
                <a:lnTo>
                  <a:pt x="0" y="493248"/>
                </a:lnTo>
                <a:lnTo>
                  <a:pt x="0" y="491379"/>
                </a:lnTo>
                <a:lnTo>
                  <a:pt x="0" y="300806"/>
                </a:lnTo>
                <a:cubicBezTo>
                  <a:pt x="0" y="110233"/>
                  <a:pt x="82062" y="11211"/>
                  <a:pt x="246185" y="0"/>
                </a:cubicBezTo>
                <a:close/>
              </a:path>
            </a:pathLst>
          </a:custGeom>
          <a:solidFill>
            <a:schemeClr val="bg1"/>
          </a:solidFill>
          <a:ln w="9525" cap="flat">
            <a:noFill/>
            <a:prstDash val="solid"/>
            <a:miter/>
          </a:ln>
        </p:spPr>
        <p:txBody>
          <a:bodyPr wrap="square" rtlCol="0" anchor="ctr">
            <a:noAutofit/>
          </a:bodyPr>
          <a:lstStyle/>
          <a:p>
            <a:endParaRPr lang="en-US" dirty="0">
              <a:solidFill>
                <a:schemeClr val="bg1"/>
              </a:solidFill>
            </a:endParaRPr>
          </a:p>
        </p:txBody>
      </p:sp>
      <p:sp>
        <p:nvSpPr>
          <p:cNvPr id="9" name="TextBox 8">
            <a:extLst>
              <a:ext uri="{FF2B5EF4-FFF2-40B4-BE49-F238E27FC236}">
                <a16:creationId xmlns:a16="http://schemas.microsoft.com/office/drawing/2014/main" id="{6E2D000C-624E-4863-877E-E4E3D6EB5926}"/>
              </a:ext>
            </a:extLst>
          </p:cNvPr>
          <p:cNvSpPr txBox="1"/>
          <p:nvPr/>
        </p:nvSpPr>
        <p:spPr>
          <a:xfrm>
            <a:off x="6478602" y="1904117"/>
            <a:ext cx="4250793" cy="1897314"/>
          </a:xfrm>
          <a:prstGeom prst="rect">
            <a:avLst/>
          </a:prstGeom>
          <a:noFill/>
        </p:spPr>
        <p:txBody>
          <a:bodyPr wrap="square" rtlCol="0">
            <a:spAutoFit/>
          </a:bodyPr>
          <a:lstStyle/>
          <a:p>
            <a:pPr algn="ctr">
              <a:lnSpc>
                <a:spcPct val="150000"/>
              </a:lnSpc>
            </a:pPr>
            <a:r>
              <a:rPr lang="mn-MN" sz="1600" b="1" dirty="0">
                <a:solidFill>
                  <a:srgbClr val="FFC000"/>
                </a:solidFill>
                <a:latin typeface="Arial" panose="020B0604020202020204" pitchFamily="34" charset="0"/>
                <a:ea typeface="DotumChe" panose="020B0609000101010101" pitchFamily="49" charset="-127"/>
                <a:cs typeface="Arial" panose="020B0604020202020204" pitchFamily="34" charset="0"/>
              </a:rPr>
              <a:t>Ихэнхи</a:t>
            </a:r>
            <a:r>
              <a:rPr lang="mn-MN" sz="1600" b="1" dirty="0">
                <a:solidFill>
                  <a:schemeClr val="bg1"/>
                </a:solidFill>
                <a:latin typeface="Arial" panose="020B0604020202020204" pitchFamily="34" charset="0"/>
                <a:ea typeface="DotumChe" panose="020B0609000101010101" pitchFamily="49" charset="-127"/>
                <a:cs typeface="Arial" panose="020B0604020202020204" pitchFamily="34" charset="0"/>
              </a:rPr>
              <a:t> баазууд болон байршуулах үйлчилгээний байгууллагууд өвөл үйл ажиллагаа явуулах нь хүндрэлтэй, урсгал зардал өндөр байдаг тул </a:t>
            </a:r>
            <a:r>
              <a:rPr lang="mn-MN" sz="1600" b="1" dirty="0">
                <a:solidFill>
                  <a:srgbClr val="FFC000"/>
                </a:solidFill>
                <a:latin typeface="Arial" panose="020B0604020202020204" pitchFamily="34" charset="0"/>
                <a:ea typeface="DotumChe" panose="020B0609000101010101" pitchFamily="49" charset="-127"/>
                <a:cs typeface="Arial" panose="020B0604020202020204" pitchFamily="34" charset="0"/>
              </a:rPr>
              <a:t>ажиллахгүй </a:t>
            </a:r>
            <a:r>
              <a:rPr lang="mn-MN" sz="1600" b="1" dirty="0">
                <a:solidFill>
                  <a:schemeClr val="bg1"/>
                </a:solidFill>
                <a:latin typeface="Arial" panose="020B0604020202020204" pitchFamily="34" charset="0"/>
                <a:ea typeface="DotumChe" panose="020B0609000101010101" pitchFamily="49" charset="-127"/>
                <a:cs typeface="Arial" panose="020B0604020202020204" pitchFamily="34" charset="0"/>
              </a:rPr>
              <a:t>гэсэн байна.</a:t>
            </a:r>
            <a:endParaRPr lang="en-US" sz="1200" dirty="0">
              <a:solidFill>
                <a:schemeClr val="bg1"/>
              </a:solidFill>
              <a:latin typeface="Arial" panose="020B0604020202020204" pitchFamily="34" charset="0"/>
              <a:ea typeface="DotumChe" panose="020B0609000101010101" pitchFamily="49" charset="-127"/>
              <a:cs typeface="Arial" panose="020B0604020202020204" pitchFamily="34" charset="0"/>
            </a:endParaRPr>
          </a:p>
        </p:txBody>
      </p:sp>
      <p:sp>
        <p:nvSpPr>
          <p:cNvPr id="10" name="TextBox 9">
            <a:extLst>
              <a:ext uri="{FF2B5EF4-FFF2-40B4-BE49-F238E27FC236}">
                <a16:creationId xmlns:a16="http://schemas.microsoft.com/office/drawing/2014/main" id="{DF32626D-5B6D-41F2-9283-C8B883811AEB}"/>
              </a:ext>
            </a:extLst>
          </p:cNvPr>
          <p:cNvSpPr txBox="1"/>
          <p:nvPr/>
        </p:nvSpPr>
        <p:spPr>
          <a:xfrm>
            <a:off x="3179771" y="4168049"/>
            <a:ext cx="2220700" cy="2308324"/>
          </a:xfrm>
          <a:prstGeom prst="rect">
            <a:avLst/>
          </a:prstGeom>
          <a:noFill/>
        </p:spPr>
        <p:txBody>
          <a:bodyPr wrap="square" rtlCol="0">
            <a:spAutoFit/>
          </a:bodyPr>
          <a:lstStyle/>
          <a:p>
            <a:r>
              <a:rPr lang="mn-MN" sz="1600" b="0" i="0" dirty="0">
                <a:solidFill>
                  <a:schemeClr val="bg1"/>
                </a:solidFill>
                <a:effectLst/>
                <a:latin typeface="Arial" panose="020B0604020202020204" pitchFamily="34" charset="0"/>
                <a:cs typeface="Arial" panose="020B0604020202020204" pitchFamily="34" charset="0"/>
              </a:rPr>
              <a:t>Цахилгааны үнийн 68</a:t>
            </a:r>
            <a:r>
              <a:rPr lang="en-US" sz="1600" b="0" i="0" dirty="0">
                <a:solidFill>
                  <a:schemeClr val="bg1"/>
                </a:solidFill>
                <a:effectLst/>
                <a:latin typeface="Arial" panose="020B0604020202020204" pitchFamily="34" charset="0"/>
                <a:cs typeface="Arial" panose="020B0604020202020204" pitchFamily="34" charset="0"/>
              </a:rPr>
              <a:t>%</a:t>
            </a:r>
            <a:r>
              <a:rPr lang="mn-MN" sz="1600" b="0" i="0" dirty="0">
                <a:solidFill>
                  <a:schemeClr val="bg1"/>
                </a:solidFill>
                <a:effectLst/>
                <a:latin typeface="Arial" panose="020B0604020202020204" pitchFamily="34" charset="0"/>
                <a:cs typeface="Arial" panose="020B0604020202020204" pitchFamily="34" charset="0"/>
              </a:rPr>
              <a:t> нэмэгдэлээс шалтгаалан ажиллахад маш хүнд байдалтай болсон. Цахилгааны хөнгөлөлт үзүүлэх</a:t>
            </a:r>
            <a:r>
              <a:rPr lang="en-US" sz="1600" b="0" i="0" dirty="0">
                <a:solidFill>
                  <a:schemeClr val="bg1"/>
                </a:solidFill>
                <a:effectLst/>
                <a:latin typeface="Arial" panose="020B0604020202020204" pitchFamily="34" charset="0"/>
                <a:cs typeface="Arial" panose="020B0604020202020204" pitchFamily="34" charset="0"/>
              </a:rPr>
              <a:t> </a:t>
            </a:r>
            <a:r>
              <a:rPr lang="mn-MN" sz="1600" b="0" i="0" dirty="0">
                <a:solidFill>
                  <a:schemeClr val="bg1"/>
                </a:solidFill>
                <a:effectLst/>
                <a:latin typeface="Arial" panose="020B0604020202020204" pitchFamily="34" charset="0"/>
                <a:cs typeface="Arial" panose="020B0604020202020204" pitchFamily="34" charset="0"/>
              </a:rPr>
              <a:t>, сэргээгдэх эрчим хүчтэй болох</a:t>
            </a:r>
            <a:endParaRPr lang="en-US" sz="1200" dirty="0">
              <a:solidFill>
                <a:schemeClr val="bg1"/>
              </a:solidFill>
              <a:latin typeface="Arial" panose="020B0604020202020204" pitchFamily="34" charset="0"/>
              <a:ea typeface="DotumChe" panose="020B0609000101010101" pitchFamily="49" charset="-127"/>
              <a:cs typeface="Arial" panose="020B0604020202020204" pitchFamily="34" charset="0"/>
            </a:endParaRPr>
          </a:p>
        </p:txBody>
      </p:sp>
      <p:sp>
        <p:nvSpPr>
          <p:cNvPr id="11" name="TextBox 10">
            <a:extLst>
              <a:ext uri="{FF2B5EF4-FFF2-40B4-BE49-F238E27FC236}">
                <a16:creationId xmlns:a16="http://schemas.microsoft.com/office/drawing/2014/main" id="{BD4629D9-B337-4F86-A7BA-79970DAECF95}"/>
              </a:ext>
            </a:extLst>
          </p:cNvPr>
          <p:cNvSpPr txBox="1"/>
          <p:nvPr/>
        </p:nvSpPr>
        <p:spPr>
          <a:xfrm>
            <a:off x="6456512" y="3961432"/>
            <a:ext cx="5375270" cy="2062103"/>
          </a:xfrm>
          <a:prstGeom prst="rect">
            <a:avLst/>
          </a:prstGeom>
          <a:noFill/>
        </p:spPr>
        <p:txBody>
          <a:bodyPr wrap="square" rtlCol="0">
            <a:spAutoFit/>
          </a:bodyPr>
          <a:lstStyle/>
          <a:p>
            <a:r>
              <a:rPr lang="mn-MN" sz="1600" dirty="0">
                <a:solidFill>
                  <a:schemeClr val="bg1"/>
                </a:solidFill>
                <a:latin typeface="Arial" panose="020B0604020202020204" pitchFamily="34" charset="0"/>
                <a:cs typeface="Arial" panose="020B0604020202020204" pitchFamily="34" charset="0"/>
              </a:rPr>
              <a:t>Байршуулах үйлчилгээний байгууллагууд өвөл ажиллахад </a:t>
            </a:r>
            <a:r>
              <a:rPr lang="mn-MN" sz="1600" b="0" i="0" dirty="0">
                <a:solidFill>
                  <a:schemeClr val="bg1"/>
                </a:solidFill>
                <a:effectLst/>
                <a:latin typeface="Arial" panose="020B0604020202020204" pitchFamily="34" charset="0"/>
                <a:cs typeface="Arial" panose="020B0604020202020204" pitchFamily="34" charset="0"/>
              </a:rPr>
              <a:t>төрийн зүгээс гол замууд, цахилгаан, дулаан дэд бүтцийн үндсэн асуудлуудад дэмжлэг үзүүлэх хэрэгтэй. </a:t>
            </a:r>
          </a:p>
          <a:p>
            <a:r>
              <a:rPr lang="mn-MN" sz="1600" b="0" i="0" dirty="0">
                <a:solidFill>
                  <a:schemeClr val="bg1"/>
                </a:solidFill>
                <a:effectLst/>
                <a:latin typeface="Arial" panose="020B0604020202020204" pitchFamily="34" charset="0"/>
                <a:cs typeface="Arial" panose="020B0604020202020204" pitchFamily="34" charset="0"/>
              </a:rPr>
              <a:t>Жуулчны баазууд өөрийн дэд бүтцийг шийдвэрлэх гэж хичээж байгаа боловч өртөг өндөр, өвөл ажиллах бааз цөөн. Одоогийн байдлаар 60 орчим бааз, байршуулах байгууллага  ажиллаж байна.</a:t>
            </a:r>
          </a:p>
        </p:txBody>
      </p:sp>
      <p:cxnSp>
        <p:nvCxnSpPr>
          <p:cNvPr id="12" name="Straight Connector 11">
            <a:extLst>
              <a:ext uri="{FF2B5EF4-FFF2-40B4-BE49-F238E27FC236}">
                <a16:creationId xmlns:a16="http://schemas.microsoft.com/office/drawing/2014/main" id="{11522C7E-27B2-4B48-B213-91F6784438C5}"/>
              </a:ext>
            </a:extLst>
          </p:cNvPr>
          <p:cNvCxnSpPr>
            <a:cxnSpLocks/>
          </p:cNvCxnSpPr>
          <p:nvPr/>
        </p:nvCxnSpPr>
        <p:spPr>
          <a:xfrm flipV="1">
            <a:off x="2889016" y="4619234"/>
            <a:ext cx="0" cy="1101848"/>
          </a:xfrm>
          <a:prstGeom prst="line">
            <a:avLst/>
          </a:prstGeom>
          <a:ln w="92075">
            <a:solidFill>
              <a:schemeClr val="accent5">
                <a:alpha val="16254"/>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1B82C9-17D8-482A-A139-E2CF7B1D2AFF}"/>
              </a:ext>
            </a:extLst>
          </p:cNvPr>
          <p:cNvCxnSpPr>
            <a:cxnSpLocks/>
          </p:cNvCxnSpPr>
          <p:nvPr/>
        </p:nvCxnSpPr>
        <p:spPr>
          <a:xfrm flipV="1">
            <a:off x="2889016" y="5104636"/>
            <a:ext cx="0" cy="616446"/>
          </a:xfrm>
          <a:prstGeom prst="line">
            <a:avLst/>
          </a:prstGeom>
          <a:ln w="920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43F031-0A9B-4E51-B987-FFC8D92761A9}"/>
              </a:ext>
            </a:extLst>
          </p:cNvPr>
          <p:cNvCxnSpPr>
            <a:cxnSpLocks/>
          </p:cNvCxnSpPr>
          <p:nvPr/>
        </p:nvCxnSpPr>
        <p:spPr>
          <a:xfrm flipV="1">
            <a:off x="6101554" y="4537859"/>
            <a:ext cx="0" cy="1101848"/>
          </a:xfrm>
          <a:prstGeom prst="line">
            <a:avLst/>
          </a:prstGeom>
          <a:ln w="92075">
            <a:solidFill>
              <a:schemeClr val="accent2">
                <a:alpha val="16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CA991DE-AC54-47CD-8E7B-D90D1574D0A9}"/>
              </a:ext>
            </a:extLst>
          </p:cNvPr>
          <p:cNvCxnSpPr>
            <a:cxnSpLocks/>
          </p:cNvCxnSpPr>
          <p:nvPr/>
        </p:nvCxnSpPr>
        <p:spPr>
          <a:xfrm flipV="1">
            <a:off x="6101554" y="5023261"/>
            <a:ext cx="0" cy="616446"/>
          </a:xfrm>
          <a:prstGeom prst="line">
            <a:avLst/>
          </a:prstGeom>
          <a:ln w="920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Freeform 36">
            <a:extLst>
              <a:ext uri="{FF2B5EF4-FFF2-40B4-BE49-F238E27FC236}">
                <a16:creationId xmlns:a16="http://schemas.microsoft.com/office/drawing/2014/main" id="{41560FE9-D70A-440C-BFAE-3B286565FAF4}"/>
              </a:ext>
            </a:extLst>
          </p:cNvPr>
          <p:cNvSpPr/>
          <p:nvPr/>
        </p:nvSpPr>
        <p:spPr>
          <a:xfrm>
            <a:off x="2553287" y="4372224"/>
            <a:ext cx="434105" cy="290718"/>
          </a:xfrm>
          <a:custGeom>
            <a:avLst/>
            <a:gdLst>
              <a:gd name="connsiteX0" fmla="*/ 677008 w 677008"/>
              <a:gd name="connsiteY0" fmla="*/ 4 h 493252"/>
              <a:gd name="connsiteX1" fmla="*/ 677008 w 677008"/>
              <a:gd name="connsiteY1" fmla="*/ 102763 h 493252"/>
              <a:gd name="connsiteX2" fmla="*/ 587252 w 677008"/>
              <a:gd name="connsiteY2" fmla="*/ 224208 h 493252"/>
              <a:gd name="connsiteX3" fmla="*/ 677008 w 677008"/>
              <a:gd name="connsiteY3" fmla="*/ 224208 h 493252"/>
              <a:gd name="connsiteX4" fmla="*/ 677008 w 677008"/>
              <a:gd name="connsiteY4" fmla="*/ 493252 h 493252"/>
              <a:gd name="connsiteX5" fmla="*/ 430823 w 677008"/>
              <a:gd name="connsiteY5" fmla="*/ 493252 h 493252"/>
              <a:gd name="connsiteX6" fmla="*/ 430823 w 677008"/>
              <a:gd name="connsiteY6" fmla="*/ 491383 h 493252"/>
              <a:gd name="connsiteX7" fmla="*/ 430823 w 677008"/>
              <a:gd name="connsiteY7" fmla="*/ 300810 h 493252"/>
              <a:gd name="connsiteX8" fmla="*/ 677008 w 677008"/>
              <a:gd name="connsiteY8" fmla="*/ 4 h 493252"/>
              <a:gd name="connsiteX9" fmla="*/ 246185 w 677008"/>
              <a:gd name="connsiteY9" fmla="*/ 0 h 493252"/>
              <a:gd name="connsiteX10" fmla="*/ 246185 w 677008"/>
              <a:gd name="connsiteY10" fmla="*/ 102759 h 493252"/>
              <a:gd name="connsiteX11" fmla="*/ 156429 w 677008"/>
              <a:gd name="connsiteY11" fmla="*/ 224204 h 493252"/>
              <a:gd name="connsiteX12" fmla="*/ 246185 w 677008"/>
              <a:gd name="connsiteY12" fmla="*/ 224204 h 493252"/>
              <a:gd name="connsiteX13" fmla="*/ 246185 w 677008"/>
              <a:gd name="connsiteY13" fmla="*/ 493248 h 493252"/>
              <a:gd name="connsiteX14" fmla="*/ 0 w 677008"/>
              <a:gd name="connsiteY14" fmla="*/ 493248 h 493252"/>
              <a:gd name="connsiteX15" fmla="*/ 0 w 677008"/>
              <a:gd name="connsiteY15" fmla="*/ 491379 h 493252"/>
              <a:gd name="connsiteX16" fmla="*/ 0 w 677008"/>
              <a:gd name="connsiteY16" fmla="*/ 300806 h 493252"/>
              <a:gd name="connsiteX17" fmla="*/ 246185 w 677008"/>
              <a:gd name="connsiteY17" fmla="*/ 0 h 49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7008" h="493252">
                <a:moveTo>
                  <a:pt x="677008" y="4"/>
                </a:moveTo>
                <a:lnTo>
                  <a:pt x="677008" y="102763"/>
                </a:lnTo>
                <a:cubicBezTo>
                  <a:pt x="618025" y="121447"/>
                  <a:pt x="587252" y="160684"/>
                  <a:pt x="587252" y="224208"/>
                </a:cubicBezTo>
                <a:lnTo>
                  <a:pt x="677008" y="224208"/>
                </a:lnTo>
                <a:lnTo>
                  <a:pt x="677008" y="493252"/>
                </a:lnTo>
                <a:lnTo>
                  <a:pt x="430823" y="493252"/>
                </a:lnTo>
                <a:lnTo>
                  <a:pt x="430823" y="491383"/>
                </a:lnTo>
                <a:lnTo>
                  <a:pt x="430823" y="300810"/>
                </a:lnTo>
                <a:cubicBezTo>
                  <a:pt x="430823" y="110237"/>
                  <a:pt x="512885" y="11215"/>
                  <a:pt x="677008" y="4"/>
                </a:cubicBezTo>
                <a:close/>
                <a:moveTo>
                  <a:pt x="246185" y="0"/>
                </a:moveTo>
                <a:lnTo>
                  <a:pt x="246185" y="102759"/>
                </a:lnTo>
                <a:cubicBezTo>
                  <a:pt x="187202" y="121443"/>
                  <a:pt x="156429" y="160680"/>
                  <a:pt x="156429" y="224204"/>
                </a:cubicBezTo>
                <a:lnTo>
                  <a:pt x="246185" y="224204"/>
                </a:lnTo>
                <a:lnTo>
                  <a:pt x="246185" y="493248"/>
                </a:lnTo>
                <a:lnTo>
                  <a:pt x="0" y="493248"/>
                </a:lnTo>
                <a:lnTo>
                  <a:pt x="0" y="491379"/>
                </a:lnTo>
                <a:lnTo>
                  <a:pt x="0" y="300806"/>
                </a:lnTo>
                <a:cubicBezTo>
                  <a:pt x="0" y="110233"/>
                  <a:pt x="82062" y="11211"/>
                  <a:pt x="246185" y="0"/>
                </a:cubicBezTo>
                <a:close/>
              </a:path>
            </a:pathLst>
          </a:custGeom>
          <a:solidFill>
            <a:schemeClr val="bg1"/>
          </a:solidFill>
          <a:ln w="9525" cap="flat">
            <a:noFill/>
            <a:prstDash val="solid"/>
            <a:miter/>
          </a:ln>
        </p:spPr>
        <p:txBody>
          <a:bodyPr wrap="square" rtlCol="0" anchor="ctr">
            <a:noAutofit/>
          </a:bodyPr>
          <a:lstStyle/>
          <a:p>
            <a:endParaRPr lang="en-US" dirty="0">
              <a:solidFill>
                <a:schemeClr val="bg1"/>
              </a:solidFill>
            </a:endParaRPr>
          </a:p>
        </p:txBody>
      </p:sp>
      <p:sp>
        <p:nvSpPr>
          <p:cNvPr id="17" name="Freeform 36">
            <a:extLst>
              <a:ext uri="{FF2B5EF4-FFF2-40B4-BE49-F238E27FC236}">
                <a16:creationId xmlns:a16="http://schemas.microsoft.com/office/drawing/2014/main" id="{D729D75D-6AE0-4BBC-91E9-3DC83F307BC2}"/>
              </a:ext>
            </a:extLst>
          </p:cNvPr>
          <p:cNvSpPr/>
          <p:nvPr/>
        </p:nvSpPr>
        <p:spPr>
          <a:xfrm>
            <a:off x="5798440" y="4365982"/>
            <a:ext cx="434105" cy="290718"/>
          </a:xfrm>
          <a:custGeom>
            <a:avLst/>
            <a:gdLst>
              <a:gd name="connsiteX0" fmla="*/ 677008 w 677008"/>
              <a:gd name="connsiteY0" fmla="*/ 4 h 493252"/>
              <a:gd name="connsiteX1" fmla="*/ 677008 w 677008"/>
              <a:gd name="connsiteY1" fmla="*/ 102763 h 493252"/>
              <a:gd name="connsiteX2" fmla="*/ 587252 w 677008"/>
              <a:gd name="connsiteY2" fmla="*/ 224208 h 493252"/>
              <a:gd name="connsiteX3" fmla="*/ 677008 w 677008"/>
              <a:gd name="connsiteY3" fmla="*/ 224208 h 493252"/>
              <a:gd name="connsiteX4" fmla="*/ 677008 w 677008"/>
              <a:gd name="connsiteY4" fmla="*/ 493252 h 493252"/>
              <a:gd name="connsiteX5" fmla="*/ 430823 w 677008"/>
              <a:gd name="connsiteY5" fmla="*/ 493252 h 493252"/>
              <a:gd name="connsiteX6" fmla="*/ 430823 w 677008"/>
              <a:gd name="connsiteY6" fmla="*/ 491383 h 493252"/>
              <a:gd name="connsiteX7" fmla="*/ 430823 w 677008"/>
              <a:gd name="connsiteY7" fmla="*/ 300810 h 493252"/>
              <a:gd name="connsiteX8" fmla="*/ 677008 w 677008"/>
              <a:gd name="connsiteY8" fmla="*/ 4 h 493252"/>
              <a:gd name="connsiteX9" fmla="*/ 246185 w 677008"/>
              <a:gd name="connsiteY9" fmla="*/ 0 h 493252"/>
              <a:gd name="connsiteX10" fmla="*/ 246185 w 677008"/>
              <a:gd name="connsiteY10" fmla="*/ 102759 h 493252"/>
              <a:gd name="connsiteX11" fmla="*/ 156429 w 677008"/>
              <a:gd name="connsiteY11" fmla="*/ 224204 h 493252"/>
              <a:gd name="connsiteX12" fmla="*/ 246185 w 677008"/>
              <a:gd name="connsiteY12" fmla="*/ 224204 h 493252"/>
              <a:gd name="connsiteX13" fmla="*/ 246185 w 677008"/>
              <a:gd name="connsiteY13" fmla="*/ 493248 h 493252"/>
              <a:gd name="connsiteX14" fmla="*/ 0 w 677008"/>
              <a:gd name="connsiteY14" fmla="*/ 493248 h 493252"/>
              <a:gd name="connsiteX15" fmla="*/ 0 w 677008"/>
              <a:gd name="connsiteY15" fmla="*/ 491379 h 493252"/>
              <a:gd name="connsiteX16" fmla="*/ 0 w 677008"/>
              <a:gd name="connsiteY16" fmla="*/ 300806 h 493252"/>
              <a:gd name="connsiteX17" fmla="*/ 246185 w 677008"/>
              <a:gd name="connsiteY17" fmla="*/ 0 h 49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7008" h="493252">
                <a:moveTo>
                  <a:pt x="677008" y="4"/>
                </a:moveTo>
                <a:lnTo>
                  <a:pt x="677008" y="102763"/>
                </a:lnTo>
                <a:cubicBezTo>
                  <a:pt x="618025" y="121447"/>
                  <a:pt x="587252" y="160684"/>
                  <a:pt x="587252" y="224208"/>
                </a:cubicBezTo>
                <a:lnTo>
                  <a:pt x="677008" y="224208"/>
                </a:lnTo>
                <a:lnTo>
                  <a:pt x="677008" y="493252"/>
                </a:lnTo>
                <a:lnTo>
                  <a:pt x="430823" y="493252"/>
                </a:lnTo>
                <a:lnTo>
                  <a:pt x="430823" y="491383"/>
                </a:lnTo>
                <a:lnTo>
                  <a:pt x="430823" y="300810"/>
                </a:lnTo>
                <a:cubicBezTo>
                  <a:pt x="430823" y="110237"/>
                  <a:pt x="512885" y="11215"/>
                  <a:pt x="677008" y="4"/>
                </a:cubicBezTo>
                <a:close/>
                <a:moveTo>
                  <a:pt x="246185" y="0"/>
                </a:moveTo>
                <a:lnTo>
                  <a:pt x="246185" y="102759"/>
                </a:lnTo>
                <a:cubicBezTo>
                  <a:pt x="187202" y="121443"/>
                  <a:pt x="156429" y="160680"/>
                  <a:pt x="156429" y="224204"/>
                </a:cubicBezTo>
                <a:lnTo>
                  <a:pt x="246185" y="224204"/>
                </a:lnTo>
                <a:lnTo>
                  <a:pt x="246185" y="493248"/>
                </a:lnTo>
                <a:lnTo>
                  <a:pt x="0" y="493248"/>
                </a:lnTo>
                <a:lnTo>
                  <a:pt x="0" y="491379"/>
                </a:lnTo>
                <a:lnTo>
                  <a:pt x="0" y="300806"/>
                </a:lnTo>
                <a:cubicBezTo>
                  <a:pt x="0" y="110233"/>
                  <a:pt x="82062" y="11211"/>
                  <a:pt x="246185" y="0"/>
                </a:cubicBezTo>
                <a:close/>
              </a:path>
            </a:pathLst>
          </a:custGeom>
          <a:solidFill>
            <a:schemeClr val="bg1"/>
          </a:solidFill>
          <a:ln w="9525" cap="flat">
            <a:noFill/>
            <a:prstDash val="solid"/>
            <a:miter/>
          </a:ln>
        </p:spPr>
        <p:txBody>
          <a:bodyPr wrap="square" rtlCol="0" anchor="ctr">
            <a:noAutofit/>
          </a:bodyPr>
          <a:lstStyle/>
          <a:p>
            <a:endParaRPr lang="en-US" dirty="0">
              <a:solidFill>
                <a:schemeClr val="bg1"/>
              </a:solidFill>
            </a:endParaRPr>
          </a:p>
        </p:txBody>
      </p:sp>
      <p:sp>
        <p:nvSpPr>
          <p:cNvPr id="18" name="Freeform 36">
            <a:extLst>
              <a:ext uri="{FF2B5EF4-FFF2-40B4-BE49-F238E27FC236}">
                <a16:creationId xmlns:a16="http://schemas.microsoft.com/office/drawing/2014/main" id="{5248DA35-7804-4BB0-943C-A6CC276F237C}"/>
              </a:ext>
            </a:extLst>
          </p:cNvPr>
          <p:cNvSpPr/>
          <p:nvPr/>
        </p:nvSpPr>
        <p:spPr>
          <a:xfrm rot="10800000">
            <a:off x="4971126" y="6027743"/>
            <a:ext cx="434105" cy="290718"/>
          </a:xfrm>
          <a:custGeom>
            <a:avLst/>
            <a:gdLst>
              <a:gd name="connsiteX0" fmla="*/ 677008 w 677008"/>
              <a:gd name="connsiteY0" fmla="*/ 4 h 493252"/>
              <a:gd name="connsiteX1" fmla="*/ 677008 w 677008"/>
              <a:gd name="connsiteY1" fmla="*/ 102763 h 493252"/>
              <a:gd name="connsiteX2" fmla="*/ 587252 w 677008"/>
              <a:gd name="connsiteY2" fmla="*/ 224208 h 493252"/>
              <a:gd name="connsiteX3" fmla="*/ 677008 w 677008"/>
              <a:gd name="connsiteY3" fmla="*/ 224208 h 493252"/>
              <a:gd name="connsiteX4" fmla="*/ 677008 w 677008"/>
              <a:gd name="connsiteY4" fmla="*/ 493252 h 493252"/>
              <a:gd name="connsiteX5" fmla="*/ 430823 w 677008"/>
              <a:gd name="connsiteY5" fmla="*/ 493252 h 493252"/>
              <a:gd name="connsiteX6" fmla="*/ 430823 w 677008"/>
              <a:gd name="connsiteY6" fmla="*/ 491383 h 493252"/>
              <a:gd name="connsiteX7" fmla="*/ 430823 w 677008"/>
              <a:gd name="connsiteY7" fmla="*/ 300810 h 493252"/>
              <a:gd name="connsiteX8" fmla="*/ 677008 w 677008"/>
              <a:gd name="connsiteY8" fmla="*/ 4 h 493252"/>
              <a:gd name="connsiteX9" fmla="*/ 246185 w 677008"/>
              <a:gd name="connsiteY9" fmla="*/ 0 h 493252"/>
              <a:gd name="connsiteX10" fmla="*/ 246185 w 677008"/>
              <a:gd name="connsiteY10" fmla="*/ 102759 h 493252"/>
              <a:gd name="connsiteX11" fmla="*/ 156429 w 677008"/>
              <a:gd name="connsiteY11" fmla="*/ 224204 h 493252"/>
              <a:gd name="connsiteX12" fmla="*/ 246185 w 677008"/>
              <a:gd name="connsiteY12" fmla="*/ 224204 h 493252"/>
              <a:gd name="connsiteX13" fmla="*/ 246185 w 677008"/>
              <a:gd name="connsiteY13" fmla="*/ 493248 h 493252"/>
              <a:gd name="connsiteX14" fmla="*/ 0 w 677008"/>
              <a:gd name="connsiteY14" fmla="*/ 493248 h 493252"/>
              <a:gd name="connsiteX15" fmla="*/ 0 w 677008"/>
              <a:gd name="connsiteY15" fmla="*/ 491379 h 493252"/>
              <a:gd name="connsiteX16" fmla="*/ 0 w 677008"/>
              <a:gd name="connsiteY16" fmla="*/ 300806 h 493252"/>
              <a:gd name="connsiteX17" fmla="*/ 246185 w 677008"/>
              <a:gd name="connsiteY17" fmla="*/ 0 h 49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7008" h="493252">
                <a:moveTo>
                  <a:pt x="677008" y="4"/>
                </a:moveTo>
                <a:lnTo>
                  <a:pt x="677008" y="102763"/>
                </a:lnTo>
                <a:cubicBezTo>
                  <a:pt x="618025" y="121447"/>
                  <a:pt x="587252" y="160684"/>
                  <a:pt x="587252" y="224208"/>
                </a:cubicBezTo>
                <a:lnTo>
                  <a:pt x="677008" y="224208"/>
                </a:lnTo>
                <a:lnTo>
                  <a:pt x="677008" y="493252"/>
                </a:lnTo>
                <a:lnTo>
                  <a:pt x="430823" y="493252"/>
                </a:lnTo>
                <a:lnTo>
                  <a:pt x="430823" y="491383"/>
                </a:lnTo>
                <a:lnTo>
                  <a:pt x="430823" y="300810"/>
                </a:lnTo>
                <a:cubicBezTo>
                  <a:pt x="430823" y="110237"/>
                  <a:pt x="512885" y="11215"/>
                  <a:pt x="677008" y="4"/>
                </a:cubicBezTo>
                <a:close/>
                <a:moveTo>
                  <a:pt x="246185" y="0"/>
                </a:moveTo>
                <a:lnTo>
                  <a:pt x="246185" y="102759"/>
                </a:lnTo>
                <a:cubicBezTo>
                  <a:pt x="187202" y="121443"/>
                  <a:pt x="156429" y="160680"/>
                  <a:pt x="156429" y="224204"/>
                </a:cubicBezTo>
                <a:lnTo>
                  <a:pt x="246185" y="224204"/>
                </a:lnTo>
                <a:lnTo>
                  <a:pt x="246185" y="493248"/>
                </a:lnTo>
                <a:lnTo>
                  <a:pt x="0" y="493248"/>
                </a:lnTo>
                <a:lnTo>
                  <a:pt x="0" y="491379"/>
                </a:lnTo>
                <a:lnTo>
                  <a:pt x="0" y="300806"/>
                </a:lnTo>
                <a:cubicBezTo>
                  <a:pt x="0" y="110233"/>
                  <a:pt x="82062" y="11211"/>
                  <a:pt x="246185" y="0"/>
                </a:cubicBezTo>
                <a:close/>
              </a:path>
            </a:pathLst>
          </a:custGeom>
          <a:solidFill>
            <a:schemeClr val="bg1"/>
          </a:solidFill>
          <a:ln w="9525" cap="flat">
            <a:noFill/>
            <a:prstDash val="solid"/>
            <a:miter/>
          </a:ln>
        </p:spPr>
        <p:txBody>
          <a:bodyPr wrap="square" rtlCol="0" anchor="ctr">
            <a:noAutofit/>
          </a:bodyPr>
          <a:lstStyle/>
          <a:p>
            <a:endParaRPr lang="en-US" dirty="0">
              <a:solidFill>
                <a:schemeClr val="bg1"/>
              </a:solidFill>
            </a:endParaRPr>
          </a:p>
        </p:txBody>
      </p:sp>
      <p:sp>
        <p:nvSpPr>
          <p:cNvPr id="19" name="Freeform 36">
            <a:extLst>
              <a:ext uri="{FF2B5EF4-FFF2-40B4-BE49-F238E27FC236}">
                <a16:creationId xmlns:a16="http://schemas.microsoft.com/office/drawing/2014/main" id="{5FE87BB8-6A25-4AEA-9B4A-2F44686B3639}"/>
              </a:ext>
            </a:extLst>
          </p:cNvPr>
          <p:cNvSpPr/>
          <p:nvPr/>
        </p:nvSpPr>
        <p:spPr>
          <a:xfrm rot="10800000">
            <a:off x="7797948" y="6018072"/>
            <a:ext cx="434105" cy="290718"/>
          </a:xfrm>
          <a:custGeom>
            <a:avLst/>
            <a:gdLst>
              <a:gd name="connsiteX0" fmla="*/ 677008 w 677008"/>
              <a:gd name="connsiteY0" fmla="*/ 4 h 493252"/>
              <a:gd name="connsiteX1" fmla="*/ 677008 w 677008"/>
              <a:gd name="connsiteY1" fmla="*/ 102763 h 493252"/>
              <a:gd name="connsiteX2" fmla="*/ 587252 w 677008"/>
              <a:gd name="connsiteY2" fmla="*/ 224208 h 493252"/>
              <a:gd name="connsiteX3" fmla="*/ 677008 w 677008"/>
              <a:gd name="connsiteY3" fmla="*/ 224208 h 493252"/>
              <a:gd name="connsiteX4" fmla="*/ 677008 w 677008"/>
              <a:gd name="connsiteY4" fmla="*/ 493252 h 493252"/>
              <a:gd name="connsiteX5" fmla="*/ 430823 w 677008"/>
              <a:gd name="connsiteY5" fmla="*/ 493252 h 493252"/>
              <a:gd name="connsiteX6" fmla="*/ 430823 w 677008"/>
              <a:gd name="connsiteY6" fmla="*/ 491383 h 493252"/>
              <a:gd name="connsiteX7" fmla="*/ 430823 w 677008"/>
              <a:gd name="connsiteY7" fmla="*/ 300810 h 493252"/>
              <a:gd name="connsiteX8" fmla="*/ 677008 w 677008"/>
              <a:gd name="connsiteY8" fmla="*/ 4 h 493252"/>
              <a:gd name="connsiteX9" fmla="*/ 246185 w 677008"/>
              <a:gd name="connsiteY9" fmla="*/ 0 h 493252"/>
              <a:gd name="connsiteX10" fmla="*/ 246185 w 677008"/>
              <a:gd name="connsiteY10" fmla="*/ 102759 h 493252"/>
              <a:gd name="connsiteX11" fmla="*/ 156429 w 677008"/>
              <a:gd name="connsiteY11" fmla="*/ 224204 h 493252"/>
              <a:gd name="connsiteX12" fmla="*/ 246185 w 677008"/>
              <a:gd name="connsiteY12" fmla="*/ 224204 h 493252"/>
              <a:gd name="connsiteX13" fmla="*/ 246185 w 677008"/>
              <a:gd name="connsiteY13" fmla="*/ 493248 h 493252"/>
              <a:gd name="connsiteX14" fmla="*/ 0 w 677008"/>
              <a:gd name="connsiteY14" fmla="*/ 493248 h 493252"/>
              <a:gd name="connsiteX15" fmla="*/ 0 w 677008"/>
              <a:gd name="connsiteY15" fmla="*/ 491379 h 493252"/>
              <a:gd name="connsiteX16" fmla="*/ 0 w 677008"/>
              <a:gd name="connsiteY16" fmla="*/ 300806 h 493252"/>
              <a:gd name="connsiteX17" fmla="*/ 246185 w 677008"/>
              <a:gd name="connsiteY17" fmla="*/ 0 h 49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7008" h="493252">
                <a:moveTo>
                  <a:pt x="677008" y="4"/>
                </a:moveTo>
                <a:lnTo>
                  <a:pt x="677008" y="102763"/>
                </a:lnTo>
                <a:cubicBezTo>
                  <a:pt x="618025" y="121447"/>
                  <a:pt x="587252" y="160684"/>
                  <a:pt x="587252" y="224208"/>
                </a:cubicBezTo>
                <a:lnTo>
                  <a:pt x="677008" y="224208"/>
                </a:lnTo>
                <a:lnTo>
                  <a:pt x="677008" y="493252"/>
                </a:lnTo>
                <a:lnTo>
                  <a:pt x="430823" y="493252"/>
                </a:lnTo>
                <a:lnTo>
                  <a:pt x="430823" y="491383"/>
                </a:lnTo>
                <a:lnTo>
                  <a:pt x="430823" y="300810"/>
                </a:lnTo>
                <a:cubicBezTo>
                  <a:pt x="430823" y="110237"/>
                  <a:pt x="512885" y="11215"/>
                  <a:pt x="677008" y="4"/>
                </a:cubicBezTo>
                <a:close/>
                <a:moveTo>
                  <a:pt x="246185" y="0"/>
                </a:moveTo>
                <a:lnTo>
                  <a:pt x="246185" y="102759"/>
                </a:lnTo>
                <a:cubicBezTo>
                  <a:pt x="187202" y="121443"/>
                  <a:pt x="156429" y="160680"/>
                  <a:pt x="156429" y="224204"/>
                </a:cubicBezTo>
                <a:lnTo>
                  <a:pt x="246185" y="224204"/>
                </a:lnTo>
                <a:lnTo>
                  <a:pt x="246185" y="493248"/>
                </a:lnTo>
                <a:lnTo>
                  <a:pt x="0" y="493248"/>
                </a:lnTo>
                <a:lnTo>
                  <a:pt x="0" y="491379"/>
                </a:lnTo>
                <a:lnTo>
                  <a:pt x="0" y="300806"/>
                </a:lnTo>
                <a:cubicBezTo>
                  <a:pt x="0" y="110233"/>
                  <a:pt x="82062" y="11211"/>
                  <a:pt x="246185" y="0"/>
                </a:cubicBezTo>
                <a:close/>
              </a:path>
            </a:pathLst>
          </a:custGeom>
          <a:solidFill>
            <a:schemeClr val="bg1"/>
          </a:solidFill>
          <a:ln w="9525" cap="flat">
            <a:noFill/>
            <a:prstDash val="solid"/>
            <a:miter/>
          </a:ln>
        </p:spPr>
        <p:txBody>
          <a:bodyPr wrap="square" rtlCol="0" anchor="ctr">
            <a:noAutofit/>
          </a:bodyPr>
          <a:lstStyle/>
          <a:p>
            <a:endParaRPr lang="en-US" dirty="0">
              <a:solidFill>
                <a:schemeClr val="bg1"/>
              </a:solidFill>
            </a:endParaRPr>
          </a:p>
        </p:txBody>
      </p:sp>
    </p:spTree>
    <p:extLst>
      <p:ext uri="{BB962C8B-B14F-4D97-AF65-F5344CB8AC3E}">
        <p14:creationId xmlns:p14="http://schemas.microsoft.com/office/powerpoint/2010/main" val="376241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3" y="5996"/>
            <a:ext cx="12192000" cy="6852004"/>
          </a:xfrm>
          <a:prstGeom prst="rect">
            <a:avLst/>
          </a:prstGeom>
        </p:spPr>
      </p:pic>
      <p:grpSp>
        <p:nvGrpSpPr>
          <p:cNvPr id="5" name="Group 4">
            <a:extLst>
              <a:ext uri="{FF2B5EF4-FFF2-40B4-BE49-F238E27FC236}">
                <a16:creationId xmlns:a16="http://schemas.microsoft.com/office/drawing/2014/main" id="{DFF9EA07-E41A-4B39-9F70-A0F83DC8C99D}"/>
              </a:ext>
            </a:extLst>
          </p:cNvPr>
          <p:cNvGrpSpPr/>
          <p:nvPr/>
        </p:nvGrpSpPr>
        <p:grpSpPr>
          <a:xfrm>
            <a:off x="4140200" y="949325"/>
            <a:ext cx="1100138" cy="1104900"/>
            <a:chOff x="4140200" y="949325"/>
            <a:chExt cx="1100138" cy="1104900"/>
          </a:xfrm>
        </p:grpSpPr>
        <p:sp>
          <p:nvSpPr>
            <p:cNvPr id="6" name="Freeform 21">
              <a:extLst>
                <a:ext uri="{FF2B5EF4-FFF2-40B4-BE49-F238E27FC236}">
                  <a16:creationId xmlns:a16="http://schemas.microsoft.com/office/drawing/2014/main" id="{CF107A28-F035-4B74-A20D-9F2C3EF89EEA}"/>
                </a:ext>
              </a:extLst>
            </p:cNvPr>
            <p:cNvSpPr>
              <a:spLocks/>
            </p:cNvSpPr>
            <p:nvPr/>
          </p:nvSpPr>
          <p:spPr bwMode="auto">
            <a:xfrm>
              <a:off x="4140200" y="949325"/>
              <a:ext cx="1100138" cy="1104900"/>
            </a:xfrm>
            <a:custGeom>
              <a:avLst/>
              <a:gdLst>
                <a:gd name="T0" fmla="*/ 42 w 289"/>
                <a:gd name="T1" fmla="*/ 223 h 290"/>
                <a:gd name="T2" fmla="*/ 71 w 289"/>
                <a:gd name="T3" fmla="*/ 42 h 290"/>
                <a:gd name="T4" fmla="*/ 252 w 289"/>
                <a:gd name="T5" fmla="*/ 71 h 290"/>
                <a:gd name="T6" fmla="*/ 241 w 289"/>
                <a:gd name="T7" fmla="*/ 236 h 290"/>
                <a:gd name="T8" fmla="*/ 246 w 289"/>
                <a:gd name="T9" fmla="*/ 283 h 290"/>
                <a:gd name="T10" fmla="*/ 203 w 289"/>
                <a:gd name="T11" fmla="*/ 264 h 290"/>
                <a:gd name="T12" fmla="*/ 42 w 289"/>
                <a:gd name="T13" fmla="*/ 223 h 290"/>
              </a:gdLst>
              <a:ahLst/>
              <a:cxnLst>
                <a:cxn ang="0">
                  <a:pos x="T0" y="T1"/>
                </a:cxn>
                <a:cxn ang="0">
                  <a:pos x="T2" y="T3"/>
                </a:cxn>
                <a:cxn ang="0">
                  <a:pos x="T4" y="T5"/>
                </a:cxn>
                <a:cxn ang="0">
                  <a:pos x="T6" y="T7"/>
                </a:cxn>
                <a:cxn ang="0">
                  <a:pos x="T8" y="T9"/>
                </a:cxn>
                <a:cxn ang="0">
                  <a:pos x="T10" y="T11"/>
                </a:cxn>
                <a:cxn ang="0">
                  <a:pos x="T12" y="T13"/>
                </a:cxn>
              </a:cxnLst>
              <a:rect l="0" t="0" r="r" b="b"/>
              <a:pathLst>
                <a:path w="289" h="290">
                  <a:moveTo>
                    <a:pt x="42" y="223"/>
                  </a:moveTo>
                  <a:cubicBezTo>
                    <a:pt x="0" y="165"/>
                    <a:pt x="13" y="84"/>
                    <a:pt x="71" y="42"/>
                  </a:cubicBezTo>
                  <a:cubicBezTo>
                    <a:pt x="129" y="0"/>
                    <a:pt x="210" y="13"/>
                    <a:pt x="252" y="71"/>
                  </a:cubicBezTo>
                  <a:cubicBezTo>
                    <a:pt x="289" y="122"/>
                    <a:pt x="283" y="192"/>
                    <a:pt x="241" y="236"/>
                  </a:cubicBezTo>
                  <a:cubicBezTo>
                    <a:pt x="246" y="283"/>
                    <a:pt x="246" y="283"/>
                    <a:pt x="246" y="283"/>
                  </a:cubicBezTo>
                  <a:cubicBezTo>
                    <a:pt x="203" y="264"/>
                    <a:pt x="203" y="264"/>
                    <a:pt x="203" y="264"/>
                  </a:cubicBezTo>
                  <a:cubicBezTo>
                    <a:pt x="148" y="290"/>
                    <a:pt x="79" y="274"/>
                    <a:pt x="42" y="22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90658BC3-67CF-4FA3-A473-609E90D02F4C}"/>
                </a:ext>
              </a:extLst>
            </p:cNvPr>
            <p:cNvGrpSpPr/>
            <p:nvPr/>
          </p:nvGrpSpPr>
          <p:grpSpPr>
            <a:xfrm>
              <a:off x="4321301" y="1117977"/>
              <a:ext cx="733048" cy="733048"/>
              <a:chOff x="7017281" y="2258750"/>
              <a:chExt cx="1072619" cy="1072619"/>
            </a:xfrm>
            <a:effectLst>
              <a:outerShdw blurRad="152400" dist="88900" dir="2700000" algn="tl" rotWithShape="0">
                <a:prstClr val="black">
                  <a:alpha val="24000"/>
                </a:prstClr>
              </a:outerShdw>
            </a:effectLst>
          </p:grpSpPr>
          <p:sp>
            <p:nvSpPr>
              <p:cNvPr id="8" name="Oval 7">
                <a:extLst>
                  <a:ext uri="{FF2B5EF4-FFF2-40B4-BE49-F238E27FC236}">
                    <a16:creationId xmlns:a16="http://schemas.microsoft.com/office/drawing/2014/main" id="{B0E21F8A-744B-4A76-B1A4-67908972C782}"/>
                  </a:ext>
                </a:extLst>
              </p:cNvPr>
              <p:cNvSpPr>
                <a:spLocks noChangeArrowheads="1"/>
              </p:cNvSpPr>
              <p:nvPr/>
            </p:nvSpPr>
            <p:spPr bwMode="auto">
              <a:xfrm>
                <a:off x="7088188" y="2349500"/>
                <a:ext cx="939800" cy="939800"/>
              </a:xfrm>
              <a:prstGeom prst="ellipse">
                <a:avLst/>
              </a:pr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06A59EAC-220E-405F-A114-0E4D8487EAE8}"/>
                  </a:ext>
                </a:extLst>
              </p:cNvPr>
              <p:cNvSpPr/>
              <p:nvPr/>
            </p:nvSpPr>
            <p:spPr>
              <a:xfrm>
                <a:off x="7091101" y="2346062"/>
                <a:ext cx="962845" cy="962845"/>
              </a:xfrm>
              <a:prstGeom prst="ellipse">
                <a:avLst/>
              </a:prstGeom>
              <a:gradFill>
                <a:gsLst>
                  <a:gs pos="0">
                    <a:schemeClr val="bg2"/>
                  </a:gs>
                  <a:gs pos="100000">
                    <a:schemeClr val="bg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EB9DC7D2-9AB2-480D-889F-62E6A1575E4B}"/>
                  </a:ext>
                </a:extLst>
              </p:cNvPr>
              <p:cNvSpPr/>
              <p:nvPr/>
            </p:nvSpPr>
            <p:spPr>
              <a:xfrm>
                <a:off x="7017281" y="2258750"/>
                <a:ext cx="1072619" cy="1072619"/>
              </a:xfrm>
              <a:prstGeom prst="ellipse">
                <a:avLst/>
              </a:prstGeom>
              <a:solidFill>
                <a:schemeClr val="bg2"/>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latin typeface="Arial" panose="020B0604020202020204" pitchFamily="34" charset="0"/>
                  <a:cs typeface="Arial" panose="020B0604020202020204" pitchFamily="34" charset="0"/>
                </a:endParaRPr>
              </a:p>
            </p:txBody>
          </p:sp>
        </p:grpSp>
      </p:grpSp>
      <p:grpSp>
        <p:nvGrpSpPr>
          <p:cNvPr id="11" name="Group 10">
            <a:extLst>
              <a:ext uri="{FF2B5EF4-FFF2-40B4-BE49-F238E27FC236}">
                <a16:creationId xmlns:a16="http://schemas.microsoft.com/office/drawing/2014/main" id="{8E044836-E280-4BB5-8813-B12397AB4782}"/>
              </a:ext>
            </a:extLst>
          </p:cNvPr>
          <p:cNvGrpSpPr/>
          <p:nvPr/>
        </p:nvGrpSpPr>
        <p:grpSpPr>
          <a:xfrm>
            <a:off x="3282950" y="2141538"/>
            <a:ext cx="1162050" cy="1098550"/>
            <a:chOff x="3282950" y="2141538"/>
            <a:chExt cx="1162050" cy="1098550"/>
          </a:xfrm>
        </p:grpSpPr>
        <p:sp>
          <p:nvSpPr>
            <p:cNvPr id="12" name="Freeform 20">
              <a:extLst>
                <a:ext uri="{FF2B5EF4-FFF2-40B4-BE49-F238E27FC236}">
                  <a16:creationId xmlns:a16="http://schemas.microsoft.com/office/drawing/2014/main" id="{9E07B329-711E-4EDD-BB86-9A3E57EC19FF}"/>
                </a:ext>
              </a:extLst>
            </p:cNvPr>
            <p:cNvSpPr>
              <a:spLocks/>
            </p:cNvSpPr>
            <p:nvPr/>
          </p:nvSpPr>
          <p:spPr bwMode="auto">
            <a:xfrm>
              <a:off x="3282950" y="2141538"/>
              <a:ext cx="1162050" cy="1098550"/>
            </a:xfrm>
            <a:custGeom>
              <a:avLst/>
              <a:gdLst>
                <a:gd name="T0" fmla="*/ 105 w 305"/>
                <a:gd name="T1" fmla="*/ 269 h 288"/>
                <a:gd name="T2" fmla="*/ 22 w 305"/>
                <a:gd name="T3" fmla="*/ 105 h 288"/>
                <a:gd name="T4" fmla="*/ 186 w 305"/>
                <a:gd name="T5" fmla="*/ 22 h 288"/>
                <a:gd name="T6" fmla="*/ 274 w 305"/>
                <a:gd name="T7" fmla="*/ 163 h 288"/>
                <a:gd name="T8" fmla="*/ 305 w 305"/>
                <a:gd name="T9" fmla="*/ 197 h 288"/>
                <a:gd name="T10" fmla="*/ 260 w 305"/>
                <a:gd name="T11" fmla="*/ 207 h 288"/>
                <a:gd name="T12" fmla="*/ 105 w 305"/>
                <a:gd name="T13" fmla="*/ 269 h 288"/>
              </a:gdLst>
              <a:ahLst/>
              <a:cxnLst>
                <a:cxn ang="0">
                  <a:pos x="T0" y="T1"/>
                </a:cxn>
                <a:cxn ang="0">
                  <a:pos x="T2" y="T3"/>
                </a:cxn>
                <a:cxn ang="0">
                  <a:pos x="T4" y="T5"/>
                </a:cxn>
                <a:cxn ang="0">
                  <a:pos x="T6" y="T7"/>
                </a:cxn>
                <a:cxn ang="0">
                  <a:pos x="T8" y="T9"/>
                </a:cxn>
                <a:cxn ang="0">
                  <a:pos x="T10" y="T11"/>
                </a:cxn>
                <a:cxn ang="0">
                  <a:pos x="T12" y="T13"/>
                </a:cxn>
              </a:cxnLst>
              <a:rect l="0" t="0" r="r" b="b"/>
              <a:pathLst>
                <a:path w="305" h="288">
                  <a:moveTo>
                    <a:pt x="105" y="269"/>
                  </a:moveTo>
                  <a:cubicBezTo>
                    <a:pt x="37" y="247"/>
                    <a:pt x="0" y="173"/>
                    <a:pt x="22" y="105"/>
                  </a:cubicBezTo>
                  <a:cubicBezTo>
                    <a:pt x="44" y="37"/>
                    <a:pt x="118" y="0"/>
                    <a:pt x="186" y="22"/>
                  </a:cubicBezTo>
                  <a:cubicBezTo>
                    <a:pt x="246" y="42"/>
                    <a:pt x="282" y="102"/>
                    <a:pt x="274" y="163"/>
                  </a:cubicBezTo>
                  <a:cubicBezTo>
                    <a:pt x="305" y="197"/>
                    <a:pt x="305" y="197"/>
                    <a:pt x="305" y="197"/>
                  </a:cubicBezTo>
                  <a:cubicBezTo>
                    <a:pt x="260" y="207"/>
                    <a:pt x="260" y="207"/>
                    <a:pt x="260" y="207"/>
                  </a:cubicBezTo>
                  <a:cubicBezTo>
                    <a:pt x="230" y="261"/>
                    <a:pt x="166" y="288"/>
                    <a:pt x="105" y="26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E0A06C8D-C992-429B-87E2-579ED8CB15B0}"/>
                </a:ext>
              </a:extLst>
            </p:cNvPr>
            <p:cNvGrpSpPr/>
            <p:nvPr/>
          </p:nvGrpSpPr>
          <p:grpSpPr>
            <a:xfrm>
              <a:off x="3458935" y="2311777"/>
              <a:ext cx="733048" cy="733048"/>
              <a:chOff x="7017281" y="2258750"/>
              <a:chExt cx="1072619" cy="1072619"/>
            </a:xfrm>
            <a:effectLst>
              <a:outerShdw blurRad="152400" dist="88900" dir="2700000" algn="tl" rotWithShape="0">
                <a:prstClr val="black">
                  <a:alpha val="24000"/>
                </a:prstClr>
              </a:outerShdw>
            </a:effectLst>
          </p:grpSpPr>
          <p:sp>
            <p:nvSpPr>
              <p:cNvPr id="14" name="Oval 13">
                <a:extLst>
                  <a:ext uri="{FF2B5EF4-FFF2-40B4-BE49-F238E27FC236}">
                    <a16:creationId xmlns:a16="http://schemas.microsoft.com/office/drawing/2014/main" id="{9787BAE8-13EF-4FB1-AC38-9BE3278F5B10}"/>
                  </a:ext>
                </a:extLst>
              </p:cNvPr>
              <p:cNvSpPr>
                <a:spLocks noChangeArrowheads="1"/>
              </p:cNvSpPr>
              <p:nvPr/>
            </p:nvSpPr>
            <p:spPr bwMode="auto">
              <a:xfrm>
                <a:off x="7088188" y="2349500"/>
                <a:ext cx="939800" cy="939800"/>
              </a:xfrm>
              <a:prstGeom prst="ellipse">
                <a:avLst/>
              </a:pr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4DBC1253-9114-4A5A-B5D1-B3B265E8051A}"/>
                  </a:ext>
                </a:extLst>
              </p:cNvPr>
              <p:cNvSpPr/>
              <p:nvPr/>
            </p:nvSpPr>
            <p:spPr>
              <a:xfrm>
                <a:off x="7091101" y="2346062"/>
                <a:ext cx="962845" cy="962845"/>
              </a:xfrm>
              <a:prstGeom prst="ellipse">
                <a:avLst/>
              </a:prstGeom>
              <a:gradFill>
                <a:gsLst>
                  <a:gs pos="0">
                    <a:schemeClr val="bg2"/>
                  </a:gs>
                  <a:gs pos="100000">
                    <a:schemeClr val="bg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CE9ECFD2-3341-4C90-A04A-6F36C33FAFAB}"/>
                  </a:ext>
                </a:extLst>
              </p:cNvPr>
              <p:cNvSpPr/>
              <p:nvPr/>
            </p:nvSpPr>
            <p:spPr>
              <a:xfrm>
                <a:off x="7017281" y="2258750"/>
                <a:ext cx="1072619" cy="1072619"/>
              </a:xfrm>
              <a:prstGeom prst="ellipse">
                <a:avLst/>
              </a:prstGeom>
              <a:solidFill>
                <a:schemeClr val="bg2"/>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latin typeface="Arial" panose="020B0604020202020204" pitchFamily="34" charset="0"/>
                  <a:cs typeface="Arial" panose="020B0604020202020204" pitchFamily="34" charset="0"/>
                </a:endParaRPr>
              </a:p>
            </p:txBody>
          </p:sp>
        </p:grpSp>
      </p:grpSp>
      <p:grpSp>
        <p:nvGrpSpPr>
          <p:cNvPr id="17" name="Group 16">
            <a:extLst>
              <a:ext uri="{FF2B5EF4-FFF2-40B4-BE49-F238E27FC236}">
                <a16:creationId xmlns:a16="http://schemas.microsoft.com/office/drawing/2014/main" id="{11B495F0-3D2A-4B43-9DCD-DAC4EC1737EE}"/>
              </a:ext>
            </a:extLst>
          </p:cNvPr>
          <p:cNvGrpSpPr/>
          <p:nvPr/>
        </p:nvGrpSpPr>
        <p:grpSpPr>
          <a:xfrm>
            <a:off x="3282950" y="3621088"/>
            <a:ext cx="1162050" cy="1098550"/>
            <a:chOff x="3282950" y="3621088"/>
            <a:chExt cx="1162050" cy="1098550"/>
          </a:xfrm>
        </p:grpSpPr>
        <p:sp>
          <p:nvSpPr>
            <p:cNvPr id="18" name="Freeform 19">
              <a:extLst>
                <a:ext uri="{FF2B5EF4-FFF2-40B4-BE49-F238E27FC236}">
                  <a16:creationId xmlns:a16="http://schemas.microsoft.com/office/drawing/2014/main" id="{40E749EA-4DB9-406F-9645-9BAAFAC13168}"/>
                </a:ext>
              </a:extLst>
            </p:cNvPr>
            <p:cNvSpPr>
              <a:spLocks/>
            </p:cNvSpPr>
            <p:nvPr/>
          </p:nvSpPr>
          <p:spPr bwMode="auto">
            <a:xfrm>
              <a:off x="3282950" y="3621088"/>
              <a:ext cx="1162050" cy="1098550"/>
            </a:xfrm>
            <a:custGeom>
              <a:avLst/>
              <a:gdLst>
                <a:gd name="T0" fmla="*/ 186 w 305"/>
                <a:gd name="T1" fmla="*/ 266 h 288"/>
                <a:gd name="T2" fmla="*/ 22 w 305"/>
                <a:gd name="T3" fmla="*/ 183 h 288"/>
                <a:gd name="T4" fmla="*/ 105 w 305"/>
                <a:gd name="T5" fmla="*/ 19 h 288"/>
                <a:gd name="T6" fmla="*/ 260 w 305"/>
                <a:gd name="T7" fmla="*/ 81 h 288"/>
                <a:gd name="T8" fmla="*/ 305 w 305"/>
                <a:gd name="T9" fmla="*/ 91 h 288"/>
                <a:gd name="T10" fmla="*/ 274 w 305"/>
                <a:gd name="T11" fmla="*/ 125 h 288"/>
                <a:gd name="T12" fmla="*/ 186 w 305"/>
                <a:gd name="T13" fmla="*/ 266 h 288"/>
              </a:gdLst>
              <a:ahLst/>
              <a:cxnLst>
                <a:cxn ang="0">
                  <a:pos x="T0" y="T1"/>
                </a:cxn>
                <a:cxn ang="0">
                  <a:pos x="T2" y="T3"/>
                </a:cxn>
                <a:cxn ang="0">
                  <a:pos x="T4" y="T5"/>
                </a:cxn>
                <a:cxn ang="0">
                  <a:pos x="T6" y="T7"/>
                </a:cxn>
                <a:cxn ang="0">
                  <a:pos x="T8" y="T9"/>
                </a:cxn>
                <a:cxn ang="0">
                  <a:pos x="T10" y="T11"/>
                </a:cxn>
                <a:cxn ang="0">
                  <a:pos x="T12" y="T13"/>
                </a:cxn>
              </a:cxnLst>
              <a:rect l="0" t="0" r="r" b="b"/>
              <a:pathLst>
                <a:path w="305" h="288">
                  <a:moveTo>
                    <a:pt x="186" y="266"/>
                  </a:moveTo>
                  <a:cubicBezTo>
                    <a:pt x="118" y="288"/>
                    <a:pt x="44" y="251"/>
                    <a:pt x="22" y="183"/>
                  </a:cubicBezTo>
                  <a:cubicBezTo>
                    <a:pt x="0" y="115"/>
                    <a:pt x="37" y="41"/>
                    <a:pt x="105" y="19"/>
                  </a:cubicBezTo>
                  <a:cubicBezTo>
                    <a:pt x="166" y="0"/>
                    <a:pt x="230" y="27"/>
                    <a:pt x="260" y="81"/>
                  </a:cubicBezTo>
                  <a:cubicBezTo>
                    <a:pt x="305" y="91"/>
                    <a:pt x="305" y="91"/>
                    <a:pt x="305" y="91"/>
                  </a:cubicBezTo>
                  <a:cubicBezTo>
                    <a:pt x="274" y="125"/>
                    <a:pt x="274" y="125"/>
                    <a:pt x="274" y="125"/>
                  </a:cubicBezTo>
                  <a:cubicBezTo>
                    <a:pt x="282" y="186"/>
                    <a:pt x="246" y="246"/>
                    <a:pt x="186" y="26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FC4255C5-7589-4226-ADDB-AB20A49BADA6}"/>
                </a:ext>
              </a:extLst>
            </p:cNvPr>
            <p:cNvGrpSpPr/>
            <p:nvPr/>
          </p:nvGrpSpPr>
          <p:grpSpPr>
            <a:xfrm>
              <a:off x="3458935" y="3778627"/>
              <a:ext cx="733048" cy="733048"/>
              <a:chOff x="7017281" y="2258750"/>
              <a:chExt cx="1072619" cy="1072619"/>
            </a:xfrm>
            <a:effectLst>
              <a:outerShdw blurRad="152400" dist="88900" dir="2700000" algn="tl" rotWithShape="0">
                <a:prstClr val="black">
                  <a:alpha val="24000"/>
                </a:prstClr>
              </a:outerShdw>
            </a:effectLst>
          </p:grpSpPr>
          <p:sp>
            <p:nvSpPr>
              <p:cNvPr id="20" name="Oval 19">
                <a:extLst>
                  <a:ext uri="{FF2B5EF4-FFF2-40B4-BE49-F238E27FC236}">
                    <a16:creationId xmlns:a16="http://schemas.microsoft.com/office/drawing/2014/main" id="{D7E22582-798A-4563-BA84-C7833089E9CE}"/>
                  </a:ext>
                </a:extLst>
              </p:cNvPr>
              <p:cNvSpPr>
                <a:spLocks noChangeArrowheads="1"/>
              </p:cNvSpPr>
              <p:nvPr/>
            </p:nvSpPr>
            <p:spPr bwMode="auto">
              <a:xfrm>
                <a:off x="7088188" y="2349500"/>
                <a:ext cx="939800" cy="939800"/>
              </a:xfrm>
              <a:prstGeom prst="ellipse">
                <a:avLst/>
              </a:pr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5CA57AD2-380A-433F-9B1F-DA92D064A05C}"/>
                  </a:ext>
                </a:extLst>
              </p:cNvPr>
              <p:cNvSpPr/>
              <p:nvPr/>
            </p:nvSpPr>
            <p:spPr>
              <a:xfrm>
                <a:off x="7091101" y="2346062"/>
                <a:ext cx="962845" cy="962845"/>
              </a:xfrm>
              <a:prstGeom prst="ellipse">
                <a:avLst/>
              </a:prstGeom>
              <a:gradFill>
                <a:gsLst>
                  <a:gs pos="0">
                    <a:schemeClr val="bg2"/>
                  </a:gs>
                  <a:gs pos="100000">
                    <a:schemeClr val="bg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4DAB6FFA-8FF4-4656-8DE2-238A568CA92C}"/>
                  </a:ext>
                </a:extLst>
              </p:cNvPr>
              <p:cNvSpPr/>
              <p:nvPr/>
            </p:nvSpPr>
            <p:spPr>
              <a:xfrm>
                <a:off x="7017281" y="2258750"/>
                <a:ext cx="1072619" cy="1072619"/>
              </a:xfrm>
              <a:prstGeom prst="ellipse">
                <a:avLst/>
              </a:prstGeom>
              <a:solidFill>
                <a:schemeClr val="bg2"/>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latin typeface="Arial" panose="020B0604020202020204" pitchFamily="34" charset="0"/>
                  <a:cs typeface="Arial" panose="020B0604020202020204" pitchFamily="34" charset="0"/>
                </a:endParaRPr>
              </a:p>
            </p:txBody>
          </p:sp>
        </p:grpSp>
      </p:grpSp>
      <p:grpSp>
        <p:nvGrpSpPr>
          <p:cNvPr id="23" name="Group 22">
            <a:extLst>
              <a:ext uri="{FF2B5EF4-FFF2-40B4-BE49-F238E27FC236}">
                <a16:creationId xmlns:a16="http://schemas.microsoft.com/office/drawing/2014/main" id="{207141F5-F2DA-43EC-BAEB-62D14DB6E4B9}"/>
              </a:ext>
            </a:extLst>
          </p:cNvPr>
          <p:cNvGrpSpPr/>
          <p:nvPr/>
        </p:nvGrpSpPr>
        <p:grpSpPr>
          <a:xfrm>
            <a:off x="4140200" y="4806950"/>
            <a:ext cx="1100138" cy="1104900"/>
            <a:chOff x="4140200" y="4806950"/>
            <a:chExt cx="1100138" cy="1104900"/>
          </a:xfrm>
        </p:grpSpPr>
        <p:sp>
          <p:nvSpPr>
            <p:cNvPr id="24" name="Freeform 18">
              <a:extLst>
                <a:ext uri="{FF2B5EF4-FFF2-40B4-BE49-F238E27FC236}">
                  <a16:creationId xmlns:a16="http://schemas.microsoft.com/office/drawing/2014/main" id="{F555E6E7-2786-4041-9566-03241AF5AE8E}"/>
                </a:ext>
              </a:extLst>
            </p:cNvPr>
            <p:cNvSpPr>
              <a:spLocks/>
            </p:cNvSpPr>
            <p:nvPr/>
          </p:nvSpPr>
          <p:spPr bwMode="auto">
            <a:xfrm>
              <a:off x="4140200" y="4806950"/>
              <a:ext cx="1100138" cy="1104900"/>
            </a:xfrm>
            <a:custGeom>
              <a:avLst/>
              <a:gdLst>
                <a:gd name="T0" fmla="*/ 42 w 289"/>
                <a:gd name="T1" fmla="*/ 67 h 290"/>
                <a:gd name="T2" fmla="*/ 71 w 289"/>
                <a:gd name="T3" fmla="*/ 248 h 290"/>
                <a:gd name="T4" fmla="*/ 252 w 289"/>
                <a:gd name="T5" fmla="*/ 219 h 290"/>
                <a:gd name="T6" fmla="*/ 241 w 289"/>
                <a:gd name="T7" fmla="*/ 54 h 290"/>
                <a:gd name="T8" fmla="*/ 246 w 289"/>
                <a:gd name="T9" fmla="*/ 7 h 290"/>
                <a:gd name="T10" fmla="*/ 203 w 289"/>
                <a:gd name="T11" fmla="*/ 26 h 290"/>
                <a:gd name="T12" fmla="*/ 42 w 289"/>
                <a:gd name="T13" fmla="*/ 67 h 290"/>
              </a:gdLst>
              <a:ahLst/>
              <a:cxnLst>
                <a:cxn ang="0">
                  <a:pos x="T0" y="T1"/>
                </a:cxn>
                <a:cxn ang="0">
                  <a:pos x="T2" y="T3"/>
                </a:cxn>
                <a:cxn ang="0">
                  <a:pos x="T4" y="T5"/>
                </a:cxn>
                <a:cxn ang="0">
                  <a:pos x="T6" y="T7"/>
                </a:cxn>
                <a:cxn ang="0">
                  <a:pos x="T8" y="T9"/>
                </a:cxn>
                <a:cxn ang="0">
                  <a:pos x="T10" y="T11"/>
                </a:cxn>
                <a:cxn ang="0">
                  <a:pos x="T12" y="T13"/>
                </a:cxn>
              </a:cxnLst>
              <a:rect l="0" t="0" r="r" b="b"/>
              <a:pathLst>
                <a:path w="289" h="290">
                  <a:moveTo>
                    <a:pt x="42" y="67"/>
                  </a:moveTo>
                  <a:cubicBezTo>
                    <a:pt x="0" y="125"/>
                    <a:pt x="13" y="206"/>
                    <a:pt x="71" y="248"/>
                  </a:cubicBezTo>
                  <a:cubicBezTo>
                    <a:pt x="129" y="290"/>
                    <a:pt x="210" y="277"/>
                    <a:pt x="252" y="219"/>
                  </a:cubicBezTo>
                  <a:cubicBezTo>
                    <a:pt x="289" y="168"/>
                    <a:pt x="283" y="98"/>
                    <a:pt x="241" y="54"/>
                  </a:cubicBezTo>
                  <a:cubicBezTo>
                    <a:pt x="246" y="7"/>
                    <a:pt x="246" y="7"/>
                    <a:pt x="246" y="7"/>
                  </a:cubicBezTo>
                  <a:cubicBezTo>
                    <a:pt x="203" y="26"/>
                    <a:pt x="203" y="26"/>
                    <a:pt x="203" y="26"/>
                  </a:cubicBezTo>
                  <a:cubicBezTo>
                    <a:pt x="148" y="0"/>
                    <a:pt x="79" y="16"/>
                    <a:pt x="42" y="67"/>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15C44768-D4C5-439C-B242-70569D161B12}"/>
                </a:ext>
              </a:extLst>
            </p:cNvPr>
            <p:cNvGrpSpPr/>
            <p:nvPr/>
          </p:nvGrpSpPr>
          <p:grpSpPr>
            <a:xfrm>
              <a:off x="4322284" y="4962525"/>
              <a:ext cx="733048" cy="733048"/>
              <a:chOff x="7017281" y="2258750"/>
              <a:chExt cx="1072619" cy="1072619"/>
            </a:xfrm>
            <a:effectLst>
              <a:outerShdw blurRad="152400" dist="88900" dir="2700000" algn="tl" rotWithShape="0">
                <a:prstClr val="black">
                  <a:alpha val="24000"/>
                </a:prstClr>
              </a:outerShdw>
            </a:effectLst>
          </p:grpSpPr>
          <p:sp>
            <p:nvSpPr>
              <p:cNvPr id="26" name="Oval 25">
                <a:extLst>
                  <a:ext uri="{FF2B5EF4-FFF2-40B4-BE49-F238E27FC236}">
                    <a16:creationId xmlns:a16="http://schemas.microsoft.com/office/drawing/2014/main" id="{67FA59D7-27E6-459C-B836-4D1226A58816}"/>
                  </a:ext>
                </a:extLst>
              </p:cNvPr>
              <p:cNvSpPr>
                <a:spLocks noChangeArrowheads="1"/>
              </p:cNvSpPr>
              <p:nvPr/>
            </p:nvSpPr>
            <p:spPr bwMode="auto">
              <a:xfrm>
                <a:off x="7088188" y="2349500"/>
                <a:ext cx="939800" cy="939800"/>
              </a:xfrm>
              <a:prstGeom prst="ellipse">
                <a:avLst/>
              </a:pr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516A9873-707F-4458-AF28-D92A59386506}"/>
                  </a:ext>
                </a:extLst>
              </p:cNvPr>
              <p:cNvSpPr/>
              <p:nvPr/>
            </p:nvSpPr>
            <p:spPr>
              <a:xfrm>
                <a:off x="7091101" y="2346062"/>
                <a:ext cx="962845" cy="962845"/>
              </a:xfrm>
              <a:prstGeom prst="ellipse">
                <a:avLst/>
              </a:prstGeom>
              <a:gradFill>
                <a:gsLst>
                  <a:gs pos="0">
                    <a:schemeClr val="bg2"/>
                  </a:gs>
                  <a:gs pos="100000">
                    <a:schemeClr val="bg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C300A6ED-6ECE-454D-ACA9-C310DF945157}"/>
                  </a:ext>
                </a:extLst>
              </p:cNvPr>
              <p:cNvSpPr/>
              <p:nvPr/>
            </p:nvSpPr>
            <p:spPr>
              <a:xfrm>
                <a:off x="7017281" y="2258750"/>
                <a:ext cx="1072619" cy="1072619"/>
              </a:xfrm>
              <a:prstGeom prst="ellipse">
                <a:avLst/>
              </a:prstGeom>
              <a:solidFill>
                <a:schemeClr val="bg2"/>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latin typeface="Arial" panose="020B0604020202020204" pitchFamily="34" charset="0"/>
                  <a:cs typeface="Arial" panose="020B0604020202020204" pitchFamily="34" charset="0"/>
                </a:endParaRPr>
              </a:p>
            </p:txBody>
          </p:sp>
        </p:grpSp>
      </p:grpSp>
      <p:grpSp>
        <p:nvGrpSpPr>
          <p:cNvPr id="29" name="Group 28">
            <a:extLst>
              <a:ext uri="{FF2B5EF4-FFF2-40B4-BE49-F238E27FC236}">
                <a16:creationId xmlns:a16="http://schemas.microsoft.com/office/drawing/2014/main" id="{063C918A-BAEC-4D67-8A9D-9DC127BFDBF4}"/>
              </a:ext>
            </a:extLst>
          </p:cNvPr>
          <p:cNvGrpSpPr/>
          <p:nvPr/>
        </p:nvGrpSpPr>
        <p:grpSpPr>
          <a:xfrm>
            <a:off x="6946900" y="949325"/>
            <a:ext cx="1104900" cy="1104900"/>
            <a:chOff x="6946900" y="949325"/>
            <a:chExt cx="1104900" cy="1104900"/>
          </a:xfrm>
        </p:grpSpPr>
        <p:sp>
          <p:nvSpPr>
            <p:cNvPr id="30" name="Freeform 17">
              <a:extLst>
                <a:ext uri="{FF2B5EF4-FFF2-40B4-BE49-F238E27FC236}">
                  <a16:creationId xmlns:a16="http://schemas.microsoft.com/office/drawing/2014/main" id="{0C0889C0-527D-4526-A632-C7C9BB37B9F8}"/>
                </a:ext>
              </a:extLst>
            </p:cNvPr>
            <p:cNvSpPr>
              <a:spLocks/>
            </p:cNvSpPr>
            <p:nvPr/>
          </p:nvSpPr>
          <p:spPr bwMode="auto">
            <a:xfrm>
              <a:off x="6946900" y="949325"/>
              <a:ext cx="1104900" cy="1104900"/>
            </a:xfrm>
            <a:custGeom>
              <a:avLst/>
              <a:gdLst>
                <a:gd name="T0" fmla="*/ 248 w 290"/>
                <a:gd name="T1" fmla="*/ 223 h 290"/>
                <a:gd name="T2" fmla="*/ 219 w 290"/>
                <a:gd name="T3" fmla="*/ 42 h 290"/>
                <a:gd name="T4" fmla="*/ 38 w 290"/>
                <a:gd name="T5" fmla="*/ 71 h 290"/>
                <a:gd name="T6" fmla="*/ 49 w 290"/>
                <a:gd name="T7" fmla="*/ 236 h 290"/>
                <a:gd name="T8" fmla="*/ 44 w 290"/>
                <a:gd name="T9" fmla="*/ 283 h 290"/>
                <a:gd name="T10" fmla="*/ 87 w 290"/>
                <a:gd name="T11" fmla="*/ 264 h 290"/>
                <a:gd name="T12" fmla="*/ 248 w 290"/>
                <a:gd name="T13" fmla="*/ 223 h 290"/>
              </a:gdLst>
              <a:ahLst/>
              <a:cxnLst>
                <a:cxn ang="0">
                  <a:pos x="T0" y="T1"/>
                </a:cxn>
                <a:cxn ang="0">
                  <a:pos x="T2" y="T3"/>
                </a:cxn>
                <a:cxn ang="0">
                  <a:pos x="T4" y="T5"/>
                </a:cxn>
                <a:cxn ang="0">
                  <a:pos x="T6" y="T7"/>
                </a:cxn>
                <a:cxn ang="0">
                  <a:pos x="T8" y="T9"/>
                </a:cxn>
                <a:cxn ang="0">
                  <a:pos x="T10" y="T11"/>
                </a:cxn>
                <a:cxn ang="0">
                  <a:pos x="T12" y="T13"/>
                </a:cxn>
              </a:cxnLst>
              <a:rect l="0" t="0" r="r" b="b"/>
              <a:pathLst>
                <a:path w="290" h="290">
                  <a:moveTo>
                    <a:pt x="248" y="223"/>
                  </a:moveTo>
                  <a:cubicBezTo>
                    <a:pt x="290" y="165"/>
                    <a:pt x="277" y="84"/>
                    <a:pt x="219" y="42"/>
                  </a:cubicBezTo>
                  <a:cubicBezTo>
                    <a:pt x="161" y="0"/>
                    <a:pt x="80" y="13"/>
                    <a:pt x="38" y="71"/>
                  </a:cubicBezTo>
                  <a:cubicBezTo>
                    <a:pt x="0" y="122"/>
                    <a:pt x="6" y="192"/>
                    <a:pt x="49" y="236"/>
                  </a:cubicBezTo>
                  <a:cubicBezTo>
                    <a:pt x="44" y="283"/>
                    <a:pt x="44" y="283"/>
                    <a:pt x="44" y="283"/>
                  </a:cubicBezTo>
                  <a:cubicBezTo>
                    <a:pt x="87" y="264"/>
                    <a:pt x="87" y="264"/>
                    <a:pt x="87" y="264"/>
                  </a:cubicBezTo>
                  <a:cubicBezTo>
                    <a:pt x="142" y="290"/>
                    <a:pt x="210" y="274"/>
                    <a:pt x="248" y="22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grpSp>
          <p:nvGrpSpPr>
            <p:cNvPr id="31" name="Group 30">
              <a:extLst>
                <a:ext uri="{FF2B5EF4-FFF2-40B4-BE49-F238E27FC236}">
                  <a16:creationId xmlns:a16="http://schemas.microsoft.com/office/drawing/2014/main" id="{0C1F4568-E785-4B07-9242-7DD9432CD4F6}"/>
                </a:ext>
              </a:extLst>
            </p:cNvPr>
            <p:cNvGrpSpPr/>
            <p:nvPr/>
          </p:nvGrpSpPr>
          <p:grpSpPr>
            <a:xfrm>
              <a:off x="7107426" y="1117977"/>
              <a:ext cx="733048" cy="733048"/>
              <a:chOff x="7017281" y="2258750"/>
              <a:chExt cx="1072619" cy="1072619"/>
            </a:xfrm>
            <a:effectLst>
              <a:outerShdw blurRad="152400" dist="88900" dir="2700000" algn="tl" rotWithShape="0">
                <a:prstClr val="black">
                  <a:alpha val="24000"/>
                </a:prstClr>
              </a:outerShdw>
            </a:effectLst>
          </p:grpSpPr>
          <p:sp>
            <p:nvSpPr>
              <p:cNvPr id="32" name="Oval 31">
                <a:extLst>
                  <a:ext uri="{FF2B5EF4-FFF2-40B4-BE49-F238E27FC236}">
                    <a16:creationId xmlns:a16="http://schemas.microsoft.com/office/drawing/2014/main" id="{291139DD-3AC5-4C96-B688-5A6E97638F44}"/>
                  </a:ext>
                </a:extLst>
              </p:cNvPr>
              <p:cNvSpPr>
                <a:spLocks noChangeArrowheads="1"/>
              </p:cNvSpPr>
              <p:nvPr/>
            </p:nvSpPr>
            <p:spPr bwMode="auto">
              <a:xfrm>
                <a:off x="7088188" y="2349500"/>
                <a:ext cx="939800" cy="939800"/>
              </a:xfrm>
              <a:prstGeom prst="ellipse">
                <a:avLst/>
              </a:pr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706F6B34-E62D-4763-B20F-6C779D2365B3}"/>
                  </a:ext>
                </a:extLst>
              </p:cNvPr>
              <p:cNvSpPr/>
              <p:nvPr/>
            </p:nvSpPr>
            <p:spPr>
              <a:xfrm>
                <a:off x="7091101" y="2346062"/>
                <a:ext cx="962845" cy="962845"/>
              </a:xfrm>
              <a:prstGeom prst="ellipse">
                <a:avLst/>
              </a:prstGeom>
              <a:gradFill>
                <a:gsLst>
                  <a:gs pos="0">
                    <a:schemeClr val="bg2"/>
                  </a:gs>
                  <a:gs pos="100000">
                    <a:schemeClr val="bg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latin typeface="Arial" panose="020B0604020202020204" pitchFamily="34" charset="0"/>
                  <a:cs typeface="Arial" panose="020B0604020202020204" pitchFamily="34" charset="0"/>
                </a:endParaRPr>
              </a:p>
            </p:txBody>
          </p:sp>
          <p:sp>
            <p:nvSpPr>
              <p:cNvPr id="34" name="Oval 33">
                <a:extLst>
                  <a:ext uri="{FF2B5EF4-FFF2-40B4-BE49-F238E27FC236}">
                    <a16:creationId xmlns:a16="http://schemas.microsoft.com/office/drawing/2014/main" id="{DF74272F-177E-4A43-9790-C7CE3B10995D}"/>
                  </a:ext>
                </a:extLst>
              </p:cNvPr>
              <p:cNvSpPr/>
              <p:nvPr/>
            </p:nvSpPr>
            <p:spPr>
              <a:xfrm>
                <a:off x="7017281" y="2258750"/>
                <a:ext cx="1072619" cy="1072619"/>
              </a:xfrm>
              <a:prstGeom prst="ellipse">
                <a:avLst/>
              </a:prstGeom>
              <a:solidFill>
                <a:schemeClr val="bg2"/>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latin typeface="Arial" panose="020B0604020202020204" pitchFamily="34" charset="0"/>
                  <a:cs typeface="Arial" panose="020B0604020202020204" pitchFamily="34" charset="0"/>
                </a:endParaRPr>
              </a:p>
            </p:txBody>
          </p:sp>
        </p:grpSp>
      </p:grpSp>
      <p:grpSp>
        <p:nvGrpSpPr>
          <p:cNvPr id="35" name="Group 34">
            <a:extLst>
              <a:ext uri="{FF2B5EF4-FFF2-40B4-BE49-F238E27FC236}">
                <a16:creationId xmlns:a16="http://schemas.microsoft.com/office/drawing/2014/main" id="{6507F8E2-7308-4D9D-B3DB-9A2B0D2F8EAD}"/>
              </a:ext>
            </a:extLst>
          </p:cNvPr>
          <p:cNvGrpSpPr/>
          <p:nvPr/>
        </p:nvGrpSpPr>
        <p:grpSpPr>
          <a:xfrm>
            <a:off x="7743825" y="2141538"/>
            <a:ext cx="1165225" cy="1098550"/>
            <a:chOff x="7743825" y="2141538"/>
            <a:chExt cx="1165225" cy="1098550"/>
          </a:xfrm>
        </p:grpSpPr>
        <p:sp>
          <p:nvSpPr>
            <p:cNvPr id="36" name="Freeform 16">
              <a:extLst>
                <a:ext uri="{FF2B5EF4-FFF2-40B4-BE49-F238E27FC236}">
                  <a16:creationId xmlns:a16="http://schemas.microsoft.com/office/drawing/2014/main" id="{361D0332-7D24-4250-B11D-C73359563334}"/>
                </a:ext>
              </a:extLst>
            </p:cNvPr>
            <p:cNvSpPr>
              <a:spLocks/>
            </p:cNvSpPr>
            <p:nvPr/>
          </p:nvSpPr>
          <p:spPr bwMode="auto">
            <a:xfrm>
              <a:off x="7743825" y="2141538"/>
              <a:ext cx="1165225" cy="1098550"/>
            </a:xfrm>
            <a:custGeom>
              <a:avLst/>
              <a:gdLst>
                <a:gd name="T0" fmla="*/ 200 w 306"/>
                <a:gd name="T1" fmla="*/ 269 h 288"/>
                <a:gd name="T2" fmla="*/ 283 w 306"/>
                <a:gd name="T3" fmla="*/ 105 h 288"/>
                <a:gd name="T4" fmla="*/ 120 w 306"/>
                <a:gd name="T5" fmla="*/ 22 h 288"/>
                <a:gd name="T6" fmla="*/ 32 w 306"/>
                <a:gd name="T7" fmla="*/ 163 h 288"/>
                <a:gd name="T8" fmla="*/ 0 w 306"/>
                <a:gd name="T9" fmla="*/ 197 h 288"/>
                <a:gd name="T10" fmla="*/ 46 w 306"/>
                <a:gd name="T11" fmla="*/ 207 h 288"/>
                <a:gd name="T12" fmla="*/ 200 w 306"/>
                <a:gd name="T13" fmla="*/ 269 h 288"/>
              </a:gdLst>
              <a:ahLst/>
              <a:cxnLst>
                <a:cxn ang="0">
                  <a:pos x="T0" y="T1"/>
                </a:cxn>
                <a:cxn ang="0">
                  <a:pos x="T2" y="T3"/>
                </a:cxn>
                <a:cxn ang="0">
                  <a:pos x="T4" y="T5"/>
                </a:cxn>
                <a:cxn ang="0">
                  <a:pos x="T6" y="T7"/>
                </a:cxn>
                <a:cxn ang="0">
                  <a:pos x="T8" y="T9"/>
                </a:cxn>
                <a:cxn ang="0">
                  <a:pos x="T10" y="T11"/>
                </a:cxn>
                <a:cxn ang="0">
                  <a:pos x="T12" y="T13"/>
                </a:cxn>
              </a:cxnLst>
              <a:rect l="0" t="0" r="r" b="b"/>
              <a:pathLst>
                <a:path w="306" h="288">
                  <a:moveTo>
                    <a:pt x="200" y="269"/>
                  </a:moveTo>
                  <a:cubicBezTo>
                    <a:pt x="268" y="247"/>
                    <a:pt x="306" y="173"/>
                    <a:pt x="283" y="105"/>
                  </a:cubicBezTo>
                  <a:cubicBezTo>
                    <a:pt x="261" y="37"/>
                    <a:pt x="188" y="0"/>
                    <a:pt x="120" y="22"/>
                  </a:cubicBezTo>
                  <a:cubicBezTo>
                    <a:pt x="60" y="42"/>
                    <a:pt x="23" y="102"/>
                    <a:pt x="32" y="163"/>
                  </a:cubicBezTo>
                  <a:cubicBezTo>
                    <a:pt x="0" y="197"/>
                    <a:pt x="0" y="197"/>
                    <a:pt x="0" y="197"/>
                  </a:cubicBezTo>
                  <a:cubicBezTo>
                    <a:pt x="46" y="207"/>
                    <a:pt x="46" y="207"/>
                    <a:pt x="46" y="207"/>
                  </a:cubicBezTo>
                  <a:cubicBezTo>
                    <a:pt x="75" y="261"/>
                    <a:pt x="140" y="288"/>
                    <a:pt x="200" y="26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grpSp>
          <p:nvGrpSpPr>
            <p:cNvPr id="37" name="Group 36">
              <a:extLst>
                <a:ext uri="{FF2B5EF4-FFF2-40B4-BE49-F238E27FC236}">
                  <a16:creationId xmlns:a16="http://schemas.microsoft.com/office/drawing/2014/main" id="{673B2442-7941-4299-BC11-6676F8B8FF7E}"/>
                </a:ext>
              </a:extLst>
            </p:cNvPr>
            <p:cNvGrpSpPr/>
            <p:nvPr/>
          </p:nvGrpSpPr>
          <p:grpSpPr>
            <a:xfrm>
              <a:off x="7978775" y="2311777"/>
              <a:ext cx="733048" cy="733048"/>
              <a:chOff x="7017281" y="2258750"/>
              <a:chExt cx="1072619" cy="1072619"/>
            </a:xfrm>
            <a:effectLst>
              <a:outerShdw blurRad="152400" dist="88900" dir="2700000" algn="tl" rotWithShape="0">
                <a:prstClr val="black">
                  <a:alpha val="24000"/>
                </a:prstClr>
              </a:outerShdw>
            </a:effectLst>
          </p:grpSpPr>
          <p:sp>
            <p:nvSpPr>
              <p:cNvPr id="38" name="Oval 37">
                <a:extLst>
                  <a:ext uri="{FF2B5EF4-FFF2-40B4-BE49-F238E27FC236}">
                    <a16:creationId xmlns:a16="http://schemas.microsoft.com/office/drawing/2014/main" id="{EA19B14A-2EBD-4DEA-A487-E130DCD26B8A}"/>
                  </a:ext>
                </a:extLst>
              </p:cNvPr>
              <p:cNvSpPr>
                <a:spLocks noChangeArrowheads="1"/>
              </p:cNvSpPr>
              <p:nvPr/>
            </p:nvSpPr>
            <p:spPr bwMode="auto">
              <a:xfrm>
                <a:off x="7088188" y="2349500"/>
                <a:ext cx="939800" cy="939800"/>
              </a:xfrm>
              <a:prstGeom prst="ellipse">
                <a:avLst/>
              </a:pr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27ECFA5F-6178-451F-AB66-1792D74C10E0}"/>
                  </a:ext>
                </a:extLst>
              </p:cNvPr>
              <p:cNvSpPr/>
              <p:nvPr/>
            </p:nvSpPr>
            <p:spPr>
              <a:xfrm>
                <a:off x="7091101" y="2346062"/>
                <a:ext cx="962845" cy="962845"/>
              </a:xfrm>
              <a:prstGeom prst="ellipse">
                <a:avLst/>
              </a:prstGeom>
              <a:gradFill>
                <a:gsLst>
                  <a:gs pos="0">
                    <a:schemeClr val="bg2"/>
                  </a:gs>
                  <a:gs pos="100000">
                    <a:schemeClr val="bg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6AD990E2-A014-42DE-819E-3D912685E051}"/>
                  </a:ext>
                </a:extLst>
              </p:cNvPr>
              <p:cNvSpPr/>
              <p:nvPr/>
            </p:nvSpPr>
            <p:spPr>
              <a:xfrm>
                <a:off x="7017281" y="2258750"/>
                <a:ext cx="1072619" cy="1072619"/>
              </a:xfrm>
              <a:prstGeom prst="ellipse">
                <a:avLst/>
              </a:prstGeom>
              <a:solidFill>
                <a:schemeClr val="bg2"/>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latin typeface="Arial" panose="020B0604020202020204" pitchFamily="34" charset="0"/>
                  <a:cs typeface="Arial" panose="020B0604020202020204" pitchFamily="34" charset="0"/>
                </a:endParaRPr>
              </a:p>
            </p:txBody>
          </p:sp>
        </p:grpSp>
      </p:grpSp>
      <p:grpSp>
        <p:nvGrpSpPr>
          <p:cNvPr id="41" name="Group 40">
            <a:extLst>
              <a:ext uri="{FF2B5EF4-FFF2-40B4-BE49-F238E27FC236}">
                <a16:creationId xmlns:a16="http://schemas.microsoft.com/office/drawing/2014/main" id="{9CA9E787-47A9-441A-A6AD-7E729D34F75C}"/>
              </a:ext>
            </a:extLst>
          </p:cNvPr>
          <p:cNvGrpSpPr/>
          <p:nvPr/>
        </p:nvGrpSpPr>
        <p:grpSpPr>
          <a:xfrm>
            <a:off x="7743825" y="3621088"/>
            <a:ext cx="1165225" cy="1098550"/>
            <a:chOff x="7743825" y="3621088"/>
            <a:chExt cx="1165225" cy="1098550"/>
          </a:xfrm>
        </p:grpSpPr>
        <p:sp>
          <p:nvSpPr>
            <p:cNvPr id="42" name="Freeform 15">
              <a:extLst>
                <a:ext uri="{FF2B5EF4-FFF2-40B4-BE49-F238E27FC236}">
                  <a16:creationId xmlns:a16="http://schemas.microsoft.com/office/drawing/2014/main" id="{AD103A43-CF10-47E3-91D4-55EC4D7AEF28}"/>
                </a:ext>
              </a:extLst>
            </p:cNvPr>
            <p:cNvSpPr>
              <a:spLocks/>
            </p:cNvSpPr>
            <p:nvPr/>
          </p:nvSpPr>
          <p:spPr bwMode="auto">
            <a:xfrm>
              <a:off x="7743825" y="3621088"/>
              <a:ext cx="1165225" cy="1098550"/>
            </a:xfrm>
            <a:custGeom>
              <a:avLst/>
              <a:gdLst>
                <a:gd name="T0" fmla="*/ 120 w 306"/>
                <a:gd name="T1" fmla="*/ 266 h 288"/>
                <a:gd name="T2" fmla="*/ 283 w 306"/>
                <a:gd name="T3" fmla="*/ 183 h 288"/>
                <a:gd name="T4" fmla="*/ 200 w 306"/>
                <a:gd name="T5" fmla="*/ 19 h 288"/>
                <a:gd name="T6" fmla="*/ 46 w 306"/>
                <a:gd name="T7" fmla="*/ 81 h 288"/>
                <a:gd name="T8" fmla="*/ 0 w 306"/>
                <a:gd name="T9" fmla="*/ 91 h 288"/>
                <a:gd name="T10" fmla="*/ 32 w 306"/>
                <a:gd name="T11" fmla="*/ 125 h 288"/>
                <a:gd name="T12" fmla="*/ 120 w 306"/>
                <a:gd name="T13" fmla="*/ 266 h 288"/>
              </a:gdLst>
              <a:ahLst/>
              <a:cxnLst>
                <a:cxn ang="0">
                  <a:pos x="T0" y="T1"/>
                </a:cxn>
                <a:cxn ang="0">
                  <a:pos x="T2" y="T3"/>
                </a:cxn>
                <a:cxn ang="0">
                  <a:pos x="T4" y="T5"/>
                </a:cxn>
                <a:cxn ang="0">
                  <a:pos x="T6" y="T7"/>
                </a:cxn>
                <a:cxn ang="0">
                  <a:pos x="T8" y="T9"/>
                </a:cxn>
                <a:cxn ang="0">
                  <a:pos x="T10" y="T11"/>
                </a:cxn>
                <a:cxn ang="0">
                  <a:pos x="T12" y="T13"/>
                </a:cxn>
              </a:cxnLst>
              <a:rect l="0" t="0" r="r" b="b"/>
              <a:pathLst>
                <a:path w="306" h="288">
                  <a:moveTo>
                    <a:pt x="120" y="266"/>
                  </a:moveTo>
                  <a:cubicBezTo>
                    <a:pt x="188" y="288"/>
                    <a:pt x="261" y="251"/>
                    <a:pt x="283" y="183"/>
                  </a:cubicBezTo>
                  <a:cubicBezTo>
                    <a:pt x="306" y="115"/>
                    <a:pt x="268" y="41"/>
                    <a:pt x="200" y="19"/>
                  </a:cubicBezTo>
                  <a:cubicBezTo>
                    <a:pt x="140" y="0"/>
                    <a:pt x="75" y="27"/>
                    <a:pt x="46" y="81"/>
                  </a:cubicBezTo>
                  <a:cubicBezTo>
                    <a:pt x="0" y="91"/>
                    <a:pt x="0" y="91"/>
                    <a:pt x="0" y="91"/>
                  </a:cubicBezTo>
                  <a:cubicBezTo>
                    <a:pt x="32" y="125"/>
                    <a:pt x="32" y="125"/>
                    <a:pt x="32" y="125"/>
                  </a:cubicBezTo>
                  <a:cubicBezTo>
                    <a:pt x="23" y="186"/>
                    <a:pt x="60" y="246"/>
                    <a:pt x="120" y="26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87AD5D19-9057-477F-845F-A5081802A393}"/>
                </a:ext>
              </a:extLst>
            </p:cNvPr>
            <p:cNvGrpSpPr/>
            <p:nvPr/>
          </p:nvGrpSpPr>
          <p:grpSpPr>
            <a:xfrm>
              <a:off x="7978775" y="3778627"/>
              <a:ext cx="733048" cy="733048"/>
              <a:chOff x="7017281" y="2258750"/>
              <a:chExt cx="1072619" cy="1072619"/>
            </a:xfrm>
            <a:effectLst>
              <a:outerShdw blurRad="152400" dist="88900" dir="2700000" algn="tl" rotWithShape="0">
                <a:prstClr val="black">
                  <a:alpha val="24000"/>
                </a:prstClr>
              </a:outerShdw>
            </a:effectLst>
          </p:grpSpPr>
          <p:sp>
            <p:nvSpPr>
              <p:cNvPr id="44" name="Oval 43">
                <a:extLst>
                  <a:ext uri="{FF2B5EF4-FFF2-40B4-BE49-F238E27FC236}">
                    <a16:creationId xmlns:a16="http://schemas.microsoft.com/office/drawing/2014/main" id="{11F54760-B463-4EAE-9F12-DEF121C579CC}"/>
                  </a:ext>
                </a:extLst>
              </p:cNvPr>
              <p:cNvSpPr>
                <a:spLocks noChangeArrowheads="1"/>
              </p:cNvSpPr>
              <p:nvPr/>
            </p:nvSpPr>
            <p:spPr bwMode="auto">
              <a:xfrm>
                <a:off x="7088188" y="2349500"/>
                <a:ext cx="939800" cy="939800"/>
              </a:xfrm>
              <a:prstGeom prst="ellipse">
                <a:avLst/>
              </a:pr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8382F25D-D255-4D94-B88F-DFB5B1B90C78}"/>
                  </a:ext>
                </a:extLst>
              </p:cNvPr>
              <p:cNvSpPr/>
              <p:nvPr/>
            </p:nvSpPr>
            <p:spPr>
              <a:xfrm>
                <a:off x="7091101" y="2346062"/>
                <a:ext cx="962845" cy="962845"/>
              </a:xfrm>
              <a:prstGeom prst="ellipse">
                <a:avLst/>
              </a:prstGeom>
              <a:gradFill>
                <a:gsLst>
                  <a:gs pos="0">
                    <a:schemeClr val="bg2"/>
                  </a:gs>
                  <a:gs pos="100000">
                    <a:schemeClr val="bg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id="{0354D93C-217B-426C-8771-81B4D0E1CA78}"/>
                  </a:ext>
                </a:extLst>
              </p:cNvPr>
              <p:cNvSpPr/>
              <p:nvPr/>
            </p:nvSpPr>
            <p:spPr>
              <a:xfrm>
                <a:off x="7017281" y="2258750"/>
                <a:ext cx="1072619" cy="1072619"/>
              </a:xfrm>
              <a:prstGeom prst="ellipse">
                <a:avLst/>
              </a:prstGeom>
              <a:solidFill>
                <a:schemeClr val="bg2"/>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latin typeface="Arial" panose="020B0604020202020204" pitchFamily="34" charset="0"/>
                  <a:cs typeface="Arial" panose="020B0604020202020204" pitchFamily="34" charset="0"/>
                </a:endParaRPr>
              </a:p>
            </p:txBody>
          </p:sp>
        </p:grpSp>
      </p:grpSp>
      <p:grpSp>
        <p:nvGrpSpPr>
          <p:cNvPr id="47" name="Group 46">
            <a:extLst>
              <a:ext uri="{FF2B5EF4-FFF2-40B4-BE49-F238E27FC236}">
                <a16:creationId xmlns:a16="http://schemas.microsoft.com/office/drawing/2014/main" id="{96DE8D4F-D9BF-4EAD-9E84-08A096FF91CC}"/>
              </a:ext>
            </a:extLst>
          </p:cNvPr>
          <p:cNvGrpSpPr/>
          <p:nvPr/>
        </p:nvGrpSpPr>
        <p:grpSpPr>
          <a:xfrm>
            <a:off x="6946900" y="4806950"/>
            <a:ext cx="1104900" cy="1104900"/>
            <a:chOff x="6946900" y="4806950"/>
            <a:chExt cx="1104900" cy="1104900"/>
          </a:xfrm>
        </p:grpSpPr>
        <p:sp>
          <p:nvSpPr>
            <p:cNvPr id="48" name="Freeform 14">
              <a:extLst>
                <a:ext uri="{FF2B5EF4-FFF2-40B4-BE49-F238E27FC236}">
                  <a16:creationId xmlns:a16="http://schemas.microsoft.com/office/drawing/2014/main" id="{8B4ABB1C-2CE3-49ED-9C07-962EE9039AA1}"/>
                </a:ext>
              </a:extLst>
            </p:cNvPr>
            <p:cNvSpPr>
              <a:spLocks/>
            </p:cNvSpPr>
            <p:nvPr/>
          </p:nvSpPr>
          <p:spPr bwMode="auto">
            <a:xfrm>
              <a:off x="6946900" y="4806950"/>
              <a:ext cx="1104900" cy="1104900"/>
            </a:xfrm>
            <a:custGeom>
              <a:avLst/>
              <a:gdLst>
                <a:gd name="T0" fmla="*/ 248 w 290"/>
                <a:gd name="T1" fmla="*/ 67 h 290"/>
                <a:gd name="T2" fmla="*/ 219 w 290"/>
                <a:gd name="T3" fmla="*/ 248 h 290"/>
                <a:gd name="T4" fmla="*/ 38 w 290"/>
                <a:gd name="T5" fmla="*/ 219 h 290"/>
                <a:gd name="T6" fmla="*/ 49 w 290"/>
                <a:gd name="T7" fmla="*/ 54 h 290"/>
                <a:gd name="T8" fmla="*/ 44 w 290"/>
                <a:gd name="T9" fmla="*/ 7 h 290"/>
                <a:gd name="T10" fmla="*/ 87 w 290"/>
                <a:gd name="T11" fmla="*/ 26 h 290"/>
                <a:gd name="T12" fmla="*/ 248 w 290"/>
                <a:gd name="T13" fmla="*/ 67 h 290"/>
              </a:gdLst>
              <a:ahLst/>
              <a:cxnLst>
                <a:cxn ang="0">
                  <a:pos x="T0" y="T1"/>
                </a:cxn>
                <a:cxn ang="0">
                  <a:pos x="T2" y="T3"/>
                </a:cxn>
                <a:cxn ang="0">
                  <a:pos x="T4" y="T5"/>
                </a:cxn>
                <a:cxn ang="0">
                  <a:pos x="T6" y="T7"/>
                </a:cxn>
                <a:cxn ang="0">
                  <a:pos x="T8" y="T9"/>
                </a:cxn>
                <a:cxn ang="0">
                  <a:pos x="T10" y="T11"/>
                </a:cxn>
                <a:cxn ang="0">
                  <a:pos x="T12" y="T13"/>
                </a:cxn>
              </a:cxnLst>
              <a:rect l="0" t="0" r="r" b="b"/>
              <a:pathLst>
                <a:path w="290" h="290">
                  <a:moveTo>
                    <a:pt x="248" y="67"/>
                  </a:moveTo>
                  <a:cubicBezTo>
                    <a:pt x="290" y="125"/>
                    <a:pt x="277" y="206"/>
                    <a:pt x="219" y="248"/>
                  </a:cubicBezTo>
                  <a:cubicBezTo>
                    <a:pt x="161" y="290"/>
                    <a:pt x="80" y="277"/>
                    <a:pt x="38" y="219"/>
                  </a:cubicBezTo>
                  <a:cubicBezTo>
                    <a:pt x="0" y="168"/>
                    <a:pt x="6" y="98"/>
                    <a:pt x="49" y="54"/>
                  </a:cubicBezTo>
                  <a:cubicBezTo>
                    <a:pt x="44" y="7"/>
                    <a:pt x="44" y="7"/>
                    <a:pt x="44" y="7"/>
                  </a:cubicBezTo>
                  <a:cubicBezTo>
                    <a:pt x="87" y="26"/>
                    <a:pt x="87" y="26"/>
                    <a:pt x="87" y="26"/>
                  </a:cubicBezTo>
                  <a:cubicBezTo>
                    <a:pt x="142" y="0"/>
                    <a:pt x="210" y="16"/>
                    <a:pt x="248" y="6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grpSp>
          <p:nvGrpSpPr>
            <p:cNvPr id="49" name="Group 48">
              <a:extLst>
                <a:ext uri="{FF2B5EF4-FFF2-40B4-BE49-F238E27FC236}">
                  <a16:creationId xmlns:a16="http://schemas.microsoft.com/office/drawing/2014/main" id="{41DFD395-C3C9-4562-BE54-8AECEC2380B7}"/>
                </a:ext>
              </a:extLst>
            </p:cNvPr>
            <p:cNvGrpSpPr/>
            <p:nvPr/>
          </p:nvGrpSpPr>
          <p:grpSpPr>
            <a:xfrm>
              <a:off x="7108409" y="4962525"/>
              <a:ext cx="733048" cy="733048"/>
              <a:chOff x="7017281" y="2258750"/>
              <a:chExt cx="1072619" cy="1072619"/>
            </a:xfrm>
            <a:effectLst>
              <a:outerShdw blurRad="152400" dist="88900" dir="2700000" algn="tl" rotWithShape="0">
                <a:prstClr val="black">
                  <a:alpha val="24000"/>
                </a:prstClr>
              </a:outerShdw>
            </a:effectLst>
          </p:grpSpPr>
          <p:sp>
            <p:nvSpPr>
              <p:cNvPr id="50" name="Oval 49">
                <a:extLst>
                  <a:ext uri="{FF2B5EF4-FFF2-40B4-BE49-F238E27FC236}">
                    <a16:creationId xmlns:a16="http://schemas.microsoft.com/office/drawing/2014/main" id="{49BB20AC-6B6F-48F2-8180-874DF3287E55}"/>
                  </a:ext>
                </a:extLst>
              </p:cNvPr>
              <p:cNvSpPr>
                <a:spLocks noChangeArrowheads="1"/>
              </p:cNvSpPr>
              <p:nvPr/>
            </p:nvSpPr>
            <p:spPr bwMode="auto">
              <a:xfrm>
                <a:off x="7088188" y="2349500"/>
                <a:ext cx="939800" cy="939800"/>
              </a:xfrm>
              <a:prstGeom prst="ellipse">
                <a:avLst/>
              </a:pr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51" name="Oval 50">
                <a:extLst>
                  <a:ext uri="{FF2B5EF4-FFF2-40B4-BE49-F238E27FC236}">
                    <a16:creationId xmlns:a16="http://schemas.microsoft.com/office/drawing/2014/main" id="{8AA077F6-F185-43D8-A3A9-F3E23554D51F}"/>
                  </a:ext>
                </a:extLst>
              </p:cNvPr>
              <p:cNvSpPr/>
              <p:nvPr/>
            </p:nvSpPr>
            <p:spPr>
              <a:xfrm>
                <a:off x="7091101" y="2346062"/>
                <a:ext cx="962845" cy="962845"/>
              </a:xfrm>
              <a:prstGeom prst="ellipse">
                <a:avLst/>
              </a:prstGeom>
              <a:gradFill>
                <a:gsLst>
                  <a:gs pos="0">
                    <a:schemeClr val="bg2"/>
                  </a:gs>
                  <a:gs pos="100000">
                    <a:schemeClr val="bg2">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F599950C-1A10-43D4-9EED-DE8ECAEFC229}"/>
                  </a:ext>
                </a:extLst>
              </p:cNvPr>
              <p:cNvSpPr/>
              <p:nvPr/>
            </p:nvSpPr>
            <p:spPr>
              <a:xfrm>
                <a:off x="7017281" y="2258750"/>
                <a:ext cx="1072619" cy="1072619"/>
              </a:xfrm>
              <a:prstGeom prst="ellipse">
                <a:avLst/>
              </a:prstGeom>
              <a:solidFill>
                <a:schemeClr val="bg2"/>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latin typeface="Arial" panose="020B0604020202020204" pitchFamily="34" charset="0"/>
                  <a:cs typeface="Arial" panose="020B0604020202020204" pitchFamily="34" charset="0"/>
                </a:endParaRPr>
              </a:p>
            </p:txBody>
          </p:sp>
        </p:grpSp>
      </p:grpSp>
      <p:grpSp>
        <p:nvGrpSpPr>
          <p:cNvPr id="53" name="Group 52">
            <a:extLst>
              <a:ext uri="{FF2B5EF4-FFF2-40B4-BE49-F238E27FC236}">
                <a16:creationId xmlns:a16="http://schemas.microsoft.com/office/drawing/2014/main" id="{92761B23-D959-4010-8A8E-158569B4E48E}"/>
              </a:ext>
            </a:extLst>
          </p:cNvPr>
          <p:cNvGrpSpPr/>
          <p:nvPr/>
        </p:nvGrpSpPr>
        <p:grpSpPr>
          <a:xfrm>
            <a:off x="4586288" y="1909586"/>
            <a:ext cx="2940050" cy="3052939"/>
            <a:chOff x="4853512" y="2158150"/>
            <a:chExt cx="2486875" cy="2486875"/>
          </a:xfrm>
        </p:grpSpPr>
        <p:grpSp>
          <p:nvGrpSpPr>
            <p:cNvPr id="54" name="Group 53">
              <a:extLst>
                <a:ext uri="{FF2B5EF4-FFF2-40B4-BE49-F238E27FC236}">
                  <a16:creationId xmlns:a16="http://schemas.microsoft.com/office/drawing/2014/main" id="{8DF1B2E3-EB18-4774-9EC2-BB8477E0C3CB}"/>
                </a:ext>
              </a:extLst>
            </p:cNvPr>
            <p:cNvGrpSpPr/>
            <p:nvPr/>
          </p:nvGrpSpPr>
          <p:grpSpPr>
            <a:xfrm>
              <a:off x="4853512" y="2158150"/>
              <a:ext cx="2486875" cy="2486875"/>
              <a:chOff x="7054054" y="2295523"/>
              <a:chExt cx="1035846" cy="1035846"/>
            </a:xfrm>
            <a:effectLst>
              <a:outerShdw blurRad="292100" dist="215900" dir="2700000" algn="tl" rotWithShape="0">
                <a:prstClr val="black">
                  <a:alpha val="11000"/>
                </a:prstClr>
              </a:outerShdw>
            </a:effectLst>
          </p:grpSpPr>
          <p:sp>
            <p:nvSpPr>
              <p:cNvPr id="62" name="Oval 61">
                <a:extLst>
                  <a:ext uri="{FF2B5EF4-FFF2-40B4-BE49-F238E27FC236}">
                    <a16:creationId xmlns:a16="http://schemas.microsoft.com/office/drawing/2014/main" id="{F8A4224F-262B-4E36-8201-E12CBBC0FC5D}"/>
                  </a:ext>
                </a:extLst>
              </p:cNvPr>
              <p:cNvSpPr/>
              <p:nvPr/>
            </p:nvSpPr>
            <p:spPr>
              <a:xfrm>
                <a:off x="7091102" y="2346063"/>
                <a:ext cx="962845" cy="962845"/>
              </a:xfrm>
              <a:prstGeom prst="ellipse">
                <a:avLst/>
              </a:prstGeom>
              <a:gradFill>
                <a:gsLst>
                  <a:gs pos="0">
                    <a:schemeClr val="bg2"/>
                  </a:gs>
                  <a:gs pos="100000">
                    <a:schemeClr val="bg2">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latin typeface="Arial" panose="020B0604020202020204" pitchFamily="34" charset="0"/>
                  <a:cs typeface="Arial" panose="020B0604020202020204" pitchFamily="34" charset="0"/>
                </a:endParaRPr>
              </a:p>
            </p:txBody>
          </p:sp>
          <p:sp>
            <p:nvSpPr>
              <p:cNvPr id="63" name="Oval 62">
                <a:extLst>
                  <a:ext uri="{FF2B5EF4-FFF2-40B4-BE49-F238E27FC236}">
                    <a16:creationId xmlns:a16="http://schemas.microsoft.com/office/drawing/2014/main" id="{5D6E142A-0C88-4913-8CA3-0836DDBE0F46}"/>
                  </a:ext>
                </a:extLst>
              </p:cNvPr>
              <p:cNvSpPr/>
              <p:nvPr/>
            </p:nvSpPr>
            <p:spPr>
              <a:xfrm>
                <a:off x="7054054" y="2295523"/>
                <a:ext cx="1035846" cy="1035846"/>
              </a:xfrm>
              <a:prstGeom prst="ellipse">
                <a:avLst/>
              </a:prstGeom>
              <a:solidFill>
                <a:schemeClr val="bg2"/>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latin typeface="Arial" panose="020B0604020202020204" pitchFamily="34" charset="0"/>
                  <a:cs typeface="Arial" panose="020B0604020202020204" pitchFamily="34" charset="0"/>
                </a:endParaRPr>
              </a:p>
            </p:txBody>
          </p:sp>
        </p:grpSp>
        <p:grpSp>
          <p:nvGrpSpPr>
            <p:cNvPr id="55" name="Group 54">
              <a:extLst>
                <a:ext uri="{FF2B5EF4-FFF2-40B4-BE49-F238E27FC236}">
                  <a16:creationId xmlns:a16="http://schemas.microsoft.com/office/drawing/2014/main" id="{4E06E983-886C-4590-AB0E-4825E7984908}"/>
                </a:ext>
              </a:extLst>
            </p:cNvPr>
            <p:cNvGrpSpPr/>
            <p:nvPr/>
          </p:nvGrpSpPr>
          <p:grpSpPr>
            <a:xfrm>
              <a:off x="5122554" y="2728985"/>
              <a:ext cx="1969437" cy="1328762"/>
              <a:chOff x="5108266" y="2714698"/>
              <a:chExt cx="1969437" cy="1328762"/>
            </a:xfrm>
          </p:grpSpPr>
          <p:sp>
            <p:nvSpPr>
              <p:cNvPr id="60" name="Rectangle 35">
                <a:extLst>
                  <a:ext uri="{FF2B5EF4-FFF2-40B4-BE49-F238E27FC236}">
                    <a16:creationId xmlns:a16="http://schemas.microsoft.com/office/drawing/2014/main" id="{155830FB-02FD-4F14-9387-F45DD617102B}"/>
                  </a:ext>
                </a:extLst>
              </p:cNvPr>
              <p:cNvSpPr>
                <a:spLocks noChangeArrowheads="1"/>
              </p:cNvSpPr>
              <p:nvPr/>
            </p:nvSpPr>
            <p:spPr bwMode="auto">
              <a:xfrm>
                <a:off x="6093265" y="3052763"/>
                <a:ext cx="55" cy="22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UA" altLang="ru-UA" sz="1800" b="0" i="0" u="none" strike="noStrike" cap="none" normalizeH="0" baseline="0" dirty="0">
                  <a:ln>
                    <a:noFill/>
                  </a:ln>
                  <a:solidFill>
                    <a:schemeClr val="tx1">
                      <a:lumMod val="50000"/>
                    </a:schemeClr>
                  </a:solidFill>
                  <a:effectLst/>
                  <a:ea typeface="Open Sans" panose="020B0606030504020204" pitchFamily="34" charset="0"/>
                  <a:cs typeface="Arial" panose="020B0604020202020204" pitchFamily="34" charset="0"/>
                </a:endParaRPr>
              </a:p>
            </p:txBody>
          </p:sp>
          <p:sp>
            <p:nvSpPr>
              <p:cNvPr id="61" name="Rectangle 36">
                <a:extLst>
                  <a:ext uri="{FF2B5EF4-FFF2-40B4-BE49-F238E27FC236}">
                    <a16:creationId xmlns:a16="http://schemas.microsoft.com/office/drawing/2014/main" id="{B89C6029-D722-49FD-82AE-E4877D498870}"/>
                  </a:ext>
                </a:extLst>
              </p:cNvPr>
              <p:cNvSpPr>
                <a:spLocks noChangeArrowheads="1"/>
              </p:cNvSpPr>
              <p:nvPr/>
            </p:nvSpPr>
            <p:spPr bwMode="auto">
              <a:xfrm>
                <a:off x="5108266" y="2714698"/>
                <a:ext cx="1969437" cy="13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mn-MN" sz="1200" b="1" i="0" dirty="0">
                    <a:solidFill>
                      <a:srgbClr val="202124"/>
                    </a:solidFill>
                    <a:effectLst/>
                    <a:cs typeface="Arial" panose="020B0604020202020204" pitchFamily="34" charset="0"/>
                  </a:rPr>
                  <a:t>Жуулчны бааз, байршуулах үйлчилгээний байгууллагуудын </a:t>
                </a:r>
                <a:r>
                  <a:rPr lang="mn-MN" sz="1400" b="1" i="0" dirty="0">
                    <a:solidFill>
                      <a:srgbClr val="00B050"/>
                    </a:solidFill>
                    <a:effectLst/>
                    <a:cs typeface="Arial" panose="020B0604020202020204" pitchFamily="34" charset="0"/>
                  </a:rPr>
                  <a:t>ирээдүйг</a:t>
                </a:r>
                <a:r>
                  <a:rPr lang="mn-MN" sz="1200" b="1" dirty="0">
                    <a:solidFill>
                      <a:srgbClr val="00B050"/>
                    </a:solidFill>
                    <a:cs typeface="Arial" panose="020B0604020202020204" pitchFamily="34" charset="0"/>
                  </a:rPr>
                  <a:t> </a:t>
                </a:r>
                <a:r>
                  <a:rPr lang="mn-MN" sz="1400" b="1" i="0" dirty="0">
                    <a:solidFill>
                      <a:srgbClr val="00B050"/>
                    </a:solidFill>
                    <a:effectLst/>
                    <a:cs typeface="Arial" panose="020B0604020202020204" pitchFamily="34" charset="0"/>
                  </a:rPr>
                  <a:t>хэрхэн төсөөлж </a:t>
                </a:r>
                <a:r>
                  <a:rPr lang="mn-MN" sz="1200" b="1" i="0" dirty="0">
                    <a:solidFill>
                      <a:srgbClr val="202124"/>
                    </a:solidFill>
                    <a:effectLst/>
                    <a:cs typeface="Arial" panose="020B0604020202020204" pitchFamily="34" charset="0"/>
                  </a:rPr>
                  <a:t>байна вэ? Мэргэжлийн холбооноос </a:t>
                </a:r>
                <a:r>
                  <a:rPr lang="mn-MN" sz="1400" b="1" i="0" dirty="0">
                    <a:solidFill>
                      <a:schemeClr val="accent5">
                        <a:lumMod val="60000"/>
                        <a:lumOff val="40000"/>
                      </a:schemeClr>
                    </a:solidFill>
                    <a:effectLst/>
                    <a:cs typeface="Arial" panose="020B0604020202020204" pitchFamily="34" charset="0"/>
                  </a:rPr>
                  <a:t>ямар хүлээлт</a:t>
                </a:r>
                <a:r>
                  <a:rPr lang="mn-MN" sz="1200" b="1" i="0" dirty="0">
                    <a:solidFill>
                      <a:schemeClr val="accent5">
                        <a:lumMod val="60000"/>
                        <a:lumOff val="40000"/>
                      </a:schemeClr>
                    </a:solidFill>
                    <a:effectLst/>
                    <a:cs typeface="Arial" panose="020B0604020202020204" pitchFamily="34" charset="0"/>
                  </a:rPr>
                  <a:t> </a:t>
                </a:r>
                <a:r>
                  <a:rPr lang="mn-MN" sz="1200" b="1" i="0" dirty="0">
                    <a:solidFill>
                      <a:srgbClr val="202124"/>
                    </a:solidFill>
                    <a:effectLst/>
                    <a:cs typeface="Arial" panose="020B0604020202020204" pitchFamily="34" charset="0"/>
                  </a:rPr>
                  <a:t>таньд байна вэ? Төрд ямар </a:t>
                </a:r>
                <a:r>
                  <a:rPr lang="mn-MN" sz="1400" b="1" i="0" dirty="0">
                    <a:solidFill>
                      <a:schemeClr val="accent4">
                        <a:lumMod val="60000"/>
                        <a:lumOff val="40000"/>
                      </a:schemeClr>
                    </a:solidFill>
                    <a:effectLst/>
                    <a:cs typeface="Arial" panose="020B0604020202020204" pitchFamily="34" charset="0"/>
                  </a:rPr>
                  <a:t>дуу хоолой </a:t>
                </a:r>
                <a:r>
                  <a:rPr lang="mn-MN" sz="1200" b="1" i="0" dirty="0">
                    <a:solidFill>
                      <a:srgbClr val="202124"/>
                    </a:solidFill>
                    <a:effectLst/>
                    <a:cs typeface="Arial" panose="020B0604020202020204" pitchFamily="34" charset="0"/>
                  </a:rPr>
                  <a:t>хүргүүлэхийг хүсч байна вэ?</a:t>
                </a:r>
                <a:endParaRPr kumimoji="0" lang="ru-UA" altLang="ru-UA" sz="1200" b="0" i="0" u="none" strike="noStrike" cap="none" normalizeH="0" baseline="0" dirty="0">
                  <a:ln>
                    <a:noFill/>
                  </a:ln>
                  <a:solidFill>
                    <a:schemeClr val="tx1">
                      <a:lumMod val="50000"/>
                    </a:schemeClr>
                  </a:solidFill>
                  <a:effectLst/>
                  <a:ea typeface="Open Sans" panose="020B0606030504020204" pitchFamily="34" charset="0"/>
                  <a:cs typeface="Arial" panose="020B0604020202020204" pitchFamily="34" charset="0"/>
                </a:endParaRPr>
              </a:p>
            </p:txBody>
          </p:sp>
        </p:grpSp>
      </p:grpSp>
      <p:grpSp>
        <p:nvGrpSpPr>
          <p:cNvPr id="64" name="Group 63">
            <a:extLst>
              <a:ext uri="{FF2B5EF4-FFF2-40B4-BE49-F238E27FC236}">
                <a16:creationId xmlns:a16="http://schemas.microsoft.com/office/drawing/2014/main" id="{D13251FA-B1D0-48EF-ACB8-8A1434333F23}"/>
              </a:ext>
            </a:extLst>
          </p:cNvPr>
          <p:cNvGrpSpPr/>
          <p:nvPr/>
        </p:nvGrpSpPr>
        <p:grpSpPr>
          <a:xfrm>
            <a:off x="992777" y="1028373"/>
            <a:ext cx="3045378" cy="1025852"/>
            <a:chOff x="1583338" y="1028373"/>
            <a:chExt cx="2404941" cy="1025852"/>
          </a:xfrm>
        </p:grpSpPr>
        <p:sp>
          <p:nvSpPr>
            <p:cNvPr id="65" name="Rectangle 45">
              <a:extLst>
                <a:ext uri="{FF2B5EF4-FFF2-40B4-BE49-F238E27FC236}">
                  <a16:creationId xmlns:a16="http://schemas.microsoft.com/office/drawing/2014/main" id="{1EACE1CC-3CA5-4278-8C6F-438D1C9C6C3F}"/>
                </a:ext>
              </a:extLst>
            </p:cNvPr>
            <p:cNvSpPr>
              <a:spLocks noChangeArrowheads="1"/>
            </p:cNvSpPr>
            <p:nvPr/>
          </p:nvSpPr>
          <p:spPr bwMode="auto">
            <a:xfrm>
              <a:off x="1984790" y="1028373"/>
              <a:ext cx="16550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ru-UA" altLang="ru-UA" sz="1200" b="1" dirty="0">
                  <a:solidFill>
                    <a:srgbClr val="FFFF00"/>
                  </a:solidFill>
                  <a:ea typeface="Open Sans" panose="020B0606030504020204" pitchFamily="34" charset="0"/>
                  <a:cs typeface="Arial" panose="020B0604020202020204" pitchFamily="34" charset="0"/>
                </a:rPr>
                <a:t>8.Хөнгөлөлт, зээл, тусламж</a:t>
              </a:r>
              <a:endParaRPr kumimoji="0" lang="ru-UA" altLang="ru-UA" sz="1200" b="0" i="0" u="none" strike="noStrike" cap="none" normalizeH="0" baseline="0" dirty="0">
                <a:ln>
                  <a:noFill/>
                </a:ln>
                <a:solidFill>
                  <a:srgbClr val="FFFF00"/>
                </a:solidFill>
                <a:effectLst/>
                <a:ea typeface="Open Sans" panose="020B0606030504020204" pitchFamily="34" charset="0"/>
                <a:cs typeface="Arial" panose="020B0604020202020204" pitchFamily="34" charset="0"/>
              </a:endParaRPr>
            </a:p>
          </p:txBody>
        </p:sp>
        <p:sp>
          <p:nvSpPr>
            <p:cNvPr id="66" name="Text Placeholder 53">
              <a:extLst>
                <a:ext uri="{FF2B5EF4-FFF2-40B4-BE49-F238E27FC236}">
                  <a16:creationId xmlns:a16="http://schemas.microsoft.com/office/drawing/2014/main" id="{45E49C3D-7128-4B03-A5AA-B7619D65B638}"/>
                </a:ext>
              </a:extLst>
            </p:cNvPr>
            <p:cNvSpPr txBox="1">
              <a:spLocks/>
            </p:cNvSpPr>
            <p:nvPr/>
          </p:nvSpPr>
          <p:spPr>
            <a:xfrm>
              <a:off x="1583338" y="1327148"/>
              <a:ext cx="2404941" cy="7270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mn-MN" sz="1100" b="0" i="0" dirty="0">
                  <a:solidFill>
                    <a:schemeClr val="bg1"/>
                  </a:solidFill>
                  <a:effectLst/>
                  <a:latin typeface="Arial" panose="020B0604020202020204" pitchFamily="34" charset="0"/>
                  <a:cs typeface="Arial" panose="020B0604020202020204" pitchFamily="34" charset="0"/>
                </a:rPr>
                <a:t>Бага хүүтэй зээл, НДШ татварын хөнгөлөлт, төрийн дэмжлэг туслалцааг нэмэгдүүлэх /Ялангуяа өвлийн улиралд/</a:t>
              </a:r>
              <a:endParaRPr lang="en-US" sz="1100" dirty="0">
                <a:solidFill>
                  <a:schemeClr val="bg1"/>
                </a:solidFill>
                <a:latin typeface="Arial" panose="020B0604020202020204" pitchFamily="34" charset="0"/>
                <a:cs typeface="Arial" panose="020B0604020202020204" pitchFamily="34" charset="0"/>
              </a:endParaRPr>
            </a:p>
          </p:txBody>
        </p:sp>
      </p:grpSp>
      <p:grpSp>
        <p:nvGrpSpPr>
          <p:cNvPr id="67" name="Group 66">
            <a:extLst>
              <a:ext uri="{FF2B5EF4-FFF2-40B4-BE49-F238E27FC236}">
                <a16:creationId xmlns:a16="http://schemas.microsoft.com/office/drawing/2014/main" id="{47C2E0BE-753C-405B-84C3-70013C2448E0}"/>
              </a:ext>
            </a:extLst>
          </p:cNvPr>
          <p:cNvGrpSpPr/>
          <p:nvPr/>
        </p:nvGrpSpPr>
        <p:grpSpPr>
          <a:xfrm>
            <a:off x="429712" y="2373797"/>
            <a:ext cx="2672393" cy="1289843"/>
            <a:chOff x="1128713" y="2373797"/>
            <a:chExt cx="2012949" cy="1289843"/>
          </a:xfrm>
        </p:grpSpPr>
        <p:sp>
          <p:nvSpPr>
            <p:cNvPr id="68" name="Rectangle 46">
              <a:extLst>
                <a:ext uri="{FF2B5EF4-FFF2-40B4-BE49-F238E27FC236}">
                  <a16:creationId xmlns:a16="http://schemas.microsoft.com/office/drawing/2014/main" id="{3D1FB5CC-CAF6-4CA9-82B1-DAD6EC2EE999}"/>
                </a:ext>
              </a:extLst>
            </p:cNvPr>
            <p:cNvSpPr>
              <a:spLocks noChangeArrowheads="1"/>
            </p:cNvSpPr>
            <p:nvPr/>
          </p:nvSpPr>
          <p:spPr bwMode="auto">
            <a:xfrm>
              <a:off x="1579258" y="2373797"/>
              <a:ext cx="136441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UA" altLang="ru-UA" sz="1200" b="1" i="0" u="none" strike="noStrike" cap="none" normalizeH="0" baseline="0" dirty="0">
                  <a:ln>
                    <a:noFill/>
                  </a:ln>
                  <a:solidFill>
                    <a:srgbClr val="FFFF00"/>
                  </a:solidFill>
                  <a:effectLst/>
                  <a:ea typeface="Open Sans" panose="020B0606030504020204" pitchFamily="34" charset="0"/>
                  <a:cs typeface="Arial" panose="020B0604020202020204" pitchFamily="34" charset="0"/>
                </a:rPr>
                <a:t>7.Баримт бичиг сунгалт</a:t>
              </a:r>
              <a:endParaRPr kumimoji="0" lang="ru-UA" altLang="ru-UA" sz="1200" b="0" i="0" u="none" strike="noStrike" cap="none" normalizeH="0" baseline="0" dirty="0">
                <a:ln>
                  <a:noFill/>
                </a:ln>
                <a:solidFill>
                  <a:srgbClr val="FFFF00"/>
                </a:solidFill>
                <a:effectLst/>
                <a:ea typeface="Open Sans" panose="020B0606030504020204" pitchFamily="34" charset="0"/>
                <a:cs typeface="Arial" panose="020B0604020202020204" pitchFamily="34" charset="0"/>
              </a:endParaRPr>
            </a:p>
          </p:txBody>
        </p:sp>
        <p:sp>
          <p:nvSpPr>
            <p:cNvPr id="69" name="Text Placeholder 53">
              <a:extLst>
                <a:ext uri="{FF2B5EF4-FFF2-40B4-BE49-F238E27FC236}">
                  <a16:creationId xmlns:a16="http://schemas.microsoft.com/office/drawing/2014/main" id="{B84F46F9-7159-45EA-869C-6BABDC87325F}"/>
                </a:ext>
              </a:extLst>
            </p:cNvPr>
            <p:cNvSpPr txBox="1">
              <a:spLocks/>
            </p:cNvSpPr>
            <p:nvPr/>
          </p:nvSpPr>
          <p:spPr>
            <a:xfrm>
              <a:off x="1128713" y="2613024"/>
              <a:ext cx="2012949" cy="10506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mn-MN" sz="1100" b="0" i="0" dirty="0">
                  <a:solidFill>
                    <a:schemeClr val="bg1"/>
                  </a:solidFill>
                  <a:effectLst/>
                  <a:latin typeface="Arial" panose="020B0604020202020204" pitchFamily="34" charset="0"/>
                  <a:cs typeface="Arial" panose="020B0604020202020204" pitchFamily="34" charset="0"/>
                </a:rPr>
                <a:t>Тусгай зөвшөөрөл, газар ашиглах гэрчилгээг сунгах хугацааг 15 жил болгох, </a:t>
              </a:r>
              <a:r>
                <a:rPr lang="ru-RU" sz="1100" b="0" i="0" dirty="0">
                  <a:solidFill>
                    <a:schemeClr val="bg1"/>
                  </a:solidFill>
                  <a:effectLst/>
                  <a:latin typeface="Arial" panose="020B0604020202020204" pitchFamily="34" charset="0"/>
                  <a:cs typeface="Arial" panose="020B0604020202020204" pitchFamily="34" charset="0"/>
                </a:rPr>
                <a:t>ТХГН-н газрын гэрчилгээ сунгалтын процессийг хялбарчлах</a:t>
              </a:r>
              <a:r>
                <a:rPr lang="mn-MN" sz="1100" b="0" i="0" dirty="0">
                  <a:solidFill>
                    <a:schemeClr val="bg1"/>
                  </a:solidFill>
                  <a:effectLst/>
                  <a:latin typeface="Arial" panose="020B0604020202020204" pitchFamily="34" charset="0"/>
                  <a:cs typeface="Arial" panose="020B0604020202020204" pitchFamily="34" charset="0"/>
                </a:rPr>
                <a:t>, хүнд сурталгүй болгох</a:t>
              </a:r>
              <a:endParaRPr lang="en-US" sz="1100" dirty="0">
                <a:solidFill>
                  <a:schemeClr val="bg1"/>
                </a:solidFill>
                <a:latin typeface="Arial" panose="020B0604020202020204" pitchFamily="34" charset="0"/>
                <a:cs typeface="Arial" panose="020B0604020202020204" pitchFamily="34" charset="0"/>
              </a:endParaRPr>
            </a:p>
          </p:txBody>
        </p:sp>
      </p:grpSp>
      <p:grpSp>
        <p:nvGrpSpPr>
          <p:cNvPr id="70" name="Group 69">
            <a:extLst>
              <a:ext uri="{FF2B5EF4-FFF2-40B4-BE49-F238E27FC236}">
                <a16:creationId xmlns:a16="http://schemas.microsoft.com/office/drawing/2014/main" id="{628A62DD-FF1A-4647-A35B-0837719FD441}"/>
              </a:ext>
            </a:extLst>
          </p:cNvPr>
          <p:cNvGrpSpPr/>
          <p:nvPr/>
        </p:nvGrpSpPr>
        <p:grpSpPr>
          <a:xfrm>
            <a:off x="576714" y="3865562"/>
            <a:ext cx="2310666" cy="936915"/>
            <a:chOff x="575296" y="3833517"/>
            <a:chExt cx="2141485" cy="753296"/>
          </a:xfrm>
        </p:grpSpPr>
        <p:sp>
          <p:nvSpPr>
            <p:cNvPr id="71" name="Rectangle 47">
              <a:extLst>
                <a:ext uri="{FF2B5EF4-FFF2-40B4-BE49-F238E27FC236}">
                  <a16:creationId xmlns:a16="http://schemas.microsoft.com/office/drawing/2014/main" id="{B3696B49-CB89-4016-A2CA-5545808EFFB0}"/>
                </a:ext>
              </a:extLst>
            </p:cNvPr>
            <p:cNvSpPr>
              <a:spLocks noChangeArrowheads="1"/>
            </p:cNvSpPr>
            <p:nvPr/>
          </p:nvSpPr>
          <p:spPr bwMode="auto">
            <a:xfrm>
              <a:off x="1240367" y="3833517"/>
              <a:ext cx="943378" cy="1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UA" altLang="ru-UA" sz="1200" b="1" i="0" u="none" strike="noStrike" cap="none" normalizeH="0" baseline="0" dirty="0">
                  <a:ln>
                    <a:noFill/>
                  </a:ln>
                  <a:solidFill>
                    <a:srgbClr val="FFFF00"/>
                  </a:solidFill>
                  <a:effectLst/>
                  <a:ea typeface="Open Sans" panose="020B0606030504020204" pitchFamily="34" charset="0"/>
                  <a:cs typeface="Arial" panose="020B0604020202020204" pitchFamily="34" charset="0"/>
                </a:rPr>
                <a:t>6.Хүний нөөц</a:t>
              </a:r>
              <a:endParaRPr kumimoji="0" lang="ru-UA" altLang="ru-UA" sz="1200" b="0" i="0" u="none" strike="noStrike" cap="none" normalizeH="0" baseline="0" dirty="0">
                <a:ln>
                  <a:noFill/>
                </a:ln>
                <a:solidFill>
                  <a:srgbClr val="FFFF00"/>
                </a:solidFill>
                <a:effectLst/>
                <a:ea typeface="Open Sans" panose="020B0606030504020204" pitchFamily="34" charset="0"/>
                <a:cs typeface="Arial" panose="020B0604020202020204" pitchFamily="34" charset="0"/>
              </a:endParaRPr>
            </a:p>
          </p:txBody>
        </p:sp>
        <p:sp>
          <p:nvSpPr>
            <p:cNvPr id="72" name="Text Placeholder 53">
              <a:extLst>
                <a:ext uri="{FF2B5EF4-FFF2-40B4-BE49-F238E27FC236}">
                  <a16:creationId xmlns:a16="http://schemas.microsoft.com/office/drawing/2014/main" id="{997BDB5B-7A72-4FE0-B91A-39FC47141192}"/>
                </a:ext>
              </a:extLst>
            </p:cNvPr>
            <p:cNvSpPr txBox="1">
              <a:spLocks/>
            </p:cNvSpPr>
            <p:nvPr/>
          </p:nvSpPr>
          <p:spPr>
            <a:xfrm>
              <a:off x="575296" y="4028890"/>
              <a:ext cx="2141485" cy="5579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ru-RU" sz="1100" b="0" i="0" dirty="0">
                  <a:solidFill>
                    <a:schemeClr val="bg1"/>
                  </a:solidFill>
                  <a:effectLst/>
                  <a:latin typeface="Arial" panose="020B0604020202020204" pitchFamily="34" charset="0"/>
                  <a:cs typeface="Arial" panose="020B0604020202020204" pitchFamily="34" charset="0"/>
                </a:rPr>
                <a:t>Хүний нөөцийн дата </a:t>
              </a:r>
              <a:r>
                <a:rPr lang="mn-MN" sz="1100" b="0" i="0" dirty="0">
                  <a:solidFill>
                    <a:schemeClr val="bg1"/>
                  </a:solidFill>
                  <a:effectLst/>
                  <a:latin typeface="Arial" panose="020B0604020202020204" pitchFamily="34" charset="0"/>
                  <a:cs typeface="Arial" panose="020B0604020202020204" pitchFamily="34" charset="0"/>
                </a:rPr>
                <a:t>бааз</a:t>
              </a:r>
              <a:r>
                <a:rPr lang="ru-RU" sz="1100" b="0" i="0" dirty="0">
                  <a:solidFill>
                    <a:schemeClr val="bg1"/>
                  </a:solidFill>
                  <a:effectLst/>
                  <a:latin typeface="Arial" panose="020B0604020202020204" pitchFamily="34" charset="0"/>
                  <a:cs typeface="Arial" panose="020B0604020202020204" pitchFamily="34" charset="0"/>
                </a:rPr>
                <a:t>тай болох</a:t>
              </a:r>
              <a:r>
                <a:rPr lang="mn-MN" sz="1100" b="0" i="0" dirty="0">
                  <a:solidFill>
                    <a:schemeClr val="bg1"/>
                  </a:solidFill>
                  <a:effectLst/>
                  <a:latin typeface="Arial" panose="020B0604020202020204" pitchFamily="34" charset="0"/>
                  <a:cs typeface="Arial" panose="020B0604020202020204" pitchFamily="34" charset="0"/>
                </a:rPr>
                <a:t>, хүний нөөцийн хомсдлыг бууруулахад анхаарч  ажиллах</a:t>
              </a:r>
              <a:endParaRPr lang="en-US" sz="1100" dirty="0">
                <a:solidFill>
                  <a:schemeClr val="bg1"/>
                </a:solidFill>
                <a:latin typeface="Arial" panose="020B0604020202020204" pitchFamily="34" charset="0"/>
                <a:cs typeface="Arial" panose="020B0604020202020204" pitchFamily="34" charset="0"/>
              </a:endParaRPr>
            </a:p>
          </p:txBody>
        </p:sp>
      </p:grpSp>
      <p:grpSp>
        <p:nvGrpSpPr>
          <p:cNvPr id="73" name="Group 72">
            <a:extLst>
              <a:ext uri="{FF2B5EF4-FFF2-40B4-BE49-F238E27FC236}">
                <a16:creationId xmlns:a16="http://schemas.microsoft.com/office/drawing/2014/main" id="{9043E00B-3E34-40B1-A950-890702F24C90}"/>
              </a:ext>
            </a:extLst>
          </p:cNvPr>
          <p:cNvGrpSpPr/>
          <p:nvPr/>
        </p:nvGrpSpPr>
        <p:grpSpPr>
          <a:xfrm>
            <a:off x="678897" y="4952479"/>
            <a:ext cx="3045378" cy="1135584"/>
            <a:chOff x="1696025" y="4952479"/>
            <a:chExt cx="2028250" cy="1135584"/>
          </a:xfrm>
        </p:grpSpPr>
        <p:sp>
          <p:nvSpPr>
            <p:cNvPr id="74" name="Rectangle 48">
              <a:extLst>
                <a:ext uri="{FF2B5EF4-FFF2-40B4-BE49-F238E27FC236}">
                  <a16:creationId xmlns:a16="http://schemas.microsoft.com/office/drawing/2014/main" id="{5ED78A74-666C-4262-BC96-72EF127363F8}"/>
                </a:ext>
              </a:extLst>
            </p:cNvPr>
            <p:cNvSpPr>
              <a:spLocks noChangeArrowheads="1"/>
            </p:cNvSpPr>
            <p:nvPr/>
          </p:nvSpPr>
          <p:spPr bwMode="auto">
            <a:xfrm>
              <a:off x="2323329" y="4952479"/>
              <a:ext cx="9809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UA" altLang="ru-UA" sz="1200" b="1" i="0" u="none" strike="noStrike" cap="none" normalizeH="0" baseline="0" dirty="0">
                  <a:ln>
                    <a:noFill/>
                  </a:ln>
                  <a:solidFill>
                    <a:srgbClr val="FFFF00"/>
                  </a:solidFill>
                  <a:effectLst/>
                  <a:ea typeface="Open Sans" panose="020B0606030504020204" pitchFamily="34" charset="0"/>
                  <a:cs typeface="Arial" panose="020B0604020202020204" pitchFamily="34" charset="0"/>
                </a:rPr>
                <a:t>5.Нэгдсэн стандарт</a:t>
              </a:r>
              <a:endParaRPr kumimoji="0" lang="ru-UA" altLang="ru-UA" sz="1200" b="0" i="0" u="none" strike="noStrike" cap="none" normalizeH="0" baseline="0" dirty="0">
                <a:ln>
                  <a:noFill/>
                </a:ln>
                <a:solidFill>
                  <a:srgbClr val="FFFF00"/>
                </a:solidFill>
                <a:effectLst/>
                <a:ea typeface="Open Sans" panose="020B0606030504020204" pitchFamily="34" charset="0"/>
                <a:cs typeface="Arial" panose="020B0604020202020204" pitchFamily="34" charset="0"/>
              </a:endParaRPr>
            </a:p>
          </p:txBody>
        </p:sp>
        <p:sp>
          <p:nvSpPr>
            <p:cNvPr id="75" name="Text Placeholder 53">
              <a:extLst>
                <a:ext uri="{FF2B5EF4-FFF2-40B4-BE49-F238E27FC236}">
                  <a16:creationId xmlns:a16="http://schemas.microsoft.com/office/drawing/2014/main" id="{0AAF460B-B573-4D47-A7EE-146C3F6ADAD1}"/>
                </a:ext>
              </a:extLst>
            </p:cNvPr>
            <p:cNvSpPr txBox="1">
              <a:spLocks/>
            </p:cNvSpPr>
            <p:nvPr/>
          </p:nvSpPr>
          <p:spPr>
            <a:xfrm>
              <a:off x="1696025" y="5138153"/>
              <a:ext cx="2028250" cy="9499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mn-MN" sz="1100" b="0" i="0" dirty="0">
                  <a:solidFill>
                    <a:schemeClr val="bg1"/>
                  </a:solidFill>
                  <a:effectLst/>
                  <a:latin typeface="Arial" panose="020B0604020202020204" pitchFamily="34" charset="0"/>
                  <a:cs typeface="Arial" panose="020B0604020202020204" pitchFamily="34" charset="0"/>
                </a:rPr>
                <a:t>Нэгдсэн стандарттай болох, баазуудад зэрэглэл тогтоож, онцгойлон өндөр зэрэглэлийн баазуудын үйлчилгээ ялгарал, ноу хауг гаргаж ирэхэд туслах</a:t>
              </a:r>
              <a:endParaRPr lang="en-US" sz="1100" dirty="0">
                <a:solidFill>
                  <a:schemeClr val="bg1"/>
                </a:solidFill>
                <a:latin typeface="Arial" panose="020B0604020202020204" pitchFamily="34" charset="0"/>
                <a:cs typeface="Arial" panose="020B0604020202020204" pitchFamily="34" charset="0"/>
              </a:endParaRPr>
            </a:p>
          </p:txBody>
        </p:sp>
      </p:grpSp>
      <p:grpSp>
        <p:nvGrpSpPr>
          <p:cNvPr id="76" name="Group 75">
            <a:extLst>
              <a:ext uri="{FF2B5EF4-FFF2-40B4-BE49-F238E27FC236}">
                <a16:creationId xmlns:a16="http://schemas.microsoft.com/office/drawing/2014/main" id="{A774D85A-916F-4A44-89B7-75BC30C43130}"/>
              </a:ext>
            </a:extLst>
          </p:cNvPr>
          <p:cNvGrpSpPr/>
          <p:nvPr/>
        </p:nvGrpSpPr>
        <p:grpSpPr>
          <a:xfrm>
            <a:off x="8967962" y="1089436"/>
            <a:ext cx="2701524" cy="1007311"/>
            <a:chOff x="8967964" y="1099762"/>
            <a:chExt cx="1570121" cy="674163"/>
          </a:xfrm>
        </p:grpSpPr>
        <p:sp>
          <p:nvSpPr>
            <p:cNvPr id="77" name="Rectangle 49">
              <a:extLst>
                <a:ext uri="{FF2B5EF4-FFF2-40B4-BE49-F238E27FC236}">
                  <a16:creationId xmlns:a16="http://schemas.microsoft.com/office/drawing/2014/main" id="{D831165D-09C7-4883-A852-8646A3CEBC95}"/>
                </a:ext>
              </a:extLst>
            </p:cNvPr>
            <p:cNvSpPr>
              <a:spLocks noChangeArrowheads="1"/>
            </p:cNvSpPr>
            <p:nvPr/>
          </p:nvSpPr>
          <p:spPr bwMode="auto">
            <a:xfrm>
              <a:off x="9201003" y="1099762"/>
              <a:ext cx="1020990" cy="14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ru-UA" altLang="ru-UA" sz="1200" b="1" dirty="0">
                  <a:solidFill>
                    <a:srgbClr val="FFFF00"/>
                  </a:solidFill>
                  <a:ea typeface="Open Sans" panose="020B0606030504020204" pitchFamily="34" charset="0"/>
                  <a:cs typeface="Arial" panose="020B0604020202020204" pitchFamily="34" charset="0"/>
                </a:rPr>
                <a:t>1. Бодлого, менежмент</a:t>
              </a:r>
              <a:endParaRPr kumimoji="0" lang="ru-UA" altLang="ru-UA" sz="1200" b="0" i="0" u="none" strike="noStrike" cap="none" normalizeH="0" baseline="0" dirty="0">
                <a:ln>
                  <a:noFill/>
                </a:ln>
                <a:solidFill>
                  <a:srgbClr val="FFFF00"/>
                </a:solidFill>
                <a:effectLst/>
                <a:ea typeface="Open Sans" panose="020B0606030504020204" pitchFamily="34" charset="0"/>
                <a:cs typeface="Arial" panose="020B0604020202020204" pitchFamily="34" charset="0"/>
              </a:endParaRPr>
            </a:p>
          </p:txBody>
        </p:sp>
        <p:sp>
          <p:nvSpPr>
            <p:cNvPr id="78" name="Text Placeholder 53">
              <a:extLst>
                <a:ext uri="{FF2B5EF4-FFF2-40B4-BE49-F238E27FC236}">
                  <a16:creationId xmlns:a16="http://schemas.microsoft.com/office/drawing/2014/main" id="{3C5AE632-EB47-4720-8DDE-33A0C52AE3FB}"/>
                </a:ext>
              </a:extLst>
            </p:cNvPr>
            <p:cNvSpPr txBox="1">
              <a:spLocks/>
            </p:cNvSpPr>
            <p:nvPr/>
          </p:nvSpPr>
          <p:spPr>
            <a:xfrm>
              <a:off x="8967964" y="1216002"/>
              <a:ext cx="1570121" cy="5579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mn-MN" sz="1100" dirty="0">
                  <a:solidFill>
                    <a:schemeClr val="bg1"/>
                  </a:solidFill>
                  <a:latin typeface="Arial" panose="020B0604020202020204" pitchFamily="34" charset="0"/>
                  <a:cs typeface="Arial" panose="020B0604020202020204" pitchFamily="34" charset="0"/>
                </a:rPr>
                <a:t>Т</a:t>
              </a:r>
              <a:r>
                <a:rPr lang="mn-MN" sz="1100" b="0" i="0" dirty="0">
                  <a:solidFill>
                    <a:schemeClr val="bg1"/>
                  </a:solidFill>
                  <a:effectLst/>
                  <a:latin typeface="Arial" panose="020B0604020202020204" pitchFamily="34" charset="0"/>
                  <a:cs typeface="Arial" panose="020B0604020202020204" pitchFamily="34" charset="0"/>
                </a:rPr>
                <a:t>өрийн бодлогоор дэмжих бодит шийдэл, бодлогын түвшинд  менежментийн төлөвлөгөөтэй ажиллах, Бостон Консалтины стратегитай хамтрах</a:t>
              </a:r>
              <a:endParaRPr lang="en-US" sz="1100" dirty="0">
                <a:solidFill>
                  <a:schemeClr val="bg1"/>
                </a:solidFill>
                <a:latin typeface="Arial" panose="020B0604020202020204" pitchFamily="34" charset="0"/>
                <a:cs typeface="Arial" panose="020B0604020202020204" pitchFamily="34" charset="0"/>
              </a:endParaRPr>
            </a:p>
          </p:txBody>
        </p:sp>
      </p:grpSp>
      <p:grpSp>
        <p:nvGrpSpPr>
          <p:cNvPr id="79" name="Group 78">
            <a:extLst>
              <a:ext uri="{FF2B5EF4-FFF2-40B4-BE49-F238E27FC236}">
                <a16:creationId xmlns:a16="http://schemas.microsoft.com/office/drawing/2014/main" id="{F3B86A6F-2185-487E-A700-807FA01A1861}"/>
              </a:ext>
            </a:extLst>
          </p:cNvPr>
          <p:cNvGrpSpPr/>
          <p:nvPr/>
        </p:nvGrpSpPr>
        <p:grpSpPr>
          <a:xfrm>
            <a:off x="9121033" y="2505772"/>
            <a:ext cx="2451237" cy="923228"/>
            <a:chOff x="9219299" y="2505772"/>
            <a:chExt cx="1873128" cy="778178"/>
          </a:xfrm>
        </p:grpSpPr>
        <p:sp>
          <p:nvSpPr>
            <p:cNvPr id="80" name="Rectangle 50">
              <a:extLst>
                <a:ext uri="{FF2B5EF4-FFF2-40B4-BE49-F238E27FC236}">
                  <a16:creationId xmlns:a16="http://schemas.microsoft.com/office/drawing/2014/main" id="{1C1252DB-B355-46BB-89C5-F140724A40B9}"/>
                </a:ext>
              </a:extLst>
            </p:cNvPr>
            <p:cNvSpPr>
              <a:spLocks noChangeArrowheads="1"/>
            </p:cNvSpPr>
            <p:nvPr/>
          </p:nvSpPr>
          <p:spPr bwMode="auto">
            <a:xfrm>
              <a:off x="9369265" y="2505772"/>
              <a:ext cx="15820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UA" altLang="ru-UA" sz="1200" b="1" i="0" u="none" strike="noStrike" cap="none" normalizeH="0" baseline="0" dirty="0">
                  <a:ln>
                    <a:noFill/>
                  </a:ln>
                  <a:solidFill>
                    <a:srgbClr val="FFFF00"/>
                  </a:solidFill>
                  <a:effectLst/>
                  <a:ea typeface="Open Sans" panose="020B0606030504020204" pitchFamily="34" charset="0"/>
                  <a:cs typeface="Arial" panose="020B0604020202020204" pitchFamily="34" charset="0"/>
                </a:rPr>
                <a:t>2. Мэдээллийн нэгдсэн сан</a:t>
              </a:r>
              <a:endParaRPr kumimoji="0" lang="ru-UA" altLang="ru-UA" sz="1200" b="0" i="0" u="none" strike="noStrike" cap="none" normalizeH="0" baseline="0" dirty="0">
                <a:ln>
                  <a:noFill/>
                </a:ln>
                <a:solidFill>
                  <a:srgbClr val="FFFF00"/>
                </a:solidFill>
                <a:effectLst/>
                <a:ea typeface="Open Sans" panose="020B0606030504020204" pitchFamily="34" charset="0"/>
                <a:cs typeface="Arial" panose="020B0604020202020204" pitchFamily="34" charset="0"/>
              </a:endParaRPr>
            </a:p>
          </p:txBody>
        </p:sp>
        <p:sp>
          <p:nvSpPr>
            <p:cNvPr id="81" name="Text Placeholder 53">
              <a:extLst>
                <a:ext uri="{FF2B5EF4-FFF2-40B4-BE49-F238E27FC236}">
                  <a16:creationId xmlns:a16="http://schemas.microsoft.com/office/drawing/2014/main" id="{ED703602-0CBA-40A3-9DD6-355AECBBCAB1}"/>
                </a:ext>
              </a:extLst>
            </p:cNvPr>
            <p:cNvSpPr txBox="1">
              <a:spLocks/>
            </p:cNvSpPr>
            <p:nvPr/>
          </p:nvSpPr>
          <p:spPr>
            <a:xfrm>
              <a:off x="9219299" y="2726027"/>
              <a:ext cx="1873128" cy="5579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mn-MN" sz="1100" dirty="0">
                  <a:solidFill>
                    <a:schemeClr val="bg1"/>
                  </a:solidFill>
                  <a:latin typeface="Arial" panose="020B0604020202020204" pitchFamily="34" charset="0"/>
                  <a:cs typeface="Arial" panose="020B0604020202020204" pitchFamily="34" charset="0"/>
                </a:rPr>
                <a:t>Бүртгэл, захиалгын м</a:t>
              </a:r>
              <a:r>
                <a:rPr lang="mn-MN" sz="1100" b="0" i="0" dirty="0">
                  <a:solidFill>
                    <a:schemeClr val="bg1"/>
                  </a:solidFill>
                  <a:effectLst/>
                  <a:latin typeface="Arial" panose="020B0604020202020204" pitchFamily="34" charset="0"/>
                  <a:cs typeface="Arial" panose="020B0604020202020204" pitchFamily="34" charset="0"/>
                </a:rPr>
                <a:t>эдээллийн нэгдсэн сан байгуулах, баазуудад мэдээллээр сайн хангах</a:t>
              </a:r>
              <a:endParaRPr lang="en-US" sz="1100" dirty="0">
                <a:solidFill>
                  <a:schemeClr val="bg1"/>
                </a:solidFill>
                <a:latin typeface="Arial" panose="020B0604020202020204" pitchFamily="34" charset="0"/>
                <a:cs typeface="Arial" panose="020B0604020202020204" pitchFamily="34" charset="0"/>
              </a:endParaRPr>
            </a:p>
          </p:txBody>
        </p:sp>
      </p:grpSp>
      <p:grpSp>
        <p:nvGrpSpPr>
          <p:cNvPr id="82" name="Group 81">
            <a:extLst>
              <a:ext uri="{FF2B5EF4-FFF2-40B4-BE49-F238E27FC236}">
                <a16:creationId xmlns:a16="http://schemas.microsoft.com/office/drawing/2014/main" id="{BF00F3A7-952C-49A2-A137-9AF3984B4A9E}"/>
              </a:ext>
            </a:extLst>
          </p:cNvPr>
          <p:cNvGrpSpPr/>
          <p:nvPr/>
        </p:nvGrpSpPr>
        <p:grpSpPr>
          <a:xfrm>
            <a:off x="9232901" y="3609717"/>
            <a:ext cx="2566165" cy="1267083"/>
            <a:chOff x="9326070" y="3609717"/>
            <a:chExt cx="1781751" cy="1267083"/>
          </a:xfrm>
        </p:grpSpPr>
        <p:sp>
          <p:nvSpPr>
            <p:cNvPr id="83" name="Rectangle 51">
              <a:extLst>
                <a:ext uri="{FF2B5EF4-FFF2-40B4-BE49-F238E27FC236}">
                  <a16:creationId xmlns:a16="http://schemas.microsoft.com/office/drawing/2014/main" id="{AF5FE8D8-EC0D-46EE-BEE3-82C339D119DC}"/>
                </a:ext>
              </a:extLst>
            </p:cNvPr>
            <p:cNvSpPr>
              <a:spLocks noChangeArrowheads="1"/>
            </p:cNvSpPr>
            <p:nvPr/>
          </p:nvSpPr>
          <p:spPr bwMode="auto">
            <a:xfrm>
              <a:off x="9550684" y="3609717"/>
              <a:ext cx="14828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UA" altLang="ru-UA" sz="1200" b="1" i="0" u="none" strike="noStrike" cap="none" normalizeH="0" baseline="0" dirty="0">
                  <a:ln>
                    <a:noFill/>
                  </a:ln>
                  <a:solidFill>
                    <a:srgbClr val="FFFF00"/>
                  </a:solidFill>
                  <a:effectLst/>
                  <a:ea typeface="Open Sans" panose="020B0606030504020204" pitchFamily="34" charset="0"/>
                  <a:cs typeface="Arial" panose="020B0604020202020204" pitchFamily="34" charset="0"/>
                </a:rPr>
                <a:t>3.Мэргэжлийн сургалт</a:t>
              </a:r>
              <a:endParaRPr kumimoji="0" lang="ru-UA" altLang="ru-UA" sz="1200" b="0" i="0" u="none" strike="noStrike" cap="none" normalizeH="0" baseline="0" dirty="0">
                <a:ln>
                  <a:noFill/>
                </a:ln>
                <a:solidFill>
                  <a:srgbClr val="FFFF00"/>
                </a:solidFill>
                <a:effectLst/>
                <a:ea typeface="Open Sans" panose="020B0606030504020204" pitchFamily="34" charset="0"/>
                <a:cs typeface="Arial" panose="020B0604020202020204" pitchFamily="34" charset="0"/>
              </a:endParaRPr>
            </a:p>
          </p:txBody>
        </p:sp>
        <p:sp>
          <p:nvSpPr>
            <p:cNvPr id="84" name="Text Placeholder 53">
              <a:extLst>
                <a:ext uri="{FF2B5EF4-FFF2-40B4-BE49-F238E27FC236}">
                  <a16:creationId xmlns:a16="http://schemas.microsoft.com/office/drawing/2014/main" id="{14E82020-88F5-4852-B5D3-11233EC8BD89}"/>
                </a:ext>
              </a:extLst>
            </p:cNvPr>
            <p:cNvSpPr txBox="1">
              <a:spLocks/>
            </p:cNvSpPr>
            <p:nvPr/>
          </p:nvSpPr>
          <p:spPr>
            <a:xfrm>
              <a:off x="9326070" y="3865562"/>
              <a:ext cx="1781751" cy="10112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mn-MN" sz="1100" dirty="0">
                  <a:solidFill>
                    <a:schemeClr val="bg1"/>
                  </a:solidFill>
                  <a:latin typeface="Arial" panose="020B0604020202020204" pitchFamily="34" charset="0"/>
                  <a:cs typeface="Arial" panose="020B0604020202020204" pitchFamily="34" charset="0"/>
                </a:rPr>
                <a:t>Ү</a:t>
              </a:r>
              <a:r>
                <a:rPr lang="mn-MN" sz="1100" b="0" i="0" dirty="0">
                  <a:solidFill>
                    <a:schemeClr val="bg1"/>
                  </a:solidFill>
                  <a:effectLst/>
                  <a:latin typeface="Arial" panose="020B0604020202020204" pitchFamily="34" charset="0"/>
                  <a:cs typeface="Arial" panose="020B0604020202020204" pitchFamily="34" charset="0"/>
                </a:rPr>
                <a:t>йлчилгээний соёл, манлайлал, </a:t>
              </a:r>
              <a:r>
                <a:rPr lang="en-US" sz="1100" b="0" i="0" dirty="0">
                  <a:solidFill>
                    <a:schemeClr val="bg1"/>
                  </a:solidFill>
                  <a:effectLst/>
                  <a:latin typeface="Arial" panose="020B0604020202020204" pitchFamily="34" charset="0"/>
                  <a:cs typeface="Arial" panose="020B0604020202020204" pitchFamily="34" charset="0"/>
                </a:rPr>
                <a:t>teamwork </a:t>
              </a:r>
              <a:r>
                <a:rPr lang="mn-MN" sz="1100" b="0" i="0" dirty="0">
                  <a:solidFill>
                    <a:schemeClr val="bg1"/>
                  </a:solidFill>
                  <a:effectLst/>
                  <a:latin typeface="Arial" panose="020B0604020202020204" pitchFamily="34" charset="0"/>
                  <a:cs typeface="Arial" panose="020B0604020202020204" pitchFamily="34" charset="0"/>
                </a:rPr>
                <a:t>чиглэлтэй кейс сургалт хийх,  </a:t>
              </a:r>
              <a:r>
                <a:rPr lang="mn-MN" sz="1100" dirty="0">
                  <a:solidFill>
                    <a:schemeClr val="bg1"/>
                  </a:solidFill>
                  <a:latin typeface="Arial" panose="020B0604020202020204" pitchFamily="34" charset="0"/>
                  <a:cs typeface="Arial" panose="020B0604020202020204" pitchFamily="34" charset="0"/>
                </a:rPr>
                <a:t>шинэ сургалт-</a:t>
              </a:r>
              <a:r>
                <a:rPr lang="mn-MN" sz="1100" b="0" i="0" dirty="0">
                  <a:solidFill>
                    <a:schemeClr val="bg1"/>
                  </a:solidFill>
                  <a:effectLst/>
                  <a:latin typeface="Arial" panose="020B0604020202020204" pitchFamily="34" charset="0"/>
                  <a:cs typeface="Arial" panose="020B0604020202020204" pitchFamily="34" charset="0"/>
                </a:rPr>
                <a:t>эвентүүд бий болгох</a:t>
              </a:r>
              <a:endParaRPr lang="en-US" sz="1100" dirty="0">
                <a:solidFill>
                  <a:schemeClr val="bg1"/>
                </a:solidFill>
                <a:latin typeface="Arial" panose="020B0604020202020204" pitchFamily="34" charset="0"/>
                <a:cs typeface="Arial" panose="020B0604020202020204" pitchFamily="34" charset="0"/>
              </a:endParaRPr>
            </a:p>
          </p:txBody>
        </p:sp>
      </p:grpSp>
      <p:grpSp>
        <p:nvGrpSpPr>
          <p:cNvPr id="85" name="Group 84">
            <a:extLst>
              <a:ext uri="{FF2B5EF4-FFF2-40B4-BE49-F238E27FC236}">
                <a16:creationId xmlns:a16="http://schemas.microsoft.com/office/drawing/2014/main" id="{0F33E284-24DB-4B7F-A25B-7FA4EF64A8CD}"/>
              </a:ext>
            </a:extLst>
          </p:cNvPr>
          <p:cNvGrpSpPr/>
          <p:nvPr/>
        </p:nvGrpSpPr>
        <p:grpSpPr>
          <a:xfrm>
            <a:off x="8566075" y="4983165"/>
            <a:ext cx="2801280" cy="1100570"/>
            <a:chOff x="8721550" y="4983163"/>
            <a:chExt cx="1731768" cy="710119"/>
          </a:xfrm>
        </p:grpSpPr>
        <p:sp>
          <p:nvSpPr>
            <p:cNvPr id="86" name="Rectangle 52">
              <a:extLst>
                <a:ext uri="{FF2B5EF4-FFF2-40B4-BE49-F238E27FC236}">
                  <a16:creationId xmlns:a16="http://schemas.microsoft.com/office/drawing/2014/main" id="{06A7B7B8-FD23-4A8C-B22D-BF7777ED9907}"/>
                </a:ext>
              </a:extLst>
            </p:cNvPr>
            <p:cNvSpPr>
              <a:spLocks noChangeArrowheads="1"/>
            </p:cNvSpPr>
            <p:nvPr/>
          </p:nvSpPr>
          <p:spPr bwMode="auto">
            <a:xfrm>
              <a:off x="9064625" y="4983163"/>
              <a:ext cx="1000896" cy="11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mn-MN" sz="1200" b="1" i="0" dirty="0">
                  <a:solidFill>
                    <a:srgbClr val="FFFF00"/>
                  </a:solidFill>
                  <a:effectLst/>
                  <a:cs typeface="Arial" panose="020B0604020202020204" pitchFamily="34" charset="0"/>
                </a:rPr>
                <a:t>4. Хамтын ажиллагаа</a:t>
              </a:r>
              <a:endParaRPr kumimoji="0" lang="ru-UA" altLang="ru-UA" sz="1200" b="1" i="0" u="none" strike="noStrike" cap="none" normalizeH="0" baseline="0" dirty="0">
                <a:ln>
                  <a:noFill/>
                </a:ln>
                <a:solidFill>
                  <a:srgbClr val="FFFF00"/>
                </a:solidFill>
                <a:effectLst/>
                <a:ea typeface="Open Sans" panose="020B0606030504020204" pitchFamily="34" charset="0"/>
                <a:cs typeface="Arial" panose="020B0604020202020204" pitchFamily="34" charset="0"/>
              </a:endParaRPr>
            </a:p>
          </p:txBody>
        </p:sp>
        <p:sp>
          <p:nvSpPr>
            <p:cNvPr id="87" name="Text Placeholder 53">
              <a:extLst>
                <a:ext uri="{FF2B5EF4-FFF2-40B4-BE49-F238E27FC236}">
                  <a16:creationId xmlns:a16="http://schemas.microsoft.com/office/drawing/2014/main" id="{35B94CF9-A38A-4973-B3BC-8D902DE77979}"/>
                </a:ext>
              </a:extLst>
            </p:cNvPr>
            <p:cNvSpPr txBox="1">
              <a:spLocks/>
            </p:cNvSpPr>
            <p:nvPr/>
          </p:nvSpPr>
          <p:spPr>
            <a:xfrm>
              <a:off x="8721550" y="5135359"/>
              <a:ext cx="1731768" cy="5579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mn-MN" sz="1100" b="0" i="0" dirty="0">
                  <a:solidFill>
                    <a:schemeClr val="bg1"/>
                  </a:solidFill>
                  <a:effectLst/>
                  <a:latin typeface="Arial" panose="020B0604020202020204" pitchFamily="34" charset="0"/>
                  <a:cs typeface="Arial" panose="020B0604020202020204" pitchFamily="34" charset="0"/>
                </a:rPr>
                <a:t>Хамтран ажиллах, төрөөс шаарддагатай бичиг баримтуудын замбараагүй, уялдаагүй, ойлгомжгүй зүйлсийг нэгтгэх</a:t>
              </a:r>
              <a:r>
                <a:rPr lang="mn-MN" sz="1100" dirty="0">
                  <a:solidFill>
                    <a:schemeClr val="bg1"/>
                  </a:solidFill>
                  <a:latin typeface="Arial" panose="020B0604020202020204" pitchFamily="34" charset="0"/>
                  <a:cs typeface="Arial" panose="020B0604020202020204" pitchFamily="34" charset="0"/>
                </a:rPr>
                <a:t>эд </a:t>
              </a:r>
              <a:r>
                <a:rPr lang="mn-MN" sz="1100" b="0" i="0" dirty="0">
                  <a:solidFill>
                    <a:schemeClr val="bg1"/>
                  </a:solidFill>
                  <a:effectLst/>
                  <a:latin typeface="Arial" panose="020B0604020202020204" pitchFamily="34" charset="0"/>
                  <a:cs typeface="Arial" panose="020B0604020202020204" pitchFamily="34" charset="0"/>
                </a:rPr>
                <a:t>гүүр болж ажиллах</a:t>
              </a:r>
              <a:endParaRPr lang="en-US" sz="1100" dirty="0">
                <a:solidFill>
                  <a:schemeClr val="bg1"/>
                </a:solidFill>
                <a:latin typeface="Arial" panose="020B0604020202020204" pitchFamily="34" charset="0"/>
                <a:cs typeface="Arial" panose="020B0604020202020204" pitchFamily="34" charset="0"/>
              </a:endParaRPr>
            </a:p>
          </p:txBody>
        </p:sp>
      </p:grpSp>
      <p:sp>
        <p:nvSpPr>
          <p:cNvPr id="88" name="Freeform 37">
            <a:extLst>
              <a:ext uri="{FF2B5EF4-FFF2-40B4-BE49-F238E27FC236}">
                <a16:creationId xmlns:a16="http://schemas.microsoft.com/office/drawing/2014/main" id="{AF06B131-856C-4D36-A5E0-47D3397EB61B}"/>
              </a:ext>
            </a:extLst>
          </p:cNvPr>
          <p:cNvSpPr>
            <a:spLocks noEditPoints="1"/>
          </p:cNvSpPr>
          <p:nvPr/>
        </p:nvSpPr>
        <p:spPr bwMode="auto">
          <a:xfrm>
            <a:off x="7392988" y="1403350"/>
            <a:ext cx="193675" cy="209550"/>
          </a:xfrm>
          <a:custGeom>
            <a:avLst/>
            <a:gdLst>
              <a:gd name="T0" fmla="*/ 45 w 51"/>
              <a:gd name="T1" fmla="*/ 31 h 55"/>
              <a:gd name="T2" fmla="*/ 51 w 51"/>
              <a:gd name="T3" fmla="*/ 38 h 55"/>
              <a:gd name="T4" fmla="*/ 47 w 51"/>
              <a:gd name="T5" fmla="*/ 44 h 55"/>
              <a:gd name="T6" fmla="*/ 39 w 51"/>
              <a:gd name="T7" fmla="*/ 42 h 55"/>
              <a:gd name="T8" fmla="*/ 32 w 51"/>
              <a:gd name="T9" fmla="*/ 46 h 55"/>
              <a:gd name="T10" fmla="*/ 30 w 51"/>
              <a:gd name="T11" fmla="*/ 55 h 55"/>
              <a:gd name="T12" fmla="*/ 22 w 51"/>
              <a:gd name="T13" fmla="*/ 55 h 55"/>
              <a:gd name="T14" fmla="*/ 19 w 51"/>
              <a:gd name="T15" fmla="*/ 46 h 55"/>
              <a:gd name="T16" fmla="*/ 13 w 51"/>
              <a:gd name="T17" fmla="*/ 42 h 55"/>
              <a:gd name="T18" fmla="*/ 4 w 51"/>
              <a:gd name="T19" fmla="*/ 44 h 55"/>
              <a:gd name="T20" fmla="*/ 0 w 51"/>
              <a:gd name="T21" fmla="*/ 38 h 55"/>
              <a:gd name="T22" fmla="*/ 7 w 51"/>
              <a:gd name="T23" fmla="*/ 31 h 55"/>
              <a:gd name="T24" fmla="*/ 6 w 51"/>
              <a:gd name="T25" fmla="*/ 27 h 55"/>
              <a:gd name="T26" fmla="*/ 7 w 51"/>
              <a:gd name="T27" fmla="*/ 24 h 55"/>
              <a:gd name="T28" fmla="*/ 0 w 51"/>
              <a:gd name="T29" fmla="*/ 17 h 55"/>
              <a:gd name="T30" fmla="*/ 4 w 51"/>
              <a:gd name="T31" fmla="*/ 10 h 55"/>
              <a:gd name="T32" fmla="*/ 13 w 51"/>
              <a:gd name="T33" fmla="*/ 13 h 55"/>
              <a:gd name="T34" fmla="*/ 19 w 51"/>
              <a:gd name="T35" fmla="*/ 9 h 55"/>
              <a:gd name="T36" fmla="*/ 22 w 51"/>
              <a:gd name="T37" fmla="*/ 0 h 55"/>
              <a:gd name="T38" fmla="*/ 30 w 51"/>
              <a:gd name="T39" fmla="*/ 0 h 55"/>
              <a:gd name="T40" fmla="*/ 32 w 51"/>
              <a:gd name="T41" fmla="*/ 9 h 55"/>
              <a:gd name="T42" fmla="*/ 39 w 51"/>
              <a:gd name="T43" fmla="*/ 13 h 55"/>
              <a:gd name="T44" fmla="*/ 47 w 51"/>
              <a:gd name="T45" fmla="*/ 10 h 55"/>
              <a:gd name="T46" fmla="*/ 51 w 51"/>
              <a:gd name="T47" fmla="*/ 17 h 55"/>
              <a:gd name="T48" fmla="*/ 45 w 51"/>
              <a:gd name="T49" fmla="*/ 24 h 55"/>
              <a:gd name="T50" fmla="*/ 46 w 51"/>
              <a:gd name="T51" fmla="*/ 27 h 55"/>
              <a:gd name="T52" fmla="*/ 45 w 51"/>
              <a:gd name="T53" fmla="*/ 31 h 55"/>
              <a:gd name="T54" fmla="*/ 26 w 51"/>
              <a:gd name="T55" fmla="*/ 18 h 55"/>
              <a:gd name="T56" fmla="*/ 16 w 51"/>
              <a:gd name="T57" fmla="*/ 27 h 55"/>
              <a:gd name="T58" fmla="*/ 26 w 51"/>
              <a:gd name="T59" fmla="*/ 37 h 55"/>
              <a:gd name="T60" fmla="*/ 35 w 51"/>
              <a:gd name="T61" fmla="*/ 27 h 55"/>
              <a:gd name="T62" fmla="*/ 26 w 51"/>
              <a:gd name="T63" fmla="*/ 1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 h="55">
                <a:moveTo>
                  <a:pt x="45" y="31"/>
                </a:moveTo>
                <a:cubicBezTo>
                  <a:pt x="51" y="38"/>
                  <a:pt x="51" y="38"/>
                  <a:pt x="51" y="38"/>
                </a:cubicBezTo>
                <a:cubicBezTo>
                  <a:pt x="47" y="44"/>
                  <a:pt x="47" y="44"/>
                  <a:pt x="47" y="44"/>
                </a:cubicBezTo>
                <a:cubicBezTo>
                  <a:pt x="39" y="42"/>
                  <a:pt x="39" y="42"/>
                  <a:pt x="39" y="42"/>
                </a:cubicBezTo>
                <a:cubicBezTo>
                  <a:pt x="37" y="44"/>
                  <a:pt x="35" y="45"/>
                  <a:pt x="32" y="46"/>
                </a:cubicBezTo>
                <a:cubicBezTo>
                  <a:pt x="30" y="55"/>
                  <a:pt x="30" y="55"/>
                  <a:pt x="30" y="55"/>
                </a:cubicBezTo>
                <a:cubicBezTo>
                  <a:pt x="22" y="55"/>
                  <a:pt x="22" y="55"/>
                  <a:pt x="22" y="55"/>
                </a:cubicBezTo>
                <a:cubicBezTo>
                  <a:pt x="19" y="46"/>
                  <a:pt x="19" y="46"/>
                  <a:pt x="19" y="46"/>
                </a:cubicBezTo>
                <a:cubicBezTo>
                  <a:pt x="17" y="45"/>
                  <a:pt x="15" y="44"/>
                  <a:pt x="13" y="42"/>
                </a:cubicBezTo>
                <a:cubicBezTo>
                  <a:pt x="4" y="44"/>
                  <a:pt x="4" y="44"/>
                  <a:pt x="4" y="44"/>
                </a:cubicBezTo>
                <a:cubicBezTo>
                  <a:pt x="0" y="38"/>
                  <a:pt x="0" y="38"/>
                  <a:pt x="0" y="38"/>
                </a:cubicBezTo>
                <a:cubicBezTo>
                  <a:pt x="7" y="31"/>
                  <a:pt x="7" y="31"/>
                  <a:pt x="7" y="31"/>
                </a:cubicBezTo>
                <a:cubicBezTo>
                  <a:pt x="6" y="30"/>
                  <a:pt x="6" y="29"/>
                  <a:pt x="6" y="27"/>
                </a:cubicBezTo>
                <a:cubicBezTo>
                  <a:pt x="6" y="26"/>
                  <a:pt x="6" y="25"/>
                  <a:pt x="7" y="24"/>
                </a:cubicBezTo>
                <a:cubicBezTo>
                  <a:pt x="0" y="17"/>
                  <a:pt x="0" y="17"/>
                  <a:pt x="0" y="17"/>
                </a:cubicBezTo>
                <a:cubicBezTo>
                  <a:pt x="4" y="10"/>
                  <a:pt x="4" y="10"/>
                  <a:pt x="4" y="10"/>
                </a:cubicBezTo>
                <a:cubicBezTo>
                  <a:pt x="13" y="13"/>
                  <a:pt x="13" y="13"/>
                  <a:pt x="13" y="13"/>
                </a:cubicBezTo>
                <a:cubicBezTo>
                  <a:pt x="15" y="11"/>
                  <a:pt x="17" y="10"/>
                  <a:pt x="19" y="9"/>
                </a:cubicBezTo>
                <a:cubicBezTo>
                  <a:pt x="22" y="0"/>
                  <a:pt x="22" y="0"/>
                  <a:pt x="22" y="0"/>
                </a:cubicBezTo>
                <a:cubicBezTo>
                  <a:pt x="30" y="0"/>
                  <a:pt x="30" y="0"/>
                  <a:pt x="30" y="0"/>
                </a:cubicBezTo>
                <a:cubicBezTo>
                  <a:pt x="32" y="9"/>
                  <a:pt x="32" y="9"/>
                  <a:pt x="32" y="9"/>
                </a:cubicBezTo>
                <a:cubicBezTo>
                  <a:pt x="35" y="10"/>
                  <a:pt x="37" y="11"/>
                  <a:pt x="39" y="13"/>
                </a:cubicBezTo>
                <a:cubicBezTo>
                  <a:pt x="47" y="10"/>
                  <a:pt x="47" y="10"/>
                  <a:pt x="47" y="10"/>
                </a:cubicBezTo>
                <a:cubicBezTo>
                  <a:pt x="51" y="17"/>
                  <a:pt x="51" y="17"/>
                  <a:pt x="51" y="17"/>
                </a:cubicBezTo>
                <a:cubicBezTo>
                  <a:pt x="45" y="24"/>
                  <a:pt x="45" y="24"/>
                  <a:pt x="45" y="24"/>
                </a:cubicBezTo>
                <a:cubicBezTo>
                  <a:pt x="45" y="25"/>
                  <a:pt x="46" y="26"/>
                  <a:pt x="46" y="27"/>
                </a:cubicBezTo>
                <a:cubicBezTo>
                  <a:pt x="46" y="29"/>
                  <a:pt x="45" y="30"/>
                  <a:pt x="45" y="31"/>
                </a:cubicBezTo>
                <a:close/>
                <a:moveTo>
                  <a:pt x="26" y="18"/>
                </a:moveTo>
                <a:cubicBezTo>
                  <a:pt x="21" y="18"/>
                  <a:pt x="16" y="22"/>
                  <a:pt x="16" y="27"/>
                </a:cubicBezTo>
                <a:cubicBezTo>
                  <a:pt x="16" y="33"/>
                  <a:pt x="21" y="37"/>
                  <a:pt x="26" y="37"/>
                </a:cubicBezTo>
                <a:cubicBezTo>
                  <a:pt x="31" y="37"/>
                  <a:pt x="35" y="33"/>
                  <a:pt x="35" y="27"/>
                </a:cubicBezTo>
                <a:cubicBezTo>
                  <a:pt x="35" y="22"/>
                  <a:pt x="31" y="18"/>
                  <a:pt x="26" y="18"/>
                </a:cubicBezTo>
                <a:close/>
              </a:path>
            </a:pathLst>
          </a:custGeom>
          <a:noFill/>
          <a:ln w="15875"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89" name="Freeform 38">
            <a:extLst>
              <a:ext uri="{FF2B5EF4-FFF2-40B4-BE49-F238E27FC236}">
                <a16:creationId xmlns:a16="http://schemas.microsoft.com/office/drawing/2014/main" id="{D96CBF9F-0B0F-4906-9149-3D1A68545F7D}"/>
              </a:ext>
            </a:extLst>
          </p:cNvPr>
          <p:cNvSpPr>
            <a:spLocks noEditPoints="1"/>
          </p:cNvSpPr>
          <p:nvPr/>
        </p:nvSpPr>
        <p:spPr bwMode="auto">
          <a:xfrm>
            <a:off x="3762375" y="4064000"/>
            <a:ext cx="149225" cy="204788"/>
          </a:xfrm>
          <a:custGeom>
            <a:avLst/>
            <a:gdLst>
              <a:gd name="T0" fmla="*/ 3 w 39"/>
              <a:gd name="T1" fmla="*/ 30 h 54"/>
              <a:gd name="T2" fmla="*/ 0 w 39"/>
              <a:gd name="T3" fmla="*/ 19 h 54"/>
              <a:gd name="T4" fmla="*/ 19 w 39"/>
              <a:gd name="T5" fmla="*/ 0 h 54"/>
              <a:gd name="T6" fmla="*/ 39 w 39"/>
              <a:gd name="T7" fmla="*/ 19 h 54"/>
              <a:gd name="T8" fmla="*/ 35 w 39"/>
              <a:gd name="T9" fmla="*/ 30 h 54"/>
              <a:gd name="T10" fmla="*/ 30 w 39"/>
              <a:gd name="T11" fmla="*/ 43 h 54"/>
              <a:gd name="T12" fmla="*/ 8 w 39"/>
              <a:gd name="T13" fmla="*/ 43 h 54"/>
              <a:gd name="T14" fmla="*/ 3 w 39"/>
              <a:gd name="T15" fmla="*/ 30 h 54"/>
              <a:gd name="T16" fmla="*/ 8 w 39"/>
              <a:gd name="T17" fmla="*/ 54 h 54"/>
              <a:gd name="T18" fmla="*/ 30 w 39"/>
              <a:gd name="T1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54">
                <a:moveTo>
                  <a:pt x="3" y="30"/>
                </a:moveTo>
                <a:cubicBezTo>
                  <a:pt x="1" y="27"/>
                  <a:pt x="0" y="23"/>
                  <a:pt x="0" y="19"/>
                </a:cubicBezTo>
                <a:cubicBezTo>
                  <a:pt x="0" y="9"/>
                  <a:pt x="8" y="0"/>
                  <a:pt x="19" y="0"/>
                </a:cubicBezTo>
                <a:cubicBezTo>
                  <a:pt x="30" y="0"/>
                  <a:pt x="39" y="9"/>
                  <a:pt x="39" y="19"/>
                </a:cubicBezTo>
                <a:cubicBezTo>
                  <a:pt x="39" y="23"/>
                  <a:pt x="38" y="27"/>
                  <a:pt x="35" y="30"/>
                </a:cubicBezTo>
                <a:cubicBezTo>
                  <a:pt x="31" y="36"/>
                  <a:pt x="30" y="39"/>
                  <a:pt x="30" y="43"/>
                </a:cubicBezTo>
                <a:cubicBezTo>
                  <a:pt x="8" y="43"/>
                  <a:pt x="8" y="43"/>
                  <a:pt x="8" y="43"/>
                </a:cubicBezTo>
                <a:cubicBezTo>
                  <a:pt x="8" y="39"/>
                  <a:pt x="7" y="36"/>
                  <a:pt x="3" y="30"/>
                </a:cubicBezTo>
                <a:close/>
                <a:moveTo>
                  <a:pt x="8" y="54"/>
                </a:moveTo>
                <a:cubicBezTo>
                  <a:pt x="30" y="54"/>
                  <a:pt x="30" y="54"/>
                  <a:pt x="30" y="54"/>
                </a:cubicBezTo>
              </a:path>
            </a:pathLst>
          </a:custGeom>
          <a:noFill/>
          <a:ln w="15875"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90" name="Freeform 39">
            <a:extLst>
              <a:ext uri="{FF2B5EF4-FFF2-40B4-BE49-F238E27FC236}">
                <a16:creationId xmlns:a16="http://schemas.microsoft.com/office/drawing/2014/main" id="{5B2AE93A-2795-4C54-8A5F-BC68B79DAB78}"/>
              </a:ext>
            </a:extLst>
          </p:cNvPr>
          <p:cNvSpPr>
            <a:spLocks noEditPoints="1"/>
          </p:cNvSpPr>
          <p:nvPr/>
        </p:nvSpPr>
        <p:spPr bwMode="auto">
          <a:xfrm>
            <a:off x="8269288" y="4064000"/>
            <a:ext cx="171450" cy="204788"/>
          </a:xfrm>
          <a:custGeom>
            <a:avLst/>
            <a:gdLst>
              <a:gd name="T0" fmla="*/ 108 w 108"/>
              <a:gd name="T1" fmla="*/ 129 h 129"/>
              <a:gd name="T2" fmla="*/ 0 w 108"/>
              <a:gd name="T3" fmla="*/ 129 h 129"/>
              <a:gd name="T4" fmla="*/ 0 w 108"/>
              <a:gd name="T5" fmla="*/ 19 h 129"/>
              <a:gd name="T6" fmla="*/ 108 w 108"/>
              <a:gd name="T7" fmla="*/ 19 h 129"/>
              <a:gd name="T8" fmla="*/ 108 w 108"/>
              <a:gd name="T9" fmla="*/ 129 h 129"/>
              <a:gd name="T10" fmla="*/ 0 w 108"/>
              <a:gd name="T11" fmla="*/ 55 h 129"/>
              <a:gd name="T12" fmla="*/ 108 w 108"/>
              <a:gd name="T13" fmla="*/ 55 h 129"/>
              <a:gd name="T14" fmla="*/ 31 w 108"/>
              <a:gd name="T15" fmla="*/ 38 h 129"/>
              <a:gd name="T16" fmla="*/ 31 w 108"/>
              <a:gd name="T17" fmla="*/ 0 h 129"/>
              <a:gd name="T18" fmla="*/ 74 w 108"/>
              <a:gd name="T19" fmla="*/ 38 h 129"/>
              <a:gd name="T20" fmla="*/ 74 w 108"/>
              <a:gd name="T2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29">
                <a:moveTo>
                  <a:pt x="108" y="129"/>
                </a:moveTo>
                <a:lnTo>
                  <a:pt x="0" y="129"/>
                </a:lnTo>
                <a:lnTo>
                  <a:pt x="0" y="19"/>
                </a:lnTo>
                <a:lnTo>
                  <a:pt x="108" y="19"/>
                </a:lnTo>
                <a:lnTo>
                  <a:pt x="108" y="129"/>
                </a:lnTo>
                <a:moveTo>
                  <a:pt x="0" y="55"/>
                </a:moveTo>
                <a:lnTo>
                  <a:pt x="108" y="55"/>
                </a:lnTo>
                <a:moveTo>
                  <a:pt x="31" y="38"/>
                </a:moveTo>
                <a:lnTo>
                  <a:pt x="31" y="0"/>
                </a:lnTo>
                <a:moveTo>
                  <a:pt x="74" y="38"/>
                </a:moveTo>
                <a:lnTo>
                  <a:pt x="74" y="0"/>
                </a:lnTo>
              </a:path>
            </a:pathLst>
          </a:custGeom>
          <a:noFill/>
          <a:ln w="15875"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91" name="Freeform 40">
            <a:extLst>
              <a:ext uri="{FF2B5EF4-FFF2-40B4-BE49-F238E27FC236}">
                <a16:creationId xmlns:a16="http://schemas.microsoft.com/office/drawing/2014/main" id="{6D5B9865-1466-46D2-BD18-3174903CD5CB}"/>
              </a:ext>
            </a:extLst>
          </p:cNvPr>
          <p:cNvSpPr>
            <a:spLocks noEditPoints="1"/>
          </p:cNvSpPr>
          <p:nvPr/>
        </p:nvSpPr>
        <p:spPr bwMode="auto">
          <a:xfrm>
            <a:off x="8261350" y="2592388"/>
            <a:ext cx="185738" cy="204788"/>
          </a:xfrm>
          <a:custGeom>
            <a:avLst/>
            <a:gdLst>
              <a:gd name="T0" fmla="*/ 36 w 49"/>
              <a:gd name="T1" fmla="*/ 12 h 54"/>
              <a:gd name="T2" fmla="*/ 24 w 49"/>
              <a:gd name="T3" fmla="*/ 23 h 54"/>
              <a:gd name="T4" fmla="*/ 13 w 49"/>
              <a:gd name="T5" fmla="*/ 12 h 54"/>
              <a:gd name="T6" fmla="*/ 24 w 49"/>
              <a:gd name="T7" fmla="*/ 0 h 54"/>
              <a:gd name="T8" fmla="*/ 36 w 49"/>
              <a:gd name="T9" fmla="*/ 12 h 54"/>
              <a:gd name="T10" fmla="*/ 49 w 49"/>
              <a:gd name="T11" fmla="*/ 38 h 54"/>
              <a:gd name="T12" fmla="*/ 24 w 49"/>
              <a:gd name="T13" fmla="*/ 33 h 54"/>
              <a:gd name="T14" fmla="*/ 0 w 49"/>
              <a:gd name="T15" fmla="*/ 38 h 54"/>
              <a:gd name="T16" fmla="*/ 0 w 49"/>
              <a:gd name="T17" fmla="*/ 54 h 54"/>
              <a:gd name="T18" fmla="*/ 49 w 49"/>
              <a:gd name="T19" fmla="*/ 54 h 54"/>
              <a:gd name="T20" fmla="*/ 49 w 49"/>
              <a:gd name="T21"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54">
                <a:moveTo>
                  <a:pt x="36" y="12"/>
                </a:moveTo>
                <a:cubicBezTo>
                  <a:pt x="36" y="18"/>
                  <a:pt x="31" y="23"/>
                  <a:pt x="24" y="23"/>
                </a:cubicBezTo>
                <a:cubicBezTo>
                  <a:pt x="18" y="23"/>
                  <a:pt x="13" y="18"/>
                  <a:pt x="13" y="12"/>
                </a:cubicBezTo>
                <a:cubicBezTo>
                  <a:pt x="13" y="5"/>
                  <a:pt x="18" y="0"/>
                  <a:pt x="24" y="0"/>
                </a:cubicBezTo>
                <a:cubicBezTo>
                  <a:pt x="31" y="0"/>
                  <a:pt x="36" y="5"/>
                  <a:pt x="36" y="12"/>
                </a:cubicBezTo>
                <a:close/>
                <a:moveTo>
                  <a:pt x="49" y="38"/>
                </a:moveTo>
                <a:cubicBezTo>
                  <a:pt x="24" y="33"/>
                  <a:pt x="24" y="33"/>
                  <a:pt x="24" y="33"/>
                </a:cubicBezTo>
                <a:cubicBezTo>
                  <a:pt x="0" y="38"/>
                  <a:pt x="0" y="38"/>
                  <a:pt x="0" y="38"/>
                </a:cubicBezTo>
                <a:cubicBezTo>
                  <a:pt x="0" y="54"/>
                  <a:pt x="0" y="54"/>
                  <a:pt x="0" y="54"/>
                </a:cubicBezTo>
                <a:cubicBezTo>
                  <a:pt x="49" y="54"/>
                  <a:pt x="49" y="54"/>
                  <a:pt x="49" y="54"/>
                </a:cubicBezTo>
                <a:lnTo>
                  <a:pt x="49" y="38"/>
                </a:lnTo>
                <a:close/>
              </a:path>
            </a:pathLst>
          </a:custGeom>
          <a:noFill/>
          <a:ln w="15875"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92" name="Freeform 41">
            <a:extLst>
              <a:ext uri="{FF2B5EF4-FFF2-40B4-BE49-F238E27FC236}">
                <a16:creationId xmlns:a16="http://schemas.microsoft.com/office/drawing/2014/main" id="{8316D097-E3AE-42D7-B7A1-03FF6338541A}"/>
              </a:ext>
            </a:extLst>
          </p:cNvPr>
          <p:cNvSpPr>
            <a:spLocks noEditPoints="1"/>
          </p:cNvSpPr>
          <p:nvPr/>
        </p:nvSpPr>
        <p:spPr bwMode="auto">
          <a:xfrm>
            <a:off x="3724275" y="2603500"/>
            <a:ext cx="222250" cy="187325"/>
          </a:xfrm>
          <a:custGeom>
            <a:avLst/>
            <a:gdLst>
              <a:gd name="T0" fmla="*/ 58 w 58"/>
              <a:gd name="T1" fmla="*/ 49 h 49"/>
              <a:gd name="T2" fmla="*/ 0 w 58"/>
              <a:gd name="T3" fmla="*/ 49 h 49"/>
              <a:gd name="T4" fmla="*/ 0 w 58"/>
              <a:gd name="T5" fmla="*/ 9 h 49"/>
              <a:gd name="T6" fmla="*/ 58 w 58"/>
              <a:gd name="T7" fmla="*/ 9 h 49"/>
              <a:gd name="T8" fmla="*/ 58 w 58"/>
              <a:gd name="T9" fmla="*/ 49 h 49"/>
              <a:gd name="T10" fmla="*/ 39 w 58"/>
              <a:gd name="T11" fmla="*/ 0 h 49"/>
              <a:gd name="T12" fmla="*/ 19 w 58"/>
              <a:gd name="T13" fmla="*/ 0 h 49"/>
              <a:gd name="T14" fmla="*/ 19 w 58"/>
              <a:gd name="T15" fmla="*/ 9 h 49"/>
              <a:gd name="T16" fmla="*/ 39 w 58"/>
              <a:gd name="T17" fmla="*/ 9 h 49"/>
              <a:gd name="T18" fmla="*/ 39 w 58"/>
              <a:gd name="T19" fmla="*/ 0 h 49"/>
              <a:gd name="T20" fmla="*/ 0 w 58"/>
              <a:gd name="T21" fmla="*/ 21 h 49"/>
              <a:gd name="T22" fmla="*/ 16 w 58"/>
              <a:gd name="T23" fmla="*/ 27 h 49"/>
              <a:gd name="T24" fmla="*/ 42 w 58"/>
              <a:gd name="T25" fmla="*/ 27 h 49"/>
              <a:gd name="T26" fmla="*/ 58 w 58"/>
              <a:gd name="T27" fmla="*/ 21 h 49"/>
              <a:gd name="T28" fmla="*/ 29 w 58"/>
              <a:gd name="T29" fmla="*/ 37 h 49"/>
              <a:gd name="T30" fmla="*/ 29 w 58"/>
              <a:gd name="T31"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49">
                <a:moveTo>
                  <a:pt x="58" y="49"/>
                </a:moveTo>
                <a:cubicBezTo>
                  <a:pt x="0" y="49"/>
                  <a:pt x="0" y="49"/>
                  <a:pt x="0" y="49"/>
                </a:cubicBezTo>
                <a:cubicBezTo>
                  <a:pt x="0" y="9"/>
                  <a:pt x="0" y="9"/>
                  <a:pt x="0" y="9"/>
                </a:cubicBezTo>
                <a:cubicBezTo>
                  <a:pt x="58" y="9"/>
                  <a:pt x="58" y="9"/>
                  <a:pt x="58" y="9"/>
                </a:cubicBezTo>
                <a:lnTo>
                  <a:pt x="58" y="49"/>
                </a:lnTo>
                <a:close/>
                <a:moveTo>
                  <a:pt x="39" y="0"/>
                </a:moveTo>
                <a:cubicBezTo>
                  <a:pt x="19" y="0"/>
                  <a:pt x="19" y="0"/>
                  <a:pt x="19" y="0"/>
                </a:cubicBezTo>
                <a:cubicBezTo>
                  <a:pt x="19" y="9"/>
                  <a:pt x="19" y="9"/>
                  <a:pt x="19" y="9"/>
                </a:cubicBezTo>
                <a:cubicBezTo>
                  <a:pt x="39" y="9"/>
                  <a:pt x="39" y="9"/>
                  <a:pt x="39" y="9"/>
                </a:cubicBezTo>
                <a:lnTo>
                  <a:pt x="39" y="0"/>
                </a:lnTo>
                <a:close/>
                <a:moveTo>
                  <a:pt x="0" y="21"/>
                </a:moveTo>
                <a:cubicBezTo>
                  <a:pt x="16" y="27"/>
                  <a:pt x="16" y="27"/>
                  <a:pt x="16" y="27"/>
                </a:cubicBezTo>
                <a:cubicBezTo>
                  <a:pt x="25" y="31"/>
                  <a:pt x="34" y="31"/>
                  <a:pt x="42" y="27"/>
                </a:cubicBezTo>
                <a:cubicBezTo>
                  <a:pt x="58" y="21"/>
                  <a:pt x="58" y="21"/>
                  <a:pt x="58" y="21"/>
                </a:cubicBezTo>
                <a:moveTo>
                  <a:pt x="29" y="37"/>
                </a:moveTo>
                <a:cubicBezTo>
                  <a:pt x="29" y="23"/>
                  <a:pt x="29" y="23"/>
                  <a:pt x="29" y="23"/>
                </a:cubicBezTo>
              </a:path>
            </a:pathLst>
          </a:custGeom>
          <a:noFill/>
          <a:ln w="15875"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93" name="Freeform 42">
            <a:extLst>
              <a:ext uri="{FF2B5EF4-FFF2-40B4-BE49-F238E27FC236}">
                <a16:creationId xmlns:a16="http://schemas.microsoft.com/office/drawing/2014/main" id="{C5C5FF9B-1BE7-4C16-B74D-B9E0B6113C1E}"/>
              </a:ext>
            </a:extLst>
          </p:cNvPr>
          <p:cNvSpPr>
            <a:spLocks noEditPoints="1"/>
          </p:cNvSpPr>
          <p:nvPr/>
        </p:nvSpPr>
        <p:spPr bwMode="auto">
          <a:xfrm>
            <a:off x="4605338" y="1403350"/>
            <a:ext cx="190500" cy="204788"/>
          </a:xfrm>
          <a:custGeom>
            <a:avLst/>
            <a:gdLst>
              <a:gd name="T0" fmla="*/ 2 w 50"/>
              <a:gd name="T1" fmla="*/ 45 h 54"/>
              <a:gd name="T2" fmla="*/ 12 w 50"/>
              <a:gd name="T3" fmla="*/ 20 h 54"/>
              <a:gd name="T4" fmla="*/ 25 w 50"/>
              <a:gd name="T5" fmla="*/ 7 h 54"/>
              <a:gd name="T6" fmla="*/ 37 w 50"/>
              <a:gd name="T7" fmla="*/ 20 h 54"/>
              <a:gd name="T8" fmla="*/ 48 w 50"/>
              <a:gd name="T9" fmla="*/ 45 h 54"/>
              <a:gd name="T10" fmla="*/ 50 w 50"/>
              <a:gd name="T11" fmla="*/ 45 h 54"/>
              <a:gd name="T12" fmla="*/ 0 w 50"/>
              <a:gd name="T13" fmla="*/ 45 h 54"/>
              <a:gd name="T14" fmla="*/ 2 w 50"/>
              <a:gd name="T15" fmla="*/ 45 h 54"/>
              <a:gd name="T16" fmla="*/ 16 w 50"/>
              <a:gd name="T17" fmla="*/ 54 h 54"/>
              <a:gd name="T18" fmla="*/ 33 w 50"/>
              <a:gd name="T19" fmla="*/ 54 h 54"/>
              <a:gd name="T20" fmla="*/ 25 w 50"/>
              <a:gd name="T21" fmla="*/ 7 h 54"/>
              <a:gd name="T22" fmla="*/ 25 w 50"/>
              <a:gd name="T23"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54">
                <a:moveTo>
                  <a:pt x="2" y="45"/>
                </a:moveTo>
                <a:cubicBezTo>
                  <a:pt x="12" y="45"/>
                  <a:pt x="12" y="21"/>
                  <a:pt x="12" y="20"/>
                </a:cubicBezTo>
                <a:cubicBezTo>
                  <a:pt x="13" y="13"/>
                  <a:pt x="18" y="7"/>
                  <a:pt x="25" y="7"/>
                </a:cubicBezTo>
                <a:cubicBezTo>
                  <a:pt x="31" y="7"/>
                  <a:pt x="37" y="13"/>
                  <a:pt x="37" y="20"/>
                </a:cubicBezTo>
                <a:cubicBezTo>
                  <a:pt x="37" y="21"/>
                  <a:pt x="38" y="45"/>
                  <a:pt x="48" y="45"/>
                </a:cubicBezTo>
                <a:cubicBezTo>
                  <a:pt x="50" y="45"/>
                  <a:pt x="50" y="45"/>
                  <a:pt x="50" y="45"/>
                </a:cubicBezTo>
                <a:cubicBezTo>
                  <a:pt x="0" y="45"/>
                  <a:pt x="0" y="45"/>
                  <a:pt x="0" y="45"/>
                </a:cubicBezTo>
                <a:lnTo>
                  <a:pt x="2" y="45"/>
                </a:lnTo>
                <a:close/>
                <a:moveTo>
                  <a:pt x="16" y="54"/>
                </a:moveTo>
                <a:cubicBezTo>
                  <a:pt x="33" y="54"/>
                  <a:pt x="33" y="54"/>
                  <a:pt x="33" y="54"/>
                </a:cubicBezTo>
                <a:moveTo>
                  <a:pt x="25" y="7"/>
                </a:moveTo>
                <a:cubicBezTo>
                  <a:pt x="25" y="0"/>
                  <a:pt x="25" y="0"/>
                  <a:pt x="25" y="0"/>
                </a:cubicBezTo>
              </a:path>
            </a:pathLst>
          </a:custGeom>
          <a:noFill/>
          <a:ln w="15875" cap="flat">
            <a:solidFill>
              <a:schemeClr val="tx1">
                <a:lumMod val="50000"/>
              </a:schemeClr>
            </a:solidFill>
            <a:prstDash val="solid"/>
            <a:bevel/>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94" name="Freeform 43">
            <a:extLst>
              <a:ext uri="{FF2B5EF4-FFF2-40B4-BE49-F238E27FC236}">
                <a16:creationId xmlns:a16="http://schemas.microsoft.com/office/drawing/2014/main" id="{2033FA19-6C93-4015-A4A9-3B9DDEACDE1D}"/>
              </a:ext>
            </a:extLst>
          </p:cNvPr>
          <p:cNvSpPr>
            <a:spLocks noEditPoints="1"/>
          </p:cNvSpPr>
          <p:nvPr/>
        </p:nvSpPr>
        <p:spPr bwMode="auto">
          <a:xfrm>
            <a:off x="4586288" y="5241925"/>
            <a:ext cx="223838" cy="223838"/>
          </a:xfrm>
          <a:custGeom>
            <a:avLst/>
            <a:gdLst>
              <a:gd name="T0" fmla="*/ 30 w 59"/>
              <a:gd name="T1" fmla="*/ 30 h 59"/>
              <a:gd name="T2" fmla="*/ 59 w 59"/>
              <a:gd name="T3" fmla="*/ 30 h 59"/>
              <a:gd name="T4" fmla="*/ 30 w 59"/>
              <a:gd name="T5" fmla="*/ 59 h 59"/>
              <a:gd name="T6" fmla="*/ 0 w 59"/>
              <a:gd name="T7" fmla="*/ 30 h 59"/>
              <a:gd name="T8" fmla="*/ 30 w 59"/>
              <a:gd name="T9" fmla="*/ 0 h 59"/>
              <a:gd name="T10" fmla="*/ 30 w 59"/>
              <a:gd name="T11" fmla="*/ 30 h 59"/>
              <a:gd name="T12" fmla="*/ 58 w 59"/>
              <a:gd name="T13" fmla="*/ 20 h 59"/>
              <a:gd name="T14" fmla="*/ 39 w 59"/>
              <a:gd name="T15" fmla="*/ 1 h 59"/>
              <a:gd name="T16" fmla="*/ 39 w 59"/>
              <a:gd name="T17" fmla="*/ 20 h 59"/>
              <a:gd name="T18" fmla="*/ 58 w 59"/>
              <a:gd name="T1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30"/>
                </a:moveTo>
                <a:cubicBezTo>
                  <a:pt x="59" y="30"/>
                  <a:pt x="59" y="30"/>
                  <a:pt x="59" y="30"/>
                </a:cubicBezTo>
                <a:cubicBezTo>
                  <a:pt x="59" y="46"/>
                  <a:pt x="46" y="59"/>
                  <a:pt x="30" y="59"/>
                </a:cubicBezTo>
                <a:cubicBezTo>
                  <a:pt x="13" y="59"/>
                  <a:pt x="0" y="46"/>
                  <a:pt x="0" y="30"/>
                </a:cubicBezTo>
                <a:cubicBezTo>
                  <a:pt x="0" y="13"/>
                  <a:pt x="13" y="0"/>
                  <a:pt x="30" y="0"/>
                </a:cubicBezTo>
                <a:lnTo>
                  <a:pt x="30" y="30"/>
                </a:lnTo>
                <a:close/>
                <a:moveTo>
                  <a:pt x="58" y="20"/>
                </a:moveTo>
                <a:cubicBezTo>
                  <a:pt x="56" y="10"/>
                  <a:pt x="49" y="3"/>
                  <a:pt x="39" y="1"/>
                </a:cubicBezTo>
                <a:cubicBezTo>
                  <a:pt x="39" y="20"/>
                  <a:pt x="39" y="20"/>
                  <a:pt x="39" y="20"/>
                </a:cubicBezTo>
                <a:lnTo>
                  <a:pt x="58" y="20"/>
                </a:lnTo>
                <a:close/>
              </a:path>
            </a:pathLst>
          </a:custGeom>
          <a:noFill/>
          <a:ln w="15875"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95" name="Freeform 44">
            <a:extLst>
              <a:ext uri="{FF2B5EF4-FFF2-40B4-BE49-F238E27FC236}">
                <a16:creationId xmlns:a16="http://schemas.microsoft.com/office/drawing/2014/main" id="{4365ECF4-206C-4719-BEE3-82E88A9FC7C4}"/>
              </a:ext>
            </a:extLst>
          </p:cNvPr>
          <p:cNvSpPr>
            <a:spLocks noEditPoints="1"/>
          </p:cNvSpPr>
          <p:nvPr/>
        </p:nvSpPr>
        <p:spPr bwMode="auto">
          <a:xfrm>
            <a:off x="7404100" y="5260975"/>
            <a:ext cx="171450" cy="185738"/>
          </a:xfrm>
          <a:custGeom>
            <a:avLst/>
            <a:gdLst>
              <a:gd name="T0" fmla="*/ 38 w 45"/>
              <a:gd name="T1" fmla="*/ 39 h 49"/>
              <a:gd name="T2" fmla="*/ 38 w 45"/>
              <a:gd name="T3" fmla="*/ 49 h 49"/>
              <a:gd name="T4" fmla="*/ 8 w 45"/>
              <a:gd name="T5" fmla="*/ 49 h 49"/>
              <a:gd name="T6" fmla="*/ 8 w 45"/>
              <a:gd name="T7" fmla="*/ 39 h 49"/>
              <a:gd name="T8" fmla="*/ 13 w 45"/>
              <a:gd name="T9" fmla="*/ 31 h 49"/>
              <a:gd name="T10" fmla="*/ 23 w 45"/>
              <a:gd name="T11" fmla="*/ 25 h 49"/>
              <a:gd name="T12" fmla="*/ 33 w 45"/>
              <a:gd name="T13" fmla="*/ 31 h 49"/>
              <a:gd name="T14" fmla="*/ 38 w 45"/>
              <a:gd name="T15" fmla="*/ 39 h 49"/>
              <a:gd name="T16" fmla="*/ 38 w 45"/>
              <a:gd name="T17" fmla="*/ 10 h 49"/>
              <a:gd name="T18" fmla="*/ 38 w 45"/>
              <a:gd name="T19" fmla="*/ 0 h 49"/>
              <a:gd name="T20" fmla="*/ 8 w 45"/>
              <a:gd name="T21" fmla="*/ 0 h 49"/>
              <a:gd name="T22" fmla="*/ 8 w 45"/>
              <a:gd name="T23" fmla="*/ 10 h 49"/>
              <a:gd name="T24" fmla="*/ 13 w 45"/>
              <a:gd name="T25" fmla="*/ 18 h 49"/>
              <a:gd name="T26" fmla="*/ 23 w 45"/>
              <a:gd name="T27" fmla="*/ 25 h 49"/>
              <a:gd name="T28" fmla="*/ 33 w 45"/>
              <a:gd name="T29" fmla="*/ 18 h 49"/>
              <a:gd name="T30" fmla="*/ 38 w 45"/>
              <a:gd name="T31" fmla="*/ 10 h 49"/>
              <a:gd name="T32" fmla="*/ 0 w 45"/>
              <a:gd name="T33" fmla="*/ 0 h 49"/>
              <a:gd name="T34" fmla="*/ 45 w 45"/>
              <a:gd name="T35" fmla="*/ 0 h 49"/>
              <a:gd name="T36" fmla="*/ 0 w 45"/>
              <a:gd name="T37" fmla="*/ 49 h 49"/>
              <a:gd name="T38" fmla="*/ 45 w 45"/>
              <a:gd name="T3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49">
                <a:moveTo>
                  <a:pt x="38" y="39"/>
                </a:moveTo>
                <a:cubicBezTo>
                  <a:pt x="38" y="49"/>
                  <a:pt x="38" y="49"/>
                  <a:pt x="38" y="49"/>
                </a:cubicBezTo>
                <a:cubicBezTo>
                  <a:pt x="8" y="49"/>
                  <a:pt x="8" y="49"/>
                  <a:pt x="8" y="49"/>
                </a:cubicBezTo>
                <a:cubicBezTo>
                  <a:pt x="8" y="39"/>
                  <a:pt x="8" y="39"/>
                  <a:pt x="8" y="39"/>
                </a:cubicBezTo>
                <a:cubicBezTo>
                  <a:pt x="8" y="36"/>
                  <a:pt x="10" y="33"/>
                  <a:pt x="13" y="31"/>
                </a:cubicBezTo>
                <a:cubicBezTo>
                  <a:pt x="23" y="25"/>
                  <a:pt x="23" y="25"/>
                  <a:pt x="23" y="25"/>
                </a:cubicBezTo>
                <a:cubicBezTo>
                  <a:pt x="33" y="31"/>
                  <a:pt x="33" y="31"/>
                  <a:pt x="33" y="31"/>
                </a:cubicBezTo>
                <a:cubicBezTo>
                  <a:pt x="36" y="33"/>
                  <a:pt x="38" y="36"/>
                  <a:pt x="38" y="39"/>
                </a:cubicBezTo>
                <a:close/>
                <a:moveTo>
                  <a:pt x="38" y="10"/>
                </a:moveTo>
                <a:cubicBezTo>
                  <a:pt x="38" y="0"/>
                  <a:pt x="38" y="0"/>
                  <a:pt x="38" y="0"/>
                </a:cubicBezTo>
                <a:cubicBezTo>
                  <a:pt x="8" y="0"/>
                  <a:pt x="8" y="0"/>
                  <a:pt x="8" y="0"/>
                </a:cubicBezTo>
                <a:cubicBezTo>
                  <a:pt x="8" y="10"/>
                  <a:pt x="8" y="10"/>
                  <a:pt x="8" y="10"/>
                </a:cubicBezTo>
                <a:cubicBezTo>
                  <a:pt x="8" y="13"/>
                  <a:pt x="10" y="17"/>
                  <a:pt x="13" y="18"/>
                </a:cubicBezTo>
                <a:cubicBezTo>
                  <a:pt x="23" y="25"/>
                  <a:pt x="23" y="25"/>
                  <a:pt x="23" y="25"/>
                </a:cubicBezTo>
                <a:cubicBezTo>
                  <a:pt x="33" y="18"/>
                  <a:pt x="33" y="18"/>
                  <a:pt x="33" y="18"/>
                </a:cubicBezTo>
                <a:cubicBezTo>
                  <a:pt x="36" y="17"/>
                  <a:pt x="38" y="13"/>
                  <a:pt x="38" y="10"/>
                </a:cubicBezTo>
                <a:close/>
                <a:moveTo>
                  <a:pt x="0" y="0"/>
                </a:moveTo>
                <a:cubicBezTo>
                  <a:pt x="45" y="0"/>
                  <a:pt x="45" y="0"/>
                  <a:pt x="45" y="0"/>
                </a:cubicBezTo>
                <a:moveTo>
                  <a:pt x="0" y="49"/>
                </a:moveTo>
                <a:cubicBezTo>
                  <a:pt x="45" y="49"/>
                  <a:pt x="45" y="49"/>
                  <a:pt x="45" y="49"/>
                </a:cubicBezTo>
              </a:path>
            </a:pathLst>
          </a:custGeom>
          <a:noFill/>
          <a:ln w="15875" cap="flat">
            <a:solidFill>
              <a:schemeClr val="tx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96" name="Freeform 53">
            <a:extLst>
              <a:ext uri="{FF2B5EF4-FFF2-40B4-BE49-F238E27FC236}">
                <a16:creationId xmlns:a16="http://schemas.microsoft.com/office/drawing/2014/main" id="{7ED0C75E-9753-4E5C-8DAC-401ABEDF0D6B}"/>
              </a:ext>
            </a:extLst>
          </p:cNvPr>
          <p:cNvSpPr>
            <a:spLocks noEditPoints="1"/>
          </p:cNvSpPr>
          <p:nvPr/>
        </p:nvSpPr>
        <p:spPr bwMode="auto">
          <a:xfrm>
            <a:off x="7099300" y="4025900"/>
            <a:ext cx="427038" cy="579438"/>
          </a:xfrm>
          <a:custGeom>
            <a:avLst/>
            <a:gdLst>
              <a:gd name="T0" fmla="*/ 107 w 112"/>
              <a:gd name="T1" fmla="*/ 6 h 152"/>
              <a:gd name="T2" fmla="*/ 107 w 112"/>
              <a:gd name="T3" fmla="*/ 2 h 152"/>
              <a:gd name="T4" fmla="*/ 112 w 112"/>
              <a:gd name="T5" fmla="*/ 4 h 152"/>
              <a:gd name="T6" fmla="*/ 109 w 112"/>
              <a:gd name="T7" fmla="*/ 6 h 152"/>
              <a:gd name="T8" fmla="*/ 17 w 112"/>
              <a:gd name="T9" fmla="*/ 140 h 152"/>
              <a:gd name="T10" fmla="*/ 19 w 112"/>
              <a:gd name="T11" fmla="*/ 139 h 152"/>
              <a:gd name="T12" fmla="*/ 19 w 112"/>
              <a:gd name="T13" fmla="*/ 139 h 152"/>
              <a:gd name="T14" fmla="*/ 19 w 112"/>
              <a:gd name="T15" fmla="*/ 135 h 152"/>
              <a:gd name="T16" fmla="*/ 15 w 112"/>
              <a:gd name="T17" fmla="*/ 135 h 152"/>
              <a:gd name="T18" fmla="*/ 17 w 112"/>
              <a:gd name="T19" fmla="*/ 140 h 152"/>
              <a:gd name="T20" fmla="*/ 30 w 112"/>
              <a:gd name="T21" fmla="*/ 127 h 152"/>
              <a:gd name="T22" fmla="*/ 32 w 112"/>
              <a:gd name="T23" fmla="*/ 126 h 152"/>
              <a:gd name="T24" fmla="*/ 32 w 112"/>
              <a:gd name="T25" fmla="*/ 126 h 152"/>
              <a:gd name="T26" fmla="*/ 32 w 112"/>
              <a:gd name="T27" fmla="*/ 122 h 152"/>
              <a:gd name="T28" fmla="*/ 28 w 112"/>
              <a:gd name="T29" fmla="*/ 122 h 152"/>
              <a:gd name="T30" fmla="*/ 30 w 112"/>
              <a:gd name="T31" fmla="*/ 127 h 152"/>
              <a:gd name="T32" fmla="*/ 42 w 112"/>
              <a:gd name="T33" fmla="*/ 114 h 152"/>
              <a:gd name="T34" fmla="*/ 44 w 112"/>
              <a:gd name="T35" fmla="*/ 113 h 152"/>
              <a:gd name="T36" fmla="*/ 44 w 112"/>
              <a:gd name="T37" fmla="*/ 113 h 152"/>
              <a:gd name="T38" fmla="*/ 44 w 112"/>
              <a:gd name="T39" fmla="*/ 109 h 152"/>
              <a:gd name="T40" fmla="*/ 40 w 112"/>
              <a:gd name="T41" fmla="*/ 109 h 152"/>
              <a:gd name="T42" fmla="*/ 42 w 112"/>
              <a:gd name="T43" fmla="*/ 114 h 152"/>
              <a:gd name="T44" fmla="*/ 54 w 112"/>
              <a:gd name="T45" fmla="*/ 100 h 152"/>
              <a:gd name="T46" fmla="*/ 56 w 112"/>
              <a:gd name="T47" fmla="*/ 99 h 152"/>
              <a:gd name="T48" fmla="*/ 56 w 112"/>
              <a:gd name="T49" fmla="*/ 99 h 152"/>
              <a:gd name="T50" fmla="*/ 55 w 112"/>
              <a:gd name="T51" fmla="*/ 95 h 152"/>
              <a:gd name="T52" fmla="*/ 51 w 112"/>
              <a:gd name="T53" fmla="*/ 95 h 152"/>
              <a:gd name="T54" fmla="*/ 54 w 112"/>
              <a:gd name="T55" fmla="*/ 100 h 152"/>
              <a:gd name="T56" fmla="*/ 65 w 112"/>
              <a:gd name="T57" fmla="*/ 85 h 152"/>
              <a:gd name="T58" fmla="*/ 67 w 112"/>
              <a:gd name="T59" fmla="*/ 84 h 152"/>
              <a:gd name="T60" fmla="*/ 67 w 112"/>
              <a:gd name="T61" fmla="*/ 84 h 152"/>
              <a:gd name="T62" fmla="*/ 66 w 112"/>
              <a:gd name="T63" fmla="*/ 80 h 152"/>
              <a:gd name="T64" fmla="*/ 62 w 112"/>
              <a:gd name="T65" fmla="*/ 81 h 152"/>
              <a:gd name="T66" fmla="*/ 65 w 112"/>
              <a:gd name="T67" fmla="*/ 85 h 152"/>
              <a:gd name="T68" fmla="*/ 75 w 112"/>
              <a:gd name="T69" fmla="*/ 70 h 152"/>
              <a:gd name="T70" fmla="*/ 77 w 112"/>
              <a:gd name="T71" fmla="*/ 69 h 152"/>
              <a:gd name="T72" fmla="*/ 77 w 112"/>
              <a:gd name="T73" fmla="*/ 69 h 152"/>
              <a:gd name="T74" fmla="*/ 77 w 112"/>
              <a:gd name="T75" fmla="*/ 65 h 152"/>
              <a:gd name="T76" fmla="*/ 73 w 112"/>
              <a:gd name="T77" fmla="*/ 66 h 152"/>
              <a:gd name="T78" fmla="*/ 75 w 112"/>
              <a:gd name="T79" fmla="*/ 70 h 152"/>
              <a:gd name="T80" fmla="*/ 85 w 112"/>
              <a:gd name="T81" fmla="*/ 55 h 152"/>
              <a:gd name="T82" fmla="*/ 87 w 112"/>
              <a:gd name="T83" fmla="*/ 54 h 152"/>
              <a:gd name="T84" fmla="*/ 86 w 112"/>
              <a:gd name="T85" fmla="*/ 50 h 152"/>
              <a:gd name="T86" fmla="*/ 82 w 112"/>
              <a:gd name="T87" fmla="*/ 51 h 152"/>
              <a:gd name="T88" fmla="*/ 85 w 112"/>
              <a:gd name="T89" fmla="*/ 55 h 152"/>
              <a:gd name="T90" fmla="*/ 94 w 112"/>
              <a:gd name="T91" fmla="*/ 39 h 152"/>
              <a:gd name="T92" fmla="*/ 96 w 112"/>
              <a:gd name="T93" fmla="*/ 38 h 152"/>
              <a:gd name="T94" fmla="*/ 96 w 112"/>
              <a:gd name="T95" fmla="*/ 38 h 152"/>
              <a:gd name="T96" fmla="*/ 95 w 112"/>
              <a:gd name="T97" fmla="*/ 34 h 152"/>
              <a:gd name="T98" fmla="*/ 91 w 112"/>
              <a:gd name="T99" fmla="*/ 35 h 152"/>
              <a:gd name="T100" fmla="*/ 94 w 112"/>
              <a:gd name="T101" fmla="*/ 39 h 152"/>
              <a:gd name="T102" fmla="*/ 102 w 112"/>
              <a:gd name="T103" fmla="*/ 23 h 152"/>
              <a:gd name="T104" fmla="*/ 104 w 112"/>
              <a:gd name="T105" fmla="*/ 21 h 152"/>
              <a:gd name="T106" fmla="*/ 104 w 112"/>
              <a:gd name="T107" fmla="*/ 21 h 152"/>
              <a:gd name="T108" fmla="*/ 103 w 112"/>
              <a:gd name="T109" fmla="*/ 18 h 152"/>
              <a:gd name="T110" fmla="*/ 99 w 112"/>
              <a:gd name="T111" fmla="*/ 19 h 152"/>
              <a:gd name="T112" fmla="*/ 102 w 112"/>
              <a:gd name="T113" fmla="*/ 23 h 152"/>
              <a:gd name="T114" fmla="*/ 6 w 112"/>
              <a:gd name="T115" fmla="*/ 151 h 152"/>
              <a:gd name="T116" fmla="*/ 5 w 112"/>
              <a:gd name="T117" fmla="*/ 147 h 152"/>
              <a:gd name="T118" fmla="*/ 0 w 112"/>
              <a:gd name="T119" fmla="*/ 149 h 152"/>
              <a:gd name="T120" fmla="*/ 2 w 112"/>
              <a:gd name="T121" fmla="*/ 152 h 152"/>
              <a:gd name="T122" fmla="*/ 5 w 112"/>
              <a:gd name="T123"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152">
                <a:moveTo>
                  <a:pt x="109" y="6"/>
                </a:moveTo>
                <a:cubicBezTo>
                  <a:pt x="109" y="6"/>
                  <a:pt x="108" y="6"/>
                  <a:pt x="107" y="6"/>
                </a:cubicBezTo>
                <a:cubicBezTo>
                  <a:pt x="107" y="5"/>
                  <a:pt x="107" y="4"/>
                  <a:pt x="107" y="4"/>
                </a:cubicBezTo>
                <a:cubicBezTo>
                  <a:pt x="107" y="3"/>
                  <a:pt x="107" y="2"/>
                  <a:pt x="107" y="2"/>
                </a:cubicBezTo>
                <a:cubicBezTo>
                  <a:pt x="108" y="0"/>
                  <a:pt x="110" y="0"/>
                  <a:pt x="111" y="2"/>
                </a:cubicBezTo>
                <a:cubicBezTo>
                  <a:pt x="112" y="2"/>
                  <a:pt x="112" y="3"/>
                  <a:pt x="112" y="4"/>
                </a:cubicBezTo>
                <a:cubicBezTo>
                  <a:pt x="112" y="4"/>
                  <a:pt x="112" y="5"/>
                  <a:pt x="111" y="6"/>
                </a:cubicBezTo>
                <a:cubicBezTo>
                  <a:pt x="111" y="6"/>
                  <a:pt x="110" y="6"/>
                  <a:pt x="109" y="6"/>
                </a:cubicBezTo>
                <a:close/>
                <a:moveTo>
                  <a:pt x="17" y="140"/>
                </a:moveTo>
                <a:cubicBezTo>
                  <a:pt x="17" y="140"/>
                  <a:pt x="17" y="140"/>
                  <a:pt x="17" y="140"/>
                </a:cubicBezTo>
                <a:cubicBezTo>
                  <a:pt x="17" y="140"/>
                  <a:pt x="18" y="140"/>
                  <a:pt x="19" y="139"/>
                </a:cubicBezTo>
                <a:cubicBezTo>
                  <a:pt x="19" y="139"/>
                  <a:pt x="19" y="139"/>
                  <a:pt x="19" y="139"/>
                </a:cubicBezTo>
                <a:cubicBezTo>
                  <a:pt x="19" y="139"/>
                  <a:pt x="19" y="139"/>
                  <a:pt x="19" y="139"/>
                </a:cubicBezTo>
                <a:cubicBezTo>
                  <a:pt x="19" y="139"/>
                  <a:pt x="19" y="139"/>
                  <a:pt x="19" y="139"/>
                </a:cubicBezTo>
                <a:cubicBezTo>
                  <a:pt x="20" y="138"/>
                  <a:pt x="20" y="136"/>
                  <a:pt x="19" y="135"/>
                </a:cubicBezTo>
                <a:cubicBezTo>
                  <a:pt x="19" y="135"/>
                  <a:pt x="19" y="135"/>
                  <a:pt x="19" y="135"/>
                </a:cubicBezTo>
                <a:cubicBezTo>
                  <a:pt x="18" y="134"/>
                  <a:pt x="16" y="134"/>
                  <a:pt x="15" y="135"/>
                </a:cubicBezTo>
                <a:cubicBezTo>
                  <a:pt x="15" y="135"/>
                  <a:pt x="15" y="135"/>
                  <a:pt x="15" y="135"/>
                </a:cubicBezTo>
                <a:cubicBezTo>
                  <a:pt x="14" y="136"/>
                  <a:pt x="14" y="138"/>
                  <a:pt x="15" y="139"/>
                </a:cubicBezTo>
                <a:cubicBezTo>
                  <a:pt x="15" y="140"/>
                  <a:pt x="16" y="140"/>
                  <a:pt x="17" y="140"/>
                </a:cubicBezTo>
                <a:close/>
                <a:moveTo>
                  <a:pt x="30" y="127"/>
                </a:moveTo>
                <a:cubicBezTo>
                  <a:pt x="30" y="127"/>
                  <a:pt x="30" y="127"/>
                  <a:pt x="30" y="127"/>
                </a:cubicBezTo>
                <a:cubicBezTo>
                  <a:pt x="30" y="127"/>
                  <a:pt x="31" y="127"/>
                  <a:pt x="32" y="126"/>
                </a:cubicBezTo>
                <a:cubicBezTo>
                  <a:pt x="32" y="126"/>
                  <a:pt x="32" y="126"/>
                  <a:pt x="32" y="126"/>
                </a:cubicBezTo>
                <a:cubicBezTo>
                  <a:pt x="32" y="126"/>
                  <a:pt x="32" y="126"/>
                  <a:pt x="32" y="126"/>
                </a:cubicBezTo>
                <a:cubicBezTo>
                  <a:pt x="32" y="126"/>
                  <a:pt x="32" y="126"/>
                  <a:pt x="32" y="126"/>
                </a:cubicBezTo>
                <a:cubicBezTo>
                  <a:pt x="33" y="125"/>
                  <a:pt x="33" y="123"/>
                  <a:pt x="32" y="122"/>
                </a:cubicBezTo>
                <a:cubicBezTo>
                  <a:pt x="32" y="122"/>
                  <a:pt x="32" y="122"/>
                  <a:pt x="32" y="122"/>
                </a:cubicBezTo>
                <a:cubicBezTo>
                  <a:pt x="30" y="121"/>
                  <a:pt x="29" y="121"/>
                  <a:pt x="28" y="122"/>
                </a:cubicBezTo>
                <a:cubicBezTo>
                  <a:pt x="28" y="122"/>
                  <a:pt x="28" y="122"/>
                  <a:pt x="28" y="122"/>
                </a:cubicBezTo>
                <a:cubicBezTo>
                  <a:pt x="26" y="123"/>
                  <a:pt x="27" y="125"/>
                  <a:pt x="28" y="126"/>
                </a:cubicBezTo>
                <a:cubicBezTo>
                  <a:pt x="28" y="127"/>
                  <a:pt x="29" y="127"/>
                  <a:pt x="30" y="127"/>
                </a:cubicBezTo>
                <a:close/>
                <a:moveTo>
                  <a:pt x="42" y="114"/>
                </a:moveTo>
                <a:cubicBezTo>
                  <a:pt x="42" y="114"/>
                  <a:pt x="42" y="114"/>
                  <a:pt x="42" y="114"/>
                </a:cubicBezTo>
                <a:cubicBezTo>
                  <a:pt x="43" y="114"/>
                  <a:pt x="43" y="113"/>
                  <a:pt x="44" y="113"/>
                </a:cubicBezTo>
                <a:cubicBezTo>
                  <a:pt x="44" y="113"/>
                  <a:pt x="44" y="113"/>
                  <a:pt x="44" y="113"/>
                </a:cubicBezTo>
                <a:cubicBezTo>
                  <a:pt x="44" y="113"/>
                  <a:pt x="44" y="113"/>
                  <a:pt x="44" y="113"/>
                </a:cubicBezTo>
                <a:cubicBezTo>
                  <a:pt x="44" y="113"/>
                  <a:pt x="44" y="113"/>
                  <a:pt x="44" y="113"/>
                </a:cubicBezTo>
                <a:cubicBezTo>
                  <a:pt x="45" y="112"/>
                  <a:pt x="45" y="110"/>
                  <a:pt x="44" y="109"/>
                </a:cubicBezTo>
                <a:cubicBezTo>
                  <a:pt x="44" y="109"/>
                  <a:pt x="44" y="109"/>
                  <a:pt x="44" y="109"/>
                </a:cubicBezTo>
                <a:cubicBezTo>
                  <a:pt x="43" y="108"/>
                  <a:pt x="41" y="108"/>
                  <a:pt x="40" y="109"/>
                </a:cubicBezTo>
                <a:cubicBezTo>
                  <a:pt x="40" y="109"/>
                  <a:pt x="40" y="109"/>
                  <a:pt x="40" y="109"/>
                </a:cubicBezTo>
                <a:cubicBezTo>
                  <a:pt x="39" y="110"/>
                  <a:pt x="39" y="112"/>
                  <a:pt x="40" y="113"/>
                </a:cubicBezTo>
                <a:cubicBezTo>
                  <a:pt x="41" y="113"/>
                  <a:pt x="41" y="114"/>
                  <a:pt x="42" y="114"/>
                </a:cubicBezTo>
                <a:close/>
                <a:moveTo>
                  <a:pt x="54" y="100"/>
                </a:moveTo>
                <a:cubicBezTo>
                  <a:pt x="54" y="100"/>
                  <a:pt x="54" y="100"/>
                  <a:pt x="54" y="100"/>
                </a:cubicBezTo>
                <a:cubicBezTo>
                  <a:pt x="54" y="100"/>
                  <a:pt x="55" y="99"/>
                  <a:pt x="56" y="99"/>
                </a:cubicBezTo>
                <a:cubicBezTo>
                  <a:pt x="56" y="99"/>
                  <a:pt x="56" y="99"/>
                  <a:pt x="56" y="99"/>
                </a:cubicBezTo>
                <a:cubicBezTo>
                  <a:pt x="56" y="99"/>
                  <a:pt x="56" y="99"/>
                  <a:pt x="56" y="99"/>
                </a:cubicBezTo>
                <a:cubicBezTo>
                  <a:pt x="56" y="99"/>
                  <a:pt x="56" y="99"/>
                  <a:pt x="56" y="99"/>
                </a:cubicBezTo>
                <a:cubicBezTo>
                  <a:pt x="57" y="97"/>
                  <a:pt x="57" y="96"/>
                  <a:pt x="55" y="95"/>
                </a:cubicBezTo>
                <a:cubicBezTo>
                  <a:pt x="55" y="95"/>
                  <a:pt x="55" y="95"/>
                  <a:pt x="55" y="95"/>
                </a:cubicBezTo>
                <a:cubicBezTo>
                  <a:pt x="54" y="94"/>
                  <a:pt x="52" y="94"/>
                  <a:pt x="51" y="95"/>
                </a:cubicBezTo>
                <a:cubicBezTo>
                  <a:pt x="51" y="95"/>
                  <a:pt x="51" y="95"/>
                  <a:pt x="51" y="95"/>
                </a:cubicBezTo>
                <a:cubicBezTo>
                  <a:pt x="50" y="96"/>
                  <a:pt x="51" y="98"/>
                  <a:pt x="52" y="99"/>
                </a:cubicBezTo>
                <a:cubicBezTo>
                  <a:pt x="52" y="100"/>
                  <a:pt x="53" y="100"/>
                  <a:pt x="54" y="100"/>
                </a:cubicBezTo>
                <a:close/>
                <a:moveTo>
                  <a:pt x="65" y="85"/>
                </a:moveTo>
                <a:cubicBezTo>
                  <a:pt x="65" y="85"/>
                  <a:pt x="65" y="85"/>
                  <a:pt x="65" y="85"/>
                </a:cubicBezTo>
                <a:cubicBezTo>
                  <a:pt x="65" y="85"/>
                  <a:pt x="66" y="85"/>
                  <a:pt x="67" y="84"/>
                </a:cubicBezTo>
                <a:cubicBezTo>
                  <a:pt x="67" y="84"/>
                  <a:pt x="67" y="84"/>
                  <a:pt x="67" y="84"/>
                </a:cubicBezTo>
                <a:cubicBezTo>
                  <a:pt x="67" y="84"/>
                  <a:pt x="67" y="84"/>
                  <a:pt x="67" y="84"/>
                </a:cubicBezTo>
                <a:cubicBezTo>
                  <a:pt x="67" y="84"/>
                  <a:pt x="67" y="84"/>
                  <a:pt x="67" y="84"/>
                </a:cubicBezTo>
                <a:cubicBezTo>
                  <a:pt x="68" y="83"/>
                  <a:pt x="68" y="81"/>
                  <a:pt x="66" y="80"/>
                </a:cubicBezTo>
                <a:cubicBezTo>
                  <a:pt x="66" y="80"/>
                  <a:pt x="66" y="80"/>
                  <a:pt x="66" y="80"/>
                </a:cubicBezTo>
                <a:cubicBezTo>
                  <a:pt x="65" y="79"/>
                  <a:pt x="63" y="80"/>
                  <a:pt x="62" y="81"/>
                </a:cubicBezTo>
                <a:cubicBezTo>
                  <a:pt x="62" y="81"/>
                  <a:pt x="62" y="81"/>
                  <a:pt x="62" y="81"/>
                </a:cubicBezTo>
                <a:cubicBezTo>
                  <a:pt x="61" y="82"/>
                  <a:pt x="62" y="84"/>
                  <a:pt x="63" y="85"/>
                </a:cubicBezTo>
                <a:cubicBezTo>
                  <a:pt x="63" y="85"/>
                  <a:pt x="64" y="85"/>
                  <a:pt x="65" y="85"/>
                </a:cubicBezTo>
                <a:close/>
                <a:moveTo>
                  <a:pt x="75" y="70"/>
                </a:moveTo>
                <a:cubicBezTo>
                  <a:pt x="75" y="70"/>
                  <a:pt x="75" y="70"/>
                  <a:pt x="75" y="70"/>
                </a:cubicBezTo>
                <a:cubicBezTo>
                  <a:pt x="76" y="70"/>
                  <a:pt x="77" y="70"/>
                  <a:pt x="77" y="69"/>
                </a:cubicBezTo>
                <a:cubicBezTo>
                  <a:pt x="77" y="69"/>
                  <a:pt x="77" y="69"/>
                  <a:pt x="77" y="69"/>
                </a:cubicBezTo>
                <a:cubicBezTo>
                  <a:pt x="77" y="69"/>
                  <a:pt x="77" y="69"/>
                  <a:pt x="77" y="69"/>
                </a:cubicBezTo>
                <a:cubicBezTo>
                  <a:pt x="77" y="69"/>
                  <a:pt x="77" y="69"/>
                  <a:pt x="77" y="69"/>
                </a:cubicBezTo>
                <a:cubicBezTo>
                  <a:pt x="78" y="68"/>
                  <a:pt x="78" y="66"/>
                  <a:pt x="77" y="65"/>
                </a:cubicBezTo>
                <a:cubicBezTo>
                  <a:pt x="77" y="65"/>
                  <a:pt x="77" y="65"/>
                  <a:pt x="77" y="65"/>
                </a:cubicBezTo>
                <a:cubicBezTo>
                  <a:pt x="75" y="64"/>
                  <a:pt x="73" y="65"/>
                  <a:pt x="73" y="66"/>
                </a:cubicBezTo>
                <a:cubicBezTo>
                  <a:pt x="73" y="66"/>
                  <a:pt x="73" y="66"/>
                  <a:pt x="73" y="66"/>
                </a:cubicBezTo>
                <a:cubicBezTo>
                  <a:pt x="72" y="67"/>
                  <a:pt x="72" y="69"/>
                  <a:pt x="73" y="70"/>
                </a:cubicBezTo>
                <a:cubicBezTo>
                  <a:pt x="74" y="70"/>
                  <a:pt x="74" y="70"/>
                  <a:pt x="75" y="70"/>
                </a:cubicBezTo>
                <a:close/>
                <a:moveTo>
                  <a:pt x="85" y="55"/>
                </a:moveTo>
                <a:cubicBezTo>
                  <a:pt x="85" y="55"/>
                  <a:pt x="85" y="55"/>
                  <a:pt x="85" y="55"/>
                </a:cubicBezTo>
                <a:cubicBezTo>
                  <a:pt x="86" y="55"/>
                  <a:pt x="87" y="54"/>
                  <a:pt x="87" y="54"/>
                </a:cubicBezTo>
                <a:cubicBezTo>
                  <a:pt x="87" y="54"/>
                  <a:pt x="87" y="54"/>
                  <a:pt x="87" y="54"/>
                </a:cubicBezTo>
                <a:cubicBezTo>
                  <a:pt x="88" y="52"/>
                  <a:pt x="87" y="50"/>
                  <a:pt x="86" y="50"/>
                </a:cubicBezTo>
                <a:cubicBezTo>
                  <a:pt x="86" y="50"/>
                  <a:pt x="86" y="50"/>
                  <a:pt x="86" y="50"/>
                </a:cubicBezTo>
                <a:cubicBezTo>
                  <a:pt x="85" y="49"/>
                  <a:pt x="83" y="49"/>
                  <a:pt x="82" y="51"/>
                </a:cubicBezTo>
                <a:cubicBezTo>
                  <a:pt x="82" y="51"/>
                  <a:pt x="82" y="51"/>
                  <a:pt x="82" y="51"/>
                </a:cubicBezTo>
                <a:cubicBezTo>
                  <a:pt x="81" y="52"/>
                  <a:pt x="82" y="54"/>
                  <a:pt x="83" y="55"/>
                </a:cubicBezTo>
                <a:cubicBezTo>
                  <a:pt x="84" y="55"/>
                  <a:pt x="84" y="55"/>
                  <a:pt x="85" y="55"/>
                </a:cubicBezTo>
                <a:close/>
                <a:moveTo>
                  <a:pt x="94" y="39"/>
                </a:moveTo>
                <a:cubicBezTo>
                  <a:pt x="94" y="39"/>
                  <a:pt x="94" y="39"/>
                  <a:pt x="94" y="39"/>
                </a:cubicBezTo>
                <a:cubicBezTo>
                  <a:pt x="95" y="39"/>
                  <a:pt x="96" y="39"/>
                  <a:pt x="96" y="38"/>
                </a:cubicBezTo>
                <a:cubicBezTo>
                  <a:pt x="96" y="38"/>
                  <a:pt x="96" y="38"/>
                  <a:pt x="96" y="38"/>
                </a:cubicBezTo>
                <a:cubicBezTo>
                  <a:pt x="96" y="38"/>
                  <a:pt x="96" y="38"/>
                  <a:pt x="96" y="38"/>
                </a:cubicBezTo>
                <a:cubicBezTo>
                  <a:pt x="96" y="38"/>
                  <a:pt x="96" y="38"/>
                  <a:pt x="96" y="38"/>
                </a:cubicBezTo>
                <a:cubicBezTo>
                  <a:pt x="97" y="36"/>
                  <a:pt x="96" y="35"/>
                  <a:pt x="95" y="34"/>
                </a:cubicBezTo>
                <a:cubicBezTo>
                  <a:pt x="95" y="34"/>
                  <a:pt x="95" y="34"/>
                  <a:pt x="95" y="34"/>
                </a:cubicBezTo>
                <a:cubicBezTo>
                  <a:pt x="94" y="33"/>
                  <a:pt x="92" y="34"/>
                  <a:pt x="91" y="35"/>
                </a:cubicBezTo>
                <a:cubicBezTo>
                  <a:pt x="91" y="35"/>
                  <a:pt x="91" y="35"/>
                  <a:pt x="91" y="35"/>
                </a:cubicBezTo>
                <a:cubicBezTo>
                  <a:pt x="90" y="36"/>
                  <a:pt x="91" y="38"/>
                  <a:pt x="92" y="39"/>
                </a:cubicBezTo>
                <a:cubicBezTo>
                  <a:pt x="93" y="39"/>
                  <a:pt x="93" y="39"/>
                  <a:pt x="94" y="39"/>
                </a:cubicBezTo>
                <a:close/>
                <a:moveTo>
                  <a:pt x="102" y="23"/>
                </a:moveTo>
                <a:cubicBezTo>
                  <a:pt x="102" y="23"/>
                  <a:pt x="102" y="23"/>
                  <a:pt x="102" y="23"/>
                </a:cubicBezTo>
                <a:cubicBezTo>
                  <a:pt x="103" y="23"/>
                  <a:pt x="104" y="22"/>
                  <a:pt x="104" y="21"/>
                </a:cubicBezTo>
                <a:cubicBezTo>
                  <a:pt x="104" y="21"/>
                  <a:pt x="104" y="21"/>
                  <a:pt x="104" y="21"/>
                </a:cubicBezTo>
                <a:cubicBezTo>
                  <a:pt x="104" y="21"/>
                  <a:pt x="104" y="21"/>
                  <a:pt x="104" y="21"/>
                </a:cubicBezTo>
                <a:cubicBezTo>
                  <a:pt x="104" y="21"/>
                  <a:pt x="104" y="21"/>
                  <a:pt x="104" y="21"/>
                </a:cubicBezTo>
                <a:cubicBezTo>
                  <a:pt x="105" y="20"/>
                  <a:pt x="105" y="18"/>
                  <a:pt x="103" y="18"/>
                </a:cubicBezTo>
                <a:cubicBezTo>
                  <a:pt x="103" y="18"/>
                  <a:pt x="103" y="18"/>
                  <a:pt x="103" y="18"/>
                </a:cubicBezTo>
                <a:cubicBezTo>
                  <a:pt x="102" y="17"/>
                  <a:pt x="100" y="17"/>
                  <a:pt x="99" y="19"/>
                </a:cubicBezTo>
                <a:cubicBezTo>
                  <a:pt x="99" y="19"/>
                  <a:pt x="99" y="19"/>
                  <a:pt x="99" y="19"/>
                </a:cubicBezTo>
                <a:cubicBezTo>
                  <a:pt x="99" y="20"/>
                  <a:pt x="99" y="22"/>
                  <a:pt x="101" y="23"/>
                </a:cubicBezTo>
                <a:cubicBezTo>
                  <a:pt x="101" y="23"/>
                  <a:pt x="101" y="23"/>
                  <a:pt x="102" y="23"/>
                </a:cubicBezTo>
                <a:close/>
                <a:moveTo>
                  <a:pt x="5" y="151"/>
                </a:moveTo>
                <a:cubicBezTo>
                  <a:pt x="6" y="151"/>
                  <a:pt x="6" y="151"/>
                  <a:pt x="6" y="151"/>
                </a:cubicBezTo>
                <a:cubicBezTo>
                  <a:pt x="6" y="150"/>
                  <a:pt x="6" y="150"/>
                  <a:pt x="6" y="149"/>
                </a:cubicBezTo>
                <a:cubicBezTo>
                  <a:pt x="6" y="149"/>
                  <a:pt x="6" y="148"/>
                  <a:pt x="5" y="147"/>
                </a:cubicBezTo>
                <a:cubicBezTo>
                  <a:pt x="4" y="146"/>
                  <a:pt x="2" y="146"/>
                  <a:pt x="1" y="147"/>
                </a:cubicBezTo>
                <a:cubicBezTo>
                  <a:pt x="1" y="148"/>
                  <a:pt x="0" y="149"/>
                  <a:pt x="0" y="149"/>
                </a:cubicBezTo>
                <a:cubicBezTo>
                  <a:pt x="0" y="150"/>
                  <a:pt x="1" y="151"/>
                  <a:pt x="1" y="151"/>
                </a:cubicBezTo>
                <a:cubicBezTo>
                  <a:pt x="2" y="152"/>
                  <a:pt x="2" y="152"/>
                  <a:pt x="2" y="152"/>
                </a:cubicBezTo>
                <a:cubicBezTo>
                  <a:pt x="3" y="152"/>
                  <a:pt x="3" y="152"/>
                  <a:pt x="3" y="152"/>
                </a:cubicBezTo>
                <a:cubicBezTo>
                  <a:pt x="4" y="152"/>
                  <a:pt x="5" y="152"/>
                  <a:pt x="5" y="1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97" name="Freeform 54">
            <a:extLst>
              <a:ext uri="{FF2B5EF4-FFF2-40B4-BE49-F238E27FC236}">
                <a16:creationId xmlns:a16="http://schemas.microsoft.com/office/drawing/2014/main" id="{F24F1B10-DF97-47E1-B623-0C82F5199C30}"/>
              </a:ext>
            </a:extLst>
          </p:cNvPr>
          <p:cNvSpPr>
            <a:spLocks noEditPoints="1"/>
          </p:cNvSpPr>
          <p:nvPr/>
        </p:nvSpPr>
        <p:spPr bwMode="auto">
          <a:xfrm>
            <a:off x="7591425" y="3076575"/>
            <a:ext cx="60325" cy="708025"/>
          </a:xfrm>
          <a:custGeom>
            <a:avLst/>
            <a:gdLst>
              <a:gd name="T0" fmla="*/ 1 w 16"/>
              <a:gd name="T1" fmla="*/ 5 h 186"/>
              <a:gd name="T2" fmla="*/ 1 w 16"/>
              <a:gd name="T3" fmla="*/ 1 h 186"/>
              <a:gd name="T4" fmla="*/ 5 w 16"/>
              <a:gd name="T5" fmla="*/ 1 h 186"/>
              <a:gd name="T6" fmla="*/ 5 w 16"/>
              <a:gd name="T7" fmla="*/ 5 h 186"/>
              <a:gd name="T8" fmla="*/ 7 w 16"/>
              <a:gd name="T9" fmla="*/ 168 h 186"/>
              <a:gd name="T10" fmla="*/ 9 w 16"/>
              <a:gd name="T11" fmla="*/ 166 h 186"/>
              <a:gd name="T12" fmla="*/ 9 w 16"/>
              <a:gd name="T13" fmla="*/ 166 h 186"/>
              <a:gd name="T14" fmla="*/ 7 w 16"/>
              <a:gd name="T15" fmla="*/ 163 h 186"/>
              <a:gd name="T16" fmla="*/ 4 w 16"/>
              <a:gd name="T17" fmla="*/ 165 h 186"/>
              <a:gd name="T18" fmla="*/ 6 w 16"/>
              <a:gd name="T19" fmla="*/ 168 h 186"/>
              <a:gd name="T20" fmla="*/ 9 w 16"/>
              <a:gd name="T21" fmla="*/ 150 h 186"/>
              <a:gd name="T22" fmla="*/ 12 w 16"/>
              <a:gd name="T23" fmla="*/ 148 h 186"/>
              <a:gd name="T24" fmla="*/ 12 w 16"/>
              <a:gd name="T25" fmla="*/ 148 h 186"/>
              <a:gd name="T26" fmla="*/ 10 w 16"/>
              <a:gd name="T27" fmla="*/ 145 h 186"/>
              <a:gd name="T28" fmla="*/ 7 w 16"/>
              <a:gd name="T29" fmla="*/ 147 h 186"/>
              <a:gd name="T30" fmla="*/ 9 w 16"/>
              <a:gd name="T31" fmla="*/ 150 h 186"/>
              <a:gd name="T32" fmla="*/ 11 w 16"/>
              <a:gd name="T33" fmla="*/ 132 h 186"/>
              <a:gd name="T34" fmla="*/ 14 w 16"/>
              <a:gd name="T35" fmla="*/ 130 h 186"/>
              <a:gd name="T36" fmla="*/ 14 w 16"/>
              <a:gd name="T37" fmla="*/ 130 h 186"/>
              <a:gd name="T38" fmla="*/ 12 w 16"/>
              <a:gd name="T39" fmla="*/ 126 h 186"/>
              <a:gd name="T40" fmla="*/ 9 w 16"/>
              <a:gd name="T41" fmla="*/ 129 h 186"/>
              <a:gd name="T42" fmla="*/ 11 w 16"/>
              <a:gd name="T43" fmla="*/ 132 h 186"/>
              <a:gd name="T44" fmla="*/ 13 w 16"/>
              <a:gd name="T45" fmla="*/ 114 h 186"/>
              <a:gd name="T46" fmla="*/ 15 w 16"/>
              <a:gd name="T47" fmla="*/ 111 h 186"/>
              <a:gd name="T48" fmla="*/ 13 w 16"/>
              <a:gd name="T49" fmla="*/ 108 h 186"/>
              <a:gd name="T50" fmla="*/ 10 w 16"/>
              <a:gd name="T51" fmla="*/ 111 h 186"/>
              <a:gd name="T52" fmla="*/ 12 w 16"/>
              <a:gd name="T53" fmla="*/ 114 h 186"/>
              <a:gd name="T54" fmla="*/ 13 w 16"/>
              <a:gd name="T55" fmla="*/ 96 h 186"/>
              <a:gd name="T56" fmla="*/ 16 w 16"/>
              <a:gd name="T57" fmla="*/ 93 h 186"/>
              <a:gd name="T58" fmla="*/ 13 w 16"/>
              <a:gd name="T59" fmla="*/ 90 h 186"/>
              <a:gd name="T60" fmla="*/ 10 w 16"/>
              <a:gd name="T61" fmla="*/ 93 h 186"/>
              <a:gd name="T62" fmla="*/ 13 w 16"/>
              <a:gd name="T63" fmla="*/ 96 h 186"/>
              <a:gd name="T64" fmla="*/ 13 w 16"/>
              <a:gd name="T65" fmla="*/ 78 h 186"/>
              <a:gd name="T66" fmla="*/ 13 w 16"/>
              <a:gd name="T67" fmla="*/ 78 h 186"/>
              <a:gd name="T68" fmla="*/ 15 w 16"/>
              <a:gd name="T69" fmla="*/ 75 h 186"/>
              <a:gd name="T70" fmla="*/ 13 w 16"/>
              <a:gd name="T71" fmla="*/ 72 h 186"/>
              <a:gd name="T72" fmla="*/ 13 w 16"/>
              <a:gd name="T73" fmla="*/ 78 h 186"/>
              <a:gd name="T74" fmla="*/ 11 w 16"/>
              <a:gd name="T75" fmla="*/ 59 h 186"/>
              <a:gd name="T76" fmla="*/ 12 w 16"/>
              <a:gd name="T77" fmla="*/ 59 h 186"/>
              <a:gd name="T78" fmla="*/ 14 w 16"/>
              <a:gd name="T79" fmla="*/ 56 h 186"/>
              <a:gd name="T80" fmla="*/ 11 w 16"/>
              <a:gd name="T81" fmla="*/ 54 h 186"/>
              <a:gd name="T82" fmla="*/ 11 w 16"/>
              <a:gd name="T83" fmla="*/ 59 h 186"/>
              <a:gd name="T84" fmla="*/ 9 w 16"/>
              <a:gd name="T85" fmla="*/ 41 h 186"/>
              <a:gd name="T86" fmla="*/ 10 w 16"/>
              <a:gd name="T87" fmla="*/ 41 h 186"/>
              <a:gd name="T88" fmla="*/ 12 w 16"/>
              <a:gd name="T89" fmla="*/ 38 h 186"/>
              <a:gd name="T90" fmla="*/ 9 w 16"/>
              <a:gd name="T91" fmla="*/ 36 h 186"/>
              <a:gd name="T92" fmla="*/ 9 w 16"/>
              <a:gd name="T93" fmla="*/ 41 h 186"/>
              <a:gd name="T94" fmla="*/ 7 w 16"/>
              <a:gd name="T95" fmla="*/ 23 h 186"/>
              <a:gd name="T96" fmla="*/ 7 w 16"/>
              <a:gd name="T97" fmla="*/ 23 h 186"/>
              <a:gd name="T98" fmla="*/ 9 w 16"/>
              <a:gd name="T99" fmla="*/ 20 h 186"/>
              <a:gd name="T100" fmla="*/ 6 w 16"/>
              <a:gd name="T101" fmla="*/ 18 h 186"/>
              <a:gd name="T102" fmla="*/ 4 w 16"/>
              <a:gd name="T103" fmla="*/ 21 h 186"/>
              <a:gd name="T104" fmla="*/ 4 w 16"/>
              <a:gd name="T105" fmla="*/ 186 h 186"/>
              <a:gd name="T106" fmla="*/ 6 w 16"/>
              <a:gd name="T107" fmla="*/ 183 h 186"/>
              <a:gd name="T108" fmla="*/ 5 w 16"/>
              <a:gd name="T109" fmla="*/ 181 h 186"/>
              <a:gd name="T110" fmla="*/ 1 w 16"/>
              <a:gd name="T111" fmla="*/ 181 h 186"/>
              <a:gd name="T112" fmla="*/ 0 w 16"/>
              <a:gd name="T113" fmla="*/ 183 h 186"/>
              <a:gd name="T114" fmla="*/ 1 w 16"/>
              <a:gd name="T115" fmla="*/ 185 h 186"/>
              <a:gd name="T116" fmla="*/ 4 w 16"/>
              <a:gd name="T11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 h="186">
                <a:moveTo>
                  <a:pt x="3" y="6"/>
                </a:moveTo>
                <a:cubicBezTo>
                  <a:pt x="2" y="6"/>
                  <a:pt x="1" y="5"/>
                  <a:pt x="1" y="5"/>
                </a:cubicBezTo>
                <a:cubicBezTo>
                  <a:pt x="0" y="4"/>
                  <a:pt x="0" y="4"/>
                  <a:pt x="0" y="3"/>
                </a:cubicBezTo>
                <a:cubicBezTo>
                  <a:pt x="0" y="2"/>
                  <a:pt x="0" y="1"/>
                  <a:pt x="1" y="1"/>
                </a:cubicBezTo>
                <a:cubicBezTo>
                  <a:pt x="2" y="0"/>
                  <a:pt x="3" y="0"/>
                  <a:pt x="4" y="0"/>
                </a:cubicBezTo>
                <a:cubicBezTo>
                  <a:pt x="4" y="0"/>
                  <a:pt x="5" y="1"/>
                  <a:pt x="5" y="1"/>
                </a:cubicBezTo>
                <a:cubicBezTo>
                  <a:pt x="6" y="1"/>
                  <a:pt x="6" y="2"/>
                  <a:pt x="6" y="3"/>
                </a:cubicBezTo>
                <a:cubicBezTo>
                  <a:pt x="6" y="4"/>
                  <a:pt x="6" y="4"/>
                  <a:pt x="5" y="5"/>
                </a:cubicBezTo>
                <a:cubicBezTo>
                  <a:pt x="4" y="5"/>
                  <a:pt x="4" y="6"/>
                  <a:pt x="3" y="6"/>
                </a:cubicBezTo>
                <a:close/>
                <a:moveTo>
                  <a:pt x="7" y="168"/>
                </a:moveTo>
                <a:cubicBezTo>
                  <a:pt x="7" y="168"/>
                  <a:pt x="7" y="168"/>
                  <a:pt x="7" y="168"/>
                </a:cubicBezTo>
                <a:cubicBezTo>
                  <a:pt x="8" y="168"/>
                  <a:pt x="9" y="167"/>
                  <a:pt x="9" y="166"/>
                </a:cubicBezTo>
                <a:cubicBezTo>
                  <a:pt x="9" y="166"/>
                  <a:pt x="9" y="166"/>
                  <a:pt x="9" y="166"/>
                </a:cubicBezTo>
                <a:cubicBezTo>
                  <a:pt x="9" y="166"/>
                  <a:pt x="9" y="166"/>
                  <a:pt x="9" y="166"/>
                </a:cubicBezTo>
                <a:cubicBezTo>
                  <a:pt x="9" y="166"/>
                  <a:pt x="9" y="166"/>
                  <a:pt x="9" y="166"/>
                </a:cubicBezTo>
                <a:cubicBezTo>
                  <a:pt x="10" y="164"/>
                  <a:pt x="9" y="163"/>
                  <a:pt x="7" y="163"/>
                </a:cubicBezTo>
                <a:cubicBezTo>
                  <a:pt x="7" y="163"/>
                  <a:pt x="7" y="163"/>
                  <a:pt x="7" y="163"/>
                </a:cubicBezTo>
                <a:cubicBezTo>
                  <a:pt x="5" y="162"/>
                  <a:pt x="4" y="163"/>
                  <a:pt x="4" y="165"/>
                </a:cubicBezTo>
                <a:cubicBezTo>
                  <a:pt x="4" y="165"/>
                  <a:pt x="4" y="165"/>
                  <a:pt x="4" y="165"/>
                </a:cubicBezTo>
                <a:cubicBezTo>
                  <a:pt x="3" y="166"/>
                  <a:pt x="4" y="168"/>
                  <a:pt x="6" y="168"/>
                </a:cubicBezTo>
                <a:cubicBezTo>
                  <a:pt x="6" y="168"/>
                  <a:pt x="6" y="168"/>
                  <a:pt x="7" y="168"/>
                </a:cubicBezTo>
                <a:close/>
                <a:moveTo>
                  <a:pt x="9" y="150"/>
                </a:moveTo>
                <a:cubicBezTo>
                  <a:pt x="9" y="150"/>
                  <a:pt x="9" y="150"/>
                  <a:pt x="9" y="150"/>
                </a:cubicBezTo>
                <a:cubicBezTo>
                  <a:pt x="11" y="150"/>
                  <a:pt x="12" y="149"/>
                  <a:pt x="12" y="148"/>
                </a:cubicBezTo>
                <a:cubicBezTo>
                  <a:pt x="12" y="148"/>
                  <a:pt x="12" y="148"/>
                  <a:pt x="12" y="148"/>
                </a:cubicBezTo>
                <a:cubicBezTo>
                  <a:pt x="12" y="148"/>
                  <a:pt x="12" y="148"/>
                  <a:pt x="12" y="148"/>
                </a:cubicBezTo>
                <a:cubicBezTo>
                  <a:pt x="12" y="148"/>
                  <a:pt x="12" y="148"/>
                  <a:pt x="12" y="148"/>
                </a:cubicBezTo>
                <a:cubicBezTo>
                  <a:pt x="12" y="146"/>
                  <a:pt x="11" y="145"/>
                  <a:pt x="10" y="145"/>
                </a:cubicBezTo>
                <a:cubicBezTo>
                  <a:pt x="10" y="145"/>
                  <a:pt x="10" y="145"/>
                  <a:pt x="10" y="145"/>
                </a:cubicBezTo>
                <a:cubicBezTo>
                  <a:pt x="8" y="144"/>
                  <a:pt x="7" y="145"/>
                  <a:pt x="7" y="147"/>
                </a:cubicBezTo>
                <a:cubicBezTo>
                  <a:pt x="7" y="147"/>
                  <a:pt x="7" y="147"/>
                  <a:pt x="7" y="147"/>
                </a:cubicBezTo>
                <a:cubicBezTo>
                  <a:pt x="6" y="149"/>
                  <a:pt x="7" y="150"/>
                  <a:pt x="9" y="150"/>
                </a:cubicBezTo>
                <a:cubicBezTo>
                  <a:pt x="9" y="150"/>
                  <a:pt x="9" y="150"/>
                  <a:pt x="9" y="150"/>
                </a:cubicBezTo>
                <a:close/>
                <a:moveTo>
                  <a:pt x="11" y="132"/>
                </a:moveTo>
                <a:cubicBezTo>
                  <a:pt x="11" y="132"/>
                  <a:pt x="11" y="132"/>
                  <a:pt x="11" y="132"/>
                </a:cubicBezTo>
                <a:cubicBezTo>
                  <a:pt x="13" y="132"/>
                  <a:pt x="14" y="131"/>
                  <a:pt x="14" y="130"/>
                </a:cubicBezTo>
                <a:cubicBezTo>
                  <a:pt x="14" y="130"/>
                  <a:pt x="14" y="130"/>
                  <a:pt x="14" y="130"/>
                </a:cubicBezTo>
                <a:cubicBezTo>
                  <a:pt x="14" y="130"/>
                  <a:pt x="14" y="130"/>
                  <a:pt x="14" y="130"/>
                </a:cubicBezTo>
                <a:cubicBezTo>
                  <a:pt x="14" y="130"/>
                  <a:pt x="14" y="130"/>
                  <a:pt x="14" y="130"/>
                </a:cubicBezTo>
                <a:cubicBezTo>
                  <a:pt x="14" y="128"/>
                  <a:pt x="13" y="127"/>
                  <a:pt x="12" y="126"/>
                </a:cubicBezTo>
                <a:cubicBezTo>
                  <a:pt x="12" y="126"/>
                  <a:pt x="12" y="126"/>
                  <a:pt x="12" y="126"/>
                </a:cubicBezTo>
                <a:cubicBezTo>
                  <a:pt x="10" y="126"/>
                  <a:pt x="9" y="127"/>
                  <a:pt x="9" y="129"/>
                </a:cubicBezTo>
                <a:cubicBezTo>
                  <a:pt x="9" y="129"/>
                  <a:pt x="9" y="129"/>
                  <a:pt x="9" y="129"/>
                </a:cubicBezTo>
                <a:cubicBezTo>
                  <a:pt x="8" y="131"/>
                  <a:pt x="10" y="132"/>
                  <a:pt x="11" y="132"/>
                </a:cubicBezTo>
                <a:cubicBezTo>
                  <a:pt x="11" y="132"/>
                  <a:pt x="11" y="132"/>
                  <a:pt x="11" y="132"/>
                </a:cubicBezTo>
                <a:close/>
                <a:moveTo>
                  <a:pt x="13" y="114"/>
                </a:moveTo>
                <a:cubicBezTo>
                  <a:pt x="13" y="114"/>
                  <a:pt x="13" y="114"/>
                  <a:pt x="13" y="114"/>
                </a:cubicBezTo>
                <a:cubicBezTo>
                  <a:pt x="14" y="114"/>
                  <a:pt x="15" y="113"/>
                  <a:pt x="15" y="111"/>
                </a:cubicBezTo>
                <a:cubicBezTo>
                  <a:pt x="15" y="111"/>
                  <a:pt x="15" y="111"/>
                  <a:pt x="15" y="111"/>
                </a:cubicBezTo>
                <a:cubicBezTo>
                  <a:pt x="16" y="110"/>
                  <a:pt x="14" y="108"/>
                  <a:pt x="13" y="108"/>
                </a:cubicBezTo>
                <a:cubicBezTo>
                  <a:pt x="13" y="108"/>
                  <a:pt x="13" y="108"/>
                  <a:pt x="13" y="108"/>
                </a:cubicBezTo>
                <a:cubicBezTo>
                  <a:pt x="11" y="108"/>
                  <a:pt x="10" y="109"/>
                  <a:pt x="10" y="111"/>
                </a:cubicBezTo>
                <a:cubicBezTo>
                  <a:pt x="10" y="111"/>
                  <a:pt x="10" y="111"/>
                  <a:pt x="10" y="111"/>
                </a:cubicBezTo>
                <a:cubicBezTo>
                  <a:pt x="10" y="113"/>
                  <a:pt x="11" y="114"/>
                  <a:pt x="12" y="114"/>
                </a:cubicBezTo>
                <a:cubicBezTo>
                  <a:pt x="13" y="114"/>
                  <a:pt x="13" y="114"/>
                  <a:pt x="13" y="114"/>
                </a:cubicBezTo>
                <a:close/>
                <a:moveTo>
                  <a:pt x="13" y="96"/>
                </a:moveTo>
                <a:cubicBezTo>
                  <a:pt x="13" y="96"/>
                  <a:pt x="13" y="96"/>
                  <a:pt x="13" y="96"/>
                </a:cubicBezTo>
                <a:cubicBezTo>
                  <a:pt x="15" y="96"/>
                  <a:pt x="16" y="95"/>
                  <a:pt x="16" y="93"/>
                </a:cubicBezTo>
                <a:cubicBezTo>
                  <a:pt x="16" y="93"/>
                  <a:pt x="16" y="93"/>
                  <a:pt x="16" y="93"/>
                </a:cubicBezTo>
                <a:cubicBezTo>
                  <a:pt x="16" y="91"/>
                  <a:pt x="15" y="90"/>
                  <a:pt x="13" y="90"/>
                </a:cubicBezTo>
                <a:cubicBezTo>
                  <a:pt x="13" y="90"/>
                  <a:pt x="13" y="90"/>
                  <a:pt x="13" y="90"/>
                </a:cubicBezTo>
                <a:cubicBezTo>
                  <a:pt x="11" y="90"/>
                  <a:pt x="10" y="91"/>
                  <a:pt x="10" y="93"/>
                </a:cubicBezTo>
                <a:cubicBezTo>
                  <a:pt x="10" y="93"/>
                  <a:pt x="10" y="93"/>
                  <a:pt x="10" y="93"/>
                </a:cubicBezTo>
                <a:cubicBezTo>
                  <a:pt x="10" y="95"/>
                  <a:pt x="11" y="96"/>
                  <a:pt x="13" y="96"/>
                </a:cubicBezTo>
                <a:close/>
                <a:moveTo>
                  <a:pt x="13" y="78"/>
                </a:moveTo>
                <a:cubicBezTo>
                  <a:pt x="13" y="78"/>
                  <a:pt x="13" y="78"/>
                  <a:pt x="13" y="78"/>
                </a:cubicBezTo>
                <a:cubicBezTo>
                  <a:pt x="13" y="78"/>
                  <a:pt x="13" y="78"/>
                  <a:pt x="13" y="78"/>
                </a:cubicBezTo>
                <a:cubicBezTo>
                  <a:pt x="13" y="78"/>
                  <a:pt x="13" y="78"/>
                  <a:pt x="13" y="78"/>
                </a:cubicBezTo>
                <a:cubicBezTo>
                  <a:pt x="14" y="78"/>
                  <a:pt x="16" y="76"/>
                  <a:pt x="15" y="75"/>
                </a:cubicBezTo>
                <a:cubicBezTo>
                  <a:pt x="15" y="75"/>
                  <a:pt x="15" y="75"/>
                  <a:pt x="15" y="75"/>
                </a:cubicBezTo>
                <a:cubicBezTo>
                  <a:pt x="15" y="73"/>
                  <a:pt x="14" y="72"/>
                  <a:pt x="13" y="72"/>
                </a:cubicBezTo>
                <a:cubicBezTo>
                  <a:pt x="13" y="72"/>
                  <a:pt x="13" y="72"/>
                  <a:pt x="13" y="72"/>
                </a:cubicBezTo>
                <a:cubicBezTo>
                  <a:pt x="11" y="72"/>
                  <a:pt x="10" y="73"/>
                  <a:pt x="10" y="75"/>
                </a:cubicBezTo>
                <a:cubicBezTo>
                  <a:pt x="10" y="76"/>
                  <a:pt x="11" y="78"/>
                  <a:pt x="13" y="78"/>
                </a:cubicBezTo>
                <a:close/>
                <a:moveTo>
                  <a:pt x="11" y="59"/>
                </a:moveTo>
                <a:cubicBezTo>
                  <a:pt x="11" y="59"/>
                  <a:pt x="11" y="59"/>
                  <a:pt x="11" y="59"/>
                </a:cubicBezTo>
                <a:cubicBezTo>
                  <a:pt x="12" y="59"/>
                  <a:pt x="12" y="59"/>
                  <a:pt x="12" y="59"/>
                </a:cubicBezTo>
                <a:cubicBezTo>
                  <a:pt x="12" y="59"/>
                  <a:pt x="12" y="59"/>
                  <a:pt x="12" y="59"/>
                </a:cubicBezTo>
                <a:cubicBezTo>
                  <a:pt x="13" y="59"/>
                  <a:pt x="14" y="58"/>
                  <a:pt x="14" y="56"/>
                </a:cubicBezTo>
                <a:cubicBezTo>
                  <a:pt x="14" y="56"/>
                  <a:pt x="14" y="56"/>
                  <a:pt x="14" y="56"/>
                </a:cubicBezTo>
                <a:cubicBezTo>
                  <a:pt x="14" y="55"/>
                  <a:pt x="13" y="54"/>
                  <a:pt x="11" y="54"/>
                </a:cubicBezTo>
                <a:cubicBezTo>
                  <a:pt x="11" y="54"/>
                  <a:pt x="11" y="54"/>
                  <a:pt x="11" y="54"/>
                </a:cubicBezTo>
                <a:cubicBezTo>
                  <a:pt x="10" y="54"/>
                  <a:pt x="8" y="55"/>
                  <a:pt x="9" y="57"/>
                </a:cubicBezTo>
                <a:cubicBezTo>
                  <a:pt x="9" y="58"/>
                  <a:pt x="10" y="59"/>
                  <a:pt x="11" y="59"/>
                </a:cubicBezTo>
                <a:close/>
                <a:moveTo>
                  <a:pt x="9" y="41"/>
                </a:moveTo>
                <a:cubicBezTo>
                  <a:pt x="9" y="41"/>
                  <a:pt x="9" y="41"/>
                  <a:pt x="9" y="41"/>
                </a:cubicBezTo>
                <a:cubicBezTo>
                  <a:pt x="10" y="41"/>
                  <a:pt x="10" y="41"/>
                  <a:pt x="10" y="41"/>
                </a:cubicBezTo>
                <a:cubicBezTo>
                  <a:pt x="10" y="41"/>
                  <a:pt x="10" y="41"/>
                  <a:pt x="10" y="41"/>
                </a:cubicBezTo>
                <a:cubicBezTo>
                  <a:pt x="11" y="41"/>
                  <a:pt x="12" y="40"/>
                  <a:pt x="12" y="38"/>
                </a:cubicBezTo>
                <a:cubicBezTo>
                  <a:pt x="12" y="38"/>
                  <a:pt x="12" y="38"/>
                  <a:pt x="12" y="38"/>
                </a:cubicBezTo>
                <a:cubicBezTo>
                  <a:pt x="12" y="37"/>
                  <a:pt x="11" y="36"/>
                  <a:pt x="9" y="36"/>
                </a:cubicBezTo>
                <a:cubicBezTo>
                  <a:pt x="9" y="36"/>
                  <a:pt x="9" y="36"/>
                  <a:pt x="9" y="36"/>
                </a:cubicBezTo>
                <a:cubicBezTo>
                  <a:pt x="7" y="36"/>
                  <a:pt x="6" y="37"/>
                  <a:pt x="7" y="39"/>
                </a:cubicBezTo>
                <a:cubicBezTo>
                  <a:pt x="7" y="40"/>
                  <a:pt x="8" y="41"/>
                  <a:pt x="9" y="41"/>
                </a:cubicBezTo>
                <a:close/>
                <a:moveTo>
                  <a:pt x="7" y="23"/>
                </a:moveTo>
                <a:cubicBezTo>
                  <a:pt x="7" y="23"/>
                  <a:pt x="7" y="23"/>
                  <a:pt x="7" y="23"/>
                </a:cubicBezTo>
                <a:cubicBezTo>
                  <a:pt x="7" y="23"/>
                  <a:pt x="7" y="23"/>
                  <a:pt x="7" y="23"/>
                </a:cubicBezTo>
                <a:cubicBezTo>
                  <a:pt x="7" y="23"/>
                  <a:pt x="7" y="23"/>
                  <a:pt x="7" y="23"/>
                </a:cubicBezTo>
                <a:cubicBezTo>
                  <a:pt x="9" y="23"/>
                  <a:pt x="10" y="22"/>
                  <a:pt x="9" y="20"/>
                </a:cubicBezTo>
                <a:cubicBezTo>
                  <a:pt x="9" y="20"/>
                  <a:pt x="9" y="20"/>
                  <a:pt x="9" y="20"/>
                </a:cubicBezTo>
                <a:cubicBezTo>
                  <a:pt x="9" y="19"/>
                  <a:pt x="8" y="18"/>
                  <a:pt x="6" y="18"/>
                </a:cubicBezTo>
                <a:cubicBezTo>
                  <a:pt x="6" y="18"/>
                  <a:pt x="6" y="18"/>
                  <a:pt x="6" y="18"/>
                </a:cubicBezTo>
                <a:cubicBezTo>
                  <a:pt x="5" y="18"/>
                  <a:pt x="4" y="20"/>
                  <a:pt x="4" y="21"/>
                </a:cubicBezTo>
                <a:cubicBezTo>
                  <a:pt x="4" y="21"/>
                  <a:pt x="4" y="21"/>
                  <a:pt x="4" y="21"/>
                </a:cubicBezTo>
                <a:cubicBezTo>
                  <a:pt x="4" y="22"/>
                  <a:pt x="5" y="23"/>
                  <a:pt x="7" y="23"/>
                </a:cubicBezTo>
                <a:close/>
                <a:moveTo>
                  <a:pt x="4" y="186"/>
                </a:moveTo>
                <a:cubicBezTo>
                  <a:pt x="4" y="186"/>
                  <a:pt x="5" y="185"/>
                  <a:pt x="5" y="185"/>
                </a:cubicBezTo>
                <a:cubicBezTo>
                  <a:pt x="5" y="185"/>
                  <a:pt x="6" y="184"/>
                  <a:pt x="6" y="183"/>
                </a:cubicBezTo>
                <a:cubicBezTo>
                  <a:pt x="6" y="183"/>
                  <a:pt x="6" y="182"/>
                  <a:pt x="5" y="182"/>
                </a:cubicBezTo>
                <a:cubicBezTo>
                  <a:pt x="5" y="182"/>
                  <a:pt x="5" y="181"/>
                  <a:pt x="5" y="181"/>
                </a:cubicBezTo>
                <a:cubicBezTo>
                  <a:pt x="5" y="181"/>
                  <a:pt x="4" y="181"/>
                  <a:pt x="4" y="181"/>
                </a:cubicBezTo>
                <a:cubicBezTo>
                  <a:pt x="3" y="180"/>
                  <a:pt x="2" y="180"/>
                  <a:pt x="1" y="181"/>
                </a:cubicBezTo>
                <a:cubicBezTo>
                  <a:pt x="1" y="181"/>
                  <a:pt x="0" y="182"/>
                  <a:pt x="0" y="182"/>
                </a:cubicBezTo>
                <a:cubicBezTo>
                  <a:pt x="0" y="182"/>
                  <a:pt x="0" y="183"/>
                  <a:pt x="0" y="183"/>
                </a:cubicBezTo>
                <a:cubicBezTo>
                  <a:pt x="0" y="184"/>
                  <a:pt x="0" y="184"/>
                  <a:pt x="0" y="184"/>
                </a:cubicBezTo>
                <a:cubicBezTo>
                  <a:pt x="0" y="185"/>
                  <a:pt x="1" y="185"/>
                  <a:pt x="1" y="185"/>
                </a:cubicBezTo>
                <a:cubicBezTo>
                  <a:pt x="1" y="186"/>
                  <a:pt x="2" y="186"/>
                  <a:pt x="3" y="186"/>
                </a:cubicBezTo>
                <a:cubicBezTo>
                  <a:pt x="3" y="186"/>
                  <a:pt x="4" y="186"/>
                  <a:pt x="4" y="186"/>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98" name="Freeform 55">
            <a:extLst>
              <a:ext uri="{FF2B5EF4-FFF2-40B4-BE49-F238E27FC236}">
                <a16:creationId xmlns:a16="http://schemas.microsoft.com/office/drawing/2014/main" id="{EFA890B1-318B-4AD2-B720-48E07C32B816}"/>
              </a:ext>
            </a:extLst>
          </p:cNvPr>
          <p:cNvSpPr>
            <a:spLocks noEditPoints="1"/>
          </p:cNvSpPr>
          <p:nvPr/>
        </p:nvSpPr>
        <p:spPr bwMode="auto">
          <a:xfrm>
            <a:off x="7104063" y="2252663"/>
            <a:ext cx="422275" cy="579438"/>
          </a:xfrm>
          <a:custGeom>
            <a:avLst/>
            <a:gdLst>
              <a:gd name="T0" fmla="*/ 0 w 111"/>
              <a:gd name="T1" fmla="*/ 5 h 152"/>
              <a:gd name="T2" fmla="*/ 0 w 111"/>
              <a:gd name="T3" fmla="*/ 3 h 152"/>
              <a:gd name="T4" fmla="*/ 4 w 111"/>
              <a:gd name="T5" fmla="*/ 1 h 152"/>
              <a:gd name="T6" fmla="*/ 5 w 111"/>
              <a:gd name="T7" fmla="*/ 3 h 152"/>
              <a:gd name="T8" fmla="*/ 4 w 111"/>
              <a:gd name="T9" fmla="*/ 5 h 152"/>
              <a:gd name="T10" fmla="*/ 101 w 111"/>
              <a:gd name="T11" fmla="*/ 136 h 152"/>
              <a:gd name="T12" fmla="*/ 102 w 111"/>
              <a:gd name="T13" fmla="*/ 135 h 152"/>
              <a:gd name="T14" fmla="*/ 103 w 111"/>
              <a:gd name="T15" fmla="*/ 132 h 152"/>
              <a:gd name="T16" fmla="*/ 100 w 111"/>
              <a:gd name="T17" fmla="*/ 130 h 152"/>
              <a:gd name="T18" fmla="*/ 98 w 111"/>
              <a:gd name="T19" fmla="*/ 134 h 152"/>
              <a:gd name="T20" fmla="*/ 93 w 111"/>
              <a:gd name="T21" fmla="*/ 120 h 152"/>
              <a:gd name="T22" fmla="*/ 94 w 111"/>
              <a:gd name="T23" fmla="*/ 119 h 152"/>
              <a:gd name="T24" fmla="*/ 95 w 111"/>
              <a:gd name="T25" fmla="*/ 115 h 152"/>
              <a:gd name="T26" fmla="*/ 91 w 111"/>
              <a:gd name="T27" fmla="*/ 114 h 152"/>
              <a:gd name="T28" fmla="*/ 90 w 111"/>
              <a:gd name="T29" fmla="*/ 118 h 152"/>
              <a:gd name="T30" fmla="*/ 84 w 111"/>
              <a:gd name="T31" fmla="*/ 104 h 152"/>
              <a:gd name="T32" fmla="*/ 85 w 111"/>
              <a:gd name="T33" fmla="*/ 103 h 152"/>
              <a:gd name="T34" fmla="*/ 86 w 111"/>
              <a:gd name="T35" fmla="*/ 99 h 152"/>
              <a:gd name="T36" fmla="*/ 82 w 111"/>
              <a:gd name="T37" fmla="*/ 98 h 152"/>
              <a:gd name="T38" fmla="*/ 81 w 111"/>
              <a:gd name="T39" fmla="*/ 102 h 152"/>
              <a:gd name="T40" fmla="*/ 84 w 111"/>
              <a:gd name="T41" fmla="*/ 104 h 152"/>
              <a:gd name="T42" fmla="*/ 74 w 111"/>
              <a:gd name="T43" fmla="*/ 88 h 152"/>
              <a:gd name="T44" fmla="*/ 75 w 111"/>
              <a:gd name="T45" fmla="*/ 88 h 152"/>
              <a:gd name="T46" fmla="*/ 76 w 111"/>
              <a:gd name="T47" fmla="*/ 84 h 152"/>
              <a:gd name="T48" fmla="*/ 76 w 111"/>
              <a:gd name="T49" fmla="*/ 84 h 152"/>
              <a:gd name="T50" fmla="*/ 72 w 111"/>
              <a:gd name="T51" fmla="*/ 83 h 152"/>
              <a:gd name="T52" fmla="*/ 74 w 111"/>
              <a:gd name="T53" fmla="*/ 88 h 152"/>
              <a:gd name="T54" fmla="*/ 64 w 111"/>
              <a:gd name="T55" fmla="*/ 73 h 152"/>
              <a:gd name="T56" fmla="*/ 65 w 111"/>
              <a:gd name="T57" fmla="*/ 73 h 152"/>
              <a:gd name="T58" fmla="*/ 66 w 111"/>
              <a:gd name="T59" fmla="*/ 69 h 152"/>
              <a:gd name="T60" fmla="*/ 62 w 111"/>
              <a:gd name="T61" fmla="*/ 68 h 152"/>
              <a:gd name="T62" fmla="*/ 61 w 111"/>
              <a:gd name="T63" fmla="*/ 72 h 152"/>
              <a:gd name="T64" fmla="*/ 53 w 111"/>
              <a:gd name="T65" fmla="*/ 59 h 152"/>
              <a:gd name="T66" fmla="*/ 54 w 111"/>
              <a:gd name="T67" fmla="*/ 58 h 152"/>
              <a:gd name="T68" fmla="*/ 55 w 111"/>
              <a:gd name="T69" fmla="*/ 54 h 152"/>
              <a:gd name="T70" fmla="*/ 51 w 111"/>
              <a:gd name="T71" fmla="*/ 54 h 152"/>
              <a:gd name="T72" fmla="*/ 50 w 111"/>
              <a:gd name="T73" fmla="*/ 58 h 152"/>
              <a:gd name="T74" fmla="*/ 41 w 111"/>
              <a:gd name="T75" fmla="*/ 45 h 152"/>
              <a:gd name="T76" fmla="*/ 43 w 111"/>
              <a:gd name="T77" fmla="*/ 44 h 152"/>
              <a:gd name="T78" fmla="*/ 43 w 111"/>
              <a:gd name="T79" fmla="*/ 40 h 152"/>
              <a:gd name="T80" fmla="*/ 39 w 111"/>
              <a:gd name="T81" fmla="*/ 40 h 152"/>
              <a:gd name="T82" fmla="*/ 39 w 111"/>
              <a:gd name="T83" fmla="*/ 44 h 152"/>
              <a:gd name="T84" fmla="*/ 29 w 111"/>
              <a:gd name="T85" fmla="*/ 31 h 152"/>
              <a:gd name="T86" fmla="*/ 31 w 111"/>
              <a:gd name="T87" fmla="*/ 31 h 152"/>
              <a:gd name="T88" fmla="*/ 31 w 111"/>
              <a:gd name="T89" fmla="*/ 27 h 152"/>
              <a:gd name="T90" fmla="*/ 27 w 111"/>
              <a:gd name="T91" fmla="*/ 27 h 152"/>
              <a:gd name="T92" fmla="*/ 27 w 111"/>
              <a:gd name="T93" fmla="*/ 31 h 152"/>
              <a:gd name="T94" fmla="*/ 16 w 111"/>
              <a:gd name="T95" fmla="*/ 19 h 152"/>
              <a:gd name="T96" fmla="*/ 18 w 111"/>
              <a:gd name="T97" fmla="*/ 18 h 152"/>
              <a:gd name="T98" fmla="*/ 18 w 111"/>
              <a:gd name="T99" fmla="*/ 14 h 152"/>
              <a:gd name="T100" fmla="*/ 14 w 111"/>
              <a:gd name="T101" fmla="*/ 14 h 152"/>
              <a:gd name="T102" fmla="*/ 14 w 111"/>
              <a:gd name="T103" fmla="*/ 18 h 152"/>
              <a:gd name="T104" fmla="*/ 110 w 111"/>
              <a:gd name="T105" fmla="*/ 151 h 152"/>
              <a:gd name="T106" fmla="*/ 111 w 111"/>
              <a:gd name="T107" fmla="*/ 148 h 152"/>
              <a:gd name="T108" fmla="*/ 107 w 111"/>
              <a:gd name="T109" fmla="*/ 147 h 152"/>
              <a:gd name="T110" fmla="*/ 106 w 111"/>
              <a:gd name="T111" fmla="*/ 149 h 152"/>
              <a:gd name="T112" fmla="*/ 108 w 111"/>
              <a:gd name="T113"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 h="152">
                <a:moveTo>
                  <a:pt x="2" y="6"/>
                </a:moveTo>
                <a:cubicBezTo>
                  <a:pt x="2" y="6"/>
                  <a:pt x="1" y="6"/>
                  <a:pt x="0" y="5"/>
                </a:cubicBezTo>
                <a:cubicBezTo>
                  <a:pt x="0" y="5"/>
                  <a:pt x="0" y="5"/>
                  <a:pt x="0" y="5"/>
                </a:cubicBezTo>
                <a:cubicBezTo>
                  <a:pt x="0" y="4"/>
                  <a:pt x="0" y="4"/>
                  <a:pt x="0" y="3"/>
                </a:cubicBezTo>
                <a:cubicBezTo>
                  <a:pt x="0" y="3"/>
                  <a:pt x="0" y="2"/>
                  <a:pt x="0" y="1"/>
                </a:cubicBezTo>
                <a:cubicBezTo>
                  <a:pt x="1" y="0"/>
                  <a:pt x="3" y="0"/>
                  <a:pt x="4" y="1"/>
                </a:cubicBezTo>
                <a:cubicBezTo>
                  <a:pt x="5" y="2"/>
                  <a:pt x="5" y="2"/>
                  <a:pt x="5" y="2"/>
                </a:cubicBezTo>
                <a:cubicBezTo>
                  <a:pt x="5" y="3"/>
                  <a:pt x="5" y="3"/>
                  <a:pt x="5" y="3"/>
                </a:cubicBezTo>
                <a:cubicBezTo>
                  <a:pt x="5" y="4"/>
                  <a:pt x="5" y="4"/>
                  <a:pt x="5" y="5"/>
                </a:cubicBezTo>
                <a:cubicBezTo>
                  <a:pt x="5" y="5"/>
                  <a:pt x="5" y="5"/>
                  <a:pt x="4" y="5"/>
                </a:cubicBezTo>
                <a:cubicBezTo>
                  <a:pt x="4" y="6"/>
                  <a:pt x="3" y="6"/>
                  <a:pt x="2" y="6"/>
                </a:cubicBezTo>
                <a:close/>
                <a:moveTo>
                  <a:pt x="101" y="136"/>
                </a:moveTo>
                <a:cubicBezTo>
                  <a:pt x="101" y="136"/>
                  <a:pt x="101" y="136"/>
                  <a:pt x="101" y="136"/>
                </a:cubicBezTo>
                <a:cubicBezTo>
                  <a:pt x="101" y="136"/>
                  <a:pt x="102" y="136"/>
                  <a:pt x="102" y="135"/>
                </a:cubicBezTo>
                <a:cubicBezTo>
                  <a:pt x="102" y="135"/>
                  <a:pt x="102" y="135"/>
                  <a:pt x="102" y="135"/>
                </a:cubicBezTo>
                <a:cubicBezTo>
                  <a:pt x="103" y="135"/>
                  <a:pt x="104" y="133"/>
                  <a:pt x="103" y="132"/>
                </a:cubicBezTo>
                <a:cubicBezTo>
                  <a:pt x="103" y="132"/>
                  <a:pt x="103" y="132"/>
                  <a:pt x="103" y="132"/>
                </a:cubicBezTo>
                <a:cubicBezTo>
                  <a:pt x="103" y="130"/>
                  <a:pt x="101" y="130"/>
                  <a:pt x="100" y="130"/>
                </a:cubicBezTo>
                <a:cubicBezTo>
                  <a:pt x="100" y="130"/>
                  <a:pt x="100" y="130"/>
                  <a:pt x="100" y="130"/>
                </a:cubicBezTo>
                <a:cubicBezTo>
                  <a:pt x="98" y="131"/>
                  <a:pt x="98" y="133"/>
                  <a:pt x="98" y="134"/>
                </a:cubicBezTo>
                <a:cubicBezTo>
                  <a:pt x="99" y="135"/>
                  <a:pt x="100" y="136"/>
                  <a:pt x="101" y="136"/>
                </a:cubicBezTo>
                <a:close/>
                <a:moveTo>
                  <a:pt x="93" y="120"/>
                </a:moveTo>
                <a:cubicBezTo>
                  <a:pt x="93" y="120"/>
                  <a:pt x="93" y="120"/>
                  <a:pt x="93" y="120"/>
                </a:cubicBezTo>
                <a:cubicBezTo>
                  <a:pt x="93" y="120"/>
                  <a:pt x="93" y="119"/>
                  <a:pt x="94" y="119"/>
                </a:cubicBezTo>
                <a:cubicBezTo>
                  <a:pt x="94" y="119"/>
                  <a:pt x="94" y="119"/>
                  <a:pt x="94" y="119"/>
                </a:cubicBezTo>
                <a:cubicBezTo>
                  <a:pt x="95" y="118"/>
                  <a:pt x="96" y="117"/>
                  <a:pt x="95" y="115"/>
                </a:cubicBezTo>
                <a:cubicBezTo>
                  <a:pt x="95" y="115"/>
                  <a:pt x="95" y="115"/>
                  <a:pt x="95" y="115"/>
                </a:cubicBezTo>
                <a:cubicBezTo>
                  <a:pt x="94" y="114"/>
                  <a:pt x="93" y="113"/>
                  <a:pt x="91" y="114"/>
                </a:cubicBezTo>
                <a:cubicBezTo>
                  <a:pt x="91" y="114"/>
                  <a:pt x="91" y="114"/>
                  <a:pt x="91" y="114"/>
                </a:cubicBezTo>
                <a:cubicBezTo>
                  <a:pt x="90" y="115"/>
                  <a:pt x="89" y="117"/>
                  <a:pt x="90" y="118"/>
                </a:cubicBezTo>
                <a:cubicBezTo>
                  <a:pt x="91" y="119"/>
                  <a:pt x="92" y="120"/>
                  <a:pt x="93" y="120"/>
                </a:cubicBezTo>
                <a:close/>
                <a:moveTo>
                  <a:pt x="84" y="104"/>
                </a:moveTo>
                <a:cubicBezTo>
                  <a:pt x="84" y="104"/>
                  <a:pt x="84" y="104"/>
                  <a:pt x="84" y="104"/>
                </a:cubicBezTo>
                <a:cubicBezTo>
                  <a:pt x="84" y="104"/>
                  <a:pt x="85" y="104"/>
                  <a:pt x="85" y="103"/>
                </a:cubicBezTo>
                <a:cubicBezTo>
                  <a:pt x="85" y="103"/>
                  <a:pt x="85" y="103"/>
                  <a:pt x="85" y="103"/>
                </a:cubicBezTo>
                <a:cubicBezTo>
                  <a:pt x="86" y="103"/>
                  <a:pt x="87" y="101"/>
                  <a:pt x="86" y="99"/>
                </a:cubicBezTo>
                <a:cubicBezTo>
                  <a:pt x="86" y="99"/>
                  <a:pt x="86" y="99"/>
                  <a:pt x="86" y="99"/>
                </a:cubicBezTo>
                <a:cubicBezTo>
                  <a:pt x="85" y="98"/>
                  <a:pt x="83" y="98"/>
                  <a:pt x="82" y="98"/>
                </a:cubicBezTo>
                <a:cubicBezTo>
                  <a:pt x="82" y="98"/>
                  <a:pt x="82" y="98"/>
                  <a:pt x="82" y="98"/>
                </a:cubicBezTo>
                <a:cubicBezTo>
                  <a:pt x="81" y="99"/>
                  <a:pt x="80" y="101"/>
                  <a:pt x="81" y="102"/>
                </a:cubicBezTo>
                <a:cubicBezTo>
                  <a:pt x="81" y="102"/>
                  <a:pt x="81" y="102"/>
                  <a:pt x="81" y="102"/>
                </a:cubicBezTo>
                <a:cubicBezTo>
                  <a:pt x="82" y="103"/>
                  <a:pt x="83" y="104"/>
                  <a:pt x="84" y="104"/>
                </a:cubicBezTo>
                <a:close/>
                <a:moveTo>
                  <a:pt x="74" y="88"/>
                </a:moveTo>
                <a:cubicBezTo>
                  <a:pt x="74" y="88"/>
                  <a:pt x="74" y="88"/>
                  <a:pt x="74" y="88"/>
                </a:cubicBezTo>
                <a:cubicBezTo>
                  <a:pt x="74" y="88"/>
                  <a:pt x="75" y="88"/>
                  <a:pt x="75" y="88"/>
                </a:cubicBezTo>
                <a:cubicBezTo>
                  <a:pt x="75" y="88"/>
                  <a:pt x="75" y="88"/>
                  <a:pt x="75" y="88"/>
                </a:cubicBezTo>
                <a:cubicBezTo>
                  <a:pt x="77" y="87"/>
                  <a:pt x="77" y="85"/>
                  <a:pt x="76" y="84"/>
                </a:cubicBezTo>
                <a:cubicBezTo>
                  <a:pt x="76" y="84"/>
                  <a:pt x="76" y="84"/>
                  <a:pt x="76" y="84"/>
                </a:cubicBezTo>
                <a:cubicBezTo>
                  <a:pt x="76" y="84"/>
                  <a:pt x="76" y="84"/>
                  <a:pt x="76" y="84"/>
                </a:cubicBezTo>
                <a:cubicBezTo>
                  <a:pt x="76" y="84"/>
                  <a:pt x="76" y="84"/>
                  <a:pt x="76" y="84"/>
                </a:cubicBezTo>
                <a:cubicBezTo>
                  <a:pt x="75" y="83"/>
                  <a:pt x="74" y="82"/>
                  <a:pt x="72" y="83"/>
                </a:cubicBezTo>
                <a:cubicBezTo>
                  <a:pt x="72" y="83"/>
                  <a:pt x="72" y="83"/>
                  <a:pt x="72" y="83"/>
                </a:cubicBezTo>
                <a:cubicBezTo>
                  <a:pt x="71" y="84"/>
                  <a:pt x="71" y="86"/>
                  <a:pt x="72" y="87"/>
                </a:cubicBezTo>
                <a:cubicBezTo>
                  <a:pt x="72" y="88"/>
                  <a:pt x="73" y="88"/>
                  <a:pt x="74" y="88"/>
                </a:cubicBezTo>
                <a:close/>
                <a:moveTo>
                  <a:pt x="64" y="73"/>
                </a:moveTo>
                <a:cubicBezTo>
                  <a:pt x="64" y="73"/>
                  <a:pt x="64" y="73"/>
                  <a:pt x="64" y="73"/>
                </a:cubicBezTo>
                <a:cubicBezTo>
                  <a:pt x="64" y="73"/>
                  <a:pt x="65" y="73"/>
                  <a:pt x="65" y="73"/>
                </a:cubicBezTo>
                <a:cubicBezTo>
                  <a:pt x="65" y="73"/>
                  <a:pt x="65" y="73"/>
                  <a:pt x="65" y="73"/>
                </a:cubicBezTo>
                <a:cubicBezTo>
                  <a:pt x="66" y="72"/>
                  <a:pt x="67" y="70"/>
                  <a:pt x="66" y="69"/>
                </a:cubicBezTo>
                <a:cubicBezTo>
                  <a:pt x="66" y="69"/>
                  <a:pt x="66" y="69"/>
                  <a:pt x="66" y="69"/>
                </a:cubicBezTo>
                <a:cubicBezTo>
                  <a:pt x="65" y="68"/>
                  <a:pt x="63" y="67"/>
                  <a:pt x="62" y="68"/>
                </a:cubicBezTo>
                <a:cubicBezTo>
                  <a:pt x="62" y="68"/>
                  <a:pt x="62" y="68"/>
                  <a:pt x="62" y="68"/>
                </a:cubicBezTo>
                <a:cubicBezTo>
                  <a:pt x="61" y="69"/>
                  <a:pt x="60" y="71"/>
                  <a:pt x="61" y="72"/>
                </a:cubicBezTo>
                <a:cubicBezTo>
                  <a:pt x="61" y="72"/>
                  <a:pt x="61" y="72"/>
                  <a:pt x="61" y="72"/>
                </a:cubicBezTo>
                <a:cubicBezTo>
                  <a:pt x="62" y="73"/>
                  <a:pt x="63" y="73"/>
                  <a:pt x="64" y="73"/>
                </a:cubicBezTo>
                <a:close/>
                <a:moveTo>
                  <a:pt x="53" y="59"/>
                </a:moveTo>
                <a:cubicBezTo>
                  <a:pt x="53" y="59"/>
                  <a:pt x="53" y="59"/>
                  <a:pt x="53" y="59"/>
                </a:cubicBezTo>
                <a:cubicBezTo>
                  <a:pt x="53" y="59"/>
                  <a:pt x="54" y="59"/>
                  <a:pt x="54" y="58"/>
                </a:cubicBezTo>
                <a:cubicBezTo>
                  <a:pt x="54" y="58"/>
                  <a:pt x="54" y="58"/>
                  <a:pt x="54" y="58"/>
                </a:cubicBezTo>
                <a:cubicBezTo>
                  <a:pt x="56" y="57"/>
                  <a:pt x="56" y="55"/>
                  <a:pt x="55" y="54"/>
                </a:cubicBezTo>
                <a:cubicBezTo>
                  <a:pt x="55" y="54"/>
                  <a:pt x="55" y="54"/>
                  <a:pt x="55" y="54"/>
                </a:cubicBezTo>
                <a:cubicBezTo>
                  <a:pt x="54" y="53"/>
                  <a:pt x="52" y="53"/>
                  <a:pt x="51" y="54"/>
                </a:cubicBezTo>
                <a:cubicBezTo>
                  <a:pt x="51" y="54"/>
                  <a:pt x="51" y="54"/>
                  <a:pt x="51" y="54"/>
                </a:cubicBezTo>
                <a:cubicBezTo>
                  <a:pt x="50" y="55"/>
                  <a:pt x="49" y="57"/>
                  <a:pt x="50" y="58"/>
                </a:cubicBezTo>
                <a:cubicBezTo>
                  <a:pt x="51" y="59"/>
                  <a:pt x="52" y="59"/>
                  <a:pt x="53" y="59"/>
                </a:cubicBezTo>
                <a:close/>
                <a:moveTo>
                  <a:pt x="41" y="45"/>
                </a:moveTo>
                <a:cubicBezTo>
                  <a:pt x="41" y="45"/>
                  <a:pt x="41" y="45"/>
                  <a:pt x="41" y="45"/>
                </a:cubicBezTo>
                <a:cubicBezTo>
                  <a:pt x="42" y="45"/>
                  <a:pt x="42" y="45"/>
                  <a:pt x="43" y="44"/>
                </a:cubicBezTo>
                <a:cubicBezTo>
                  <a:pt x="43" y="44"/>
                  <a:pt x="43" y="44"/>
                  <a:pt x="43" y="44"/>
                </a:cubicBezTo>
                <a:cubicBezTo>
                  <a:pt x="44" y="43"/>
                  <a:pt x="44" y="41"/>
                  <a:pt x="43" y="40"/>
                </a:cubicBezTo>
                <a:cubicBezTo>
                  <a:pt x="43" y="40"/>
                  <a:pt x="43" y="40"/>
                  <a:pt x="43" y="40"/>
                </a:cubicBezTo>
                <a:cubicBezTo>
                  <a:pt x="42" y="39"/>
                  <a:pt x="40" y="39"/>
                  <a:pt x="39" y="40"/>
                </a:cubicBezTo>
                <a:cubicBezTo>
                  <a:pt x="39" y="40"/>
                  <a:pt x="39" y="40"/>
                  <a:pt x="39" y="40"/>
                </a:cubicBezTo>
                <a:cubicBezTo>
                  <a:pt x="38" y="41"/>
                  <a:pt x="38" y="43"/>
                  <a:pt x="39" y="44"/>
                </a:cubicBezTo>
                <a:cubicBezTo>
                  <a:pt x="39" y="45"/>
                  <a:pt x="40" y="45"/>
                  <a:pt x="41" y="45"/>
                </a:cubicBezTo>
                <a:close/>
                <a:moveTo>
                  <a:pt x="29" y="31"/>
                </a:moveTo>
                <a:cubicBezTo>
                  <a:pt x="29" y="31"/>
                  <a:pt x="29" y="31"/>
                  <a:pt x="29" y="31"/>
                </a:cubicBezTo>
                <a:cubicBezTo>
                  <a:pt x="29" y="31"/>
                  <a:pt x="30" y="31"/>
                  <a:pt x="31" y="31"/>
                </a:cubicBezTo>
                <a:cubicBezTo>
                  <a:pt x="31" y="31"/>
                  <a:pt x="31" y="31"/>
                  <a:pt x="31" y="31"/>
                </a:cubicBezTo>
                <a:cubicBezTo>
                  <a:pt x="32" y="30"/>
                  <a:pt x="32" y="28"/>
                  <a:pt x="31" y="27"/>
                </a:cubicBezTo>
                <a:cubicBezTo>
                  <a:pt x="31" y="27"/>
                  <a:pt x="31" y="27"/>
                  <a:pt x="31" y="27"/>
                </a:cubicBezTo>
                <a:cubicBezTo>
                  <a:pt x="30" y="26"/>
                  <a:pt x="28" y="25"/>
                  <a:pt x="27" y="27"/>
                </a:cubicBezTo>
                <a:cubicBezTo>
                  <a:pt x="27" y="27"/>
                  <a:pt x="27" y="27"/>
                  <a:pt x="27" y="27"/>
                </a:cubicBezTo>
                <a:cubicBezTo>
                  <a:pt x="26" y="28"/>
                  <a:pt x="26" y="29"/>
                  <a:pt x="27" y="31"/>
                </a:cubicBezTo>
                <a:cubicBezTo>
                  <a:pt x="27" y="31"/>
                  <a:pt x="28" y="31"/>
                  <a:pt x="29" y="31"/>
                </a:cubicBezTo>
                <a:close/>
                <a:moveTo>
                  <a:pt x="16" y="19"/>
                </a:moveTo>
                <a:cubicBezTo>
                  <a:pt x="16" y="19"/>
                  <a:pt x="16" y="19"/>
                  <a:pt x="16" y="19"/>
                </a:cubicBezTo>
                <a:cubicBezTo>
                  <a:pt x="17" y="19"/>
                  <a:pt x="17" y="18"/>
                  <a:pt x="18" y="18"/>
                </a:cubicBezTo>
                <a:cubicBezTo>
                  <a:pt x="18" y="18"/>
                  <a:pt x="18" y="18"/>
                  <a:pt x="18" y="18"/>
                </a:cubicBezTo>
                <a:cubicBezTo>
                  <a:pt x="19" y="17"/>
                  <a:pt x="19" y="15"/>
                  <a:pt x="18" y="14"/>
                </a:cubicBezTo>
                <a:cubicBezTo>
                  <a:pt x="18" y="14"/>
                  <a:pt x="18" y="14"/>
                  <a:pt x="18" y="14"/>
                </a:cubicBezTo>
                <a:cubicBezTo>
                  <a:pt x="17" y="13"/>
                  <a:pt x="15" y="13"/>
                  <a:pt x="14" y="14"/>
                </a:cubicBezTo>
                <a:cubicBezTo>
                  <a:pt x="14" y="14"/>
                  <a:pt x="14" y="14"/>
                  <a:pt x="14" y="14"/>
                </a:cubicBezTo>
                <a:cubicBezTo>
                  <a:pt x="13" y="15"/>
                  <a:pt x="13" y="17"/>
                  <a:pt x="14" y="18"/>
                </a:cubicBezTo>
                <a:cubicBezTo>
                  <a:pt x="14" y="18"/>
                  <a:pt x="15" y="19"/>
                  <a:pt x="16" y="19"/>
                </a:cubicBezTo>
                <a:close/>
                <a:moveTo>
                  <a:pt x="110" y="151"/>
                </a:moveTo>
                <a:cubicBezTo>
                  <a:pt x="111" y="151"/>
                  <a:pt x="111" y="150"/>
                  <a:pt x="111" y="149"/>
                </a:cubicBezTo>
                <a:cubicBezTo>
                  <a:pt x="111" y="149"/>
                  <a:pt x="111" y="149"/>
                  <a:pt x="111" y="148"/>
                </a:cubicBezTo>
                <a:cubicBezTo>
                  <a:pt x="111" y="148"/>
                  <a:pt x="111" y="148"/>
                  <a:pt x="110" y="147"/>
                </a:cubicBezTo>
                <a:cubicBezTo>
                  <a:pt x="110" y="147"/>
                  <a:pt x="108" y="146"/>
                  <a:pt x="107" y="147"/>
                </a:cubicBezTo>
                <a:cubicBezTo>
                  <a:pt x="107" y="147"/>
                  <a:pt x="107" y="147"/>
                  <a:pt x="106" y="147"/>
                </a:cubicBezTo>
                <a:cubicBezTo>
                  <a:pt x="106" y="148"/>
                  <a:pt x="106" y="149"/>
                  <a:pt x="106" y="149"/>
                </a:cubicBezTo>
                <a:cubicBezTo>
                  <a:pt x="106" y="150"/>
                  <a:pt x="106" y="151"/>
                  <a:pt x="106" y="151"/>
                </a:cubicBezTo>
                <a:cubicBezTo>
                  <a:pt x="107" y="152"/>
                  <a:pt x="108" y="152"/>
                  <a:pt x="108" y="152"/>
                </a:cubicBezTo>
                <a:cubicBezTo>
                  <a:pt x="109" y="152"/>
                  <a:pt x="110" y="152"/>
                  <a:pt x="110" y="15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99" name="Freeform 56">
            <a:extLst>
              <a:ext uri="{FF2B5EF4-FFF2-40B4-BE49-F238E27FC236}">
                <a16:creationId xmlns:a16="http://schemas.microsoft.com/office/drawing/2014/main" id="{7B1920A7-F951-4FC4-8E26-54F14E40837D}"/>
              </a:ext>
            </a:extLst>
          </p:cNvPr>
          <p:cNvSpPr>
            <a:spLocks noEditPoints="1"/>
          </p:cNvSpPr>
          <p:nvPr/>
        </p:nvSpPr>
        <p:spPr bwMode="auto">
          <a:xfrm>
            <a:off x="4662488" y="4029075"/>
            <a:ext cx="425450" cy="576263"/>
          </a:xfrm>
          <a:custGeom>
            <a:avLst/>
            <a:gdLst>
              <a:gd name="T0" fmla="*/ 1 w 112"/>
              <a:gd name="T1" fmla="*/ 4 h 151"/>
              <a:gd name="T2" fmla="*/ 2 w 112"/>
              <a:gd name="T3" fmla="*/ 0 h 151"/>
              <a:gd name="T4" fmla="*/ 6 w 112"/>
              <a:gd name="T5" fmla="*/ 4 h 151"/>
              <a:gd name="T6" fmla="*/ 96 w 112"/>
              <a:gd name="T7" fmla="*/ 139 h 151"/>
              <a:gd name="T8" fmla="*/ 98 w 112"/>
              <a:gd name="T9" fmla="*/ 138 h 151"/>
              <a:gd name="T10" fmla="*/ 94 w 112"/>
              <a:gd name="T11" fmla="*/ 134 h 151"/>
              <a:gd name="T12" fmla="*/ 96 w 112"/>
              <a:gd name="T13" fmla="*/ 139 h 151"/>
              <a:gd name="T14" fmla="*/ 98 w 112"/>
              <a:gd name="T15" fmla="*/ 134 h 151"/>
              <a:gd name="T16" fmla="*/ 83 w 112"/>
              <a:gd name="T17" fmla="*/ 126 h 151"/>
              <a:gd name="T18" fmla="*/ 85 w 112"/>
              <a:gd name="T19" fmla="*/ 125 h 151"/>
              <a:gd name="T20" fmla="*/ 85 w 112"/>
              <a:gd name="T21" fmla="*/ 121 h 151"/>
              <a:gd name="T22" fmla="*/ 81 w 112"/>
              <a:gd name="T23" fmla="*/ 121 h 151"/>
              <a:gd name="T24" fmla="*/ 83 w 112"/>
              <a:gd name="T25" fmla="*/ 126 h 151"/>
              <a:gd name="T26" fmla="*/ 73 w 112"/>
              <a:gd name="T27" fmla="*/ 112 h 151"/>
              <a:gd name="T28" fmla="*/ 73 w 112"/>
              <a:gd name="T29" fmla="*/ 108 h 151"/>
              <a:gd name="T30" fmla="*/ 69 w 112"/>
              <a:gd name="T31" fmla="*/ 112 h 151"/>
              <a:gd name="T32" fmla="*/ 59 w 112"/>
              <a:gd name="T33" fmla="*/ 99 h 151"/>
              <a:gd name="T34" fmla="*/ 61 w 112"/>
              <a:gd name="T35" fmla="*/ 98 h 151"/>
              <a:gd name="T36" fmla="*/ 57 w 112"/>
              <a:gd name="T37" fmla="*/ 94 h 151"/>
              <a:gd name="T38" fmla="*/ 59 w 112"/>
              <a:gd name="T39" fmla="*/ 99 h 151"/>
              <a:gd name="T40" fmla="*/ 50 w 112"/>
              <a:gd name="T41" fmla="*/ 84 h 151"/>
              <a:gd name="T42" fmla="*/ 50 w 112"/>
              <a:gd name="T43" fmla="*/ 80 h 151"/>
              <a:gd name="T44" fmla="*/ 46 w 112"/>
              <a:gd name="T45" fmla="*/ 83 h 151"/>
              <a:gd name="T46" fmla="*/ 38 w 112"/>
              <a:gd name="T47" fmla="*/ 69 h 151"/>
              <a:gd name="T48" fmla="*/ 40 w 112"/>
              <a:gd name="T49" fmla="*/ 65 h 151"/>
              <a:gd name="T50" fmla="*/ 40 w 112"/>
              <a:gd name="T51" fmla="*/ 65 h 151"/>
              <a:gd name="T52" fmla="*/ 35 w 112"/>
              <a:gd name="T53" fmla="*/ 68 h 151"/>
              <a:gd name="T54" fmla="*/ 28 w 112"/>
              <a:gd name="T55" fmla="*/ 54 h 151"/>
              <a:gd name="T56" fmla="*/ 29 w 112"/>
              <a:gd name="T57" fmla="*/ 54 h 151"/>
              <a:gd name="T58" fmla="*/ 30 w 112"/>
              <a:gd name="T59" fmla="*/ 50 h 151"/>
              <a:gd name="T60" fmla="*/ 27 w 112"/>
              <a:gd name="T61" fmla="*/ 49 h 151"/>
              <a:gd name="T62" fmla="*/ 28 w 112"/>
              <a:gd name="T63" fmla="*/ 54 h 151"/>
              <a:gd name="T64" fmla="*/ 20 w 112"/>
              <a:gd name="T65" fmla="*/ 38 h 151"/>
              <a:gd name="T66" fmla="*/ 22 w 112"/>
              <a:gd name="T67" fmla="*/ 34 h 151"/>
              <a:gd name="T68" fmla="*/ 18 w 112"/>
              <a:gd name="T69" fmla="*/ 33 h 151"/>
              <a:gd name="T70" fmla="*/ 17 w 112"/>
              <a:gd name="T71" fmla="*/ 37 h 151"/>
              <a:gd name="T72" fmla="*/ 11 w 112"/>
              <a:gd name="T73" fmla="*/ 22 h 151"/>
              <a:gd name="T74" fmla="*/ 13 w 112"/>
              <a:gd name="T75" fmla="*/ 18 h 151"/>
              <a:gd name="T76" fmla="*/ 10 w 112"/>
              <a:gd name="T77" fmla="*/ 17 h 151"/>
              <a:gd name="T78" fmla="*/ 110 w 112"/>
              <a:gd name="T79" fmla="*/ 151 h 151"/>
              <a:gd name="T80" fmla="*/ 111 w 112"/>
              <a:gd name="T81" fmla="*/ 146 h 151"/>
              <a:gd name="T82" fmla="*/ 107 w 112"/>
              <a:gd name="T83" fmla="*/ 146 h 151"/>
              <a:gd name="T84" fmla="*/ 107 w 112"/>
              <a:gd name="T85" fmla="*/ 150 h 151"/>
              <a:gd name="T86" fmla="*/ 110 w 112"/>
              <a:gd name="T8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51">
                <a:moveTo>
                  <a:pt x="3" y="5"/>
                </a:moveTo>
                <a:cubicBezTo>
                  <a:pt x="2" y="5"/>
                  <a:pt x="2" y="5"/>
                  <a:pt x="1" y="5"/>
                </a:cubicBezTo>
                <a:cubicBezTo>
                  <a:pt x="1" y="4"/>
                  <a:pt x="1" y="4"/>
                  <a:pt x="1" y="4"/>
                </a:cubicBezTo>
                <a:cubicBezTo>
                  <a:pt x="0" y="3"/>
                  <a:pt x="0" y="3"/>
                  <a:pt x="0" y="3"/>
                </a:cubicBezTo>
                <a:cubicBezTo>
                  <a:pt x="0" y="2"/>
                  <a:pt x="1" y="1"/>
                  <a:pt x="1" y="1"/>
                </a:cubicBezTo>
                <a:cubicBezTo>
                  <a:pt x="1" y="0"/>
                  <a:pt x="2" y="0"/>
                  <a:pt x="2" y="0"/>
                </a:cubicBezTo>
                <a:cubicBezTo>
                  <a:pt x="3" y="0"/>
                  <a:pt x="4" y="0"/>
                  <a:pt x="5" y="1"/>
                </a:cubicBezTo>
                <a:cubicBezTo>
                  <a:pt x="6" y="1"/>
                  <a:pt x="6" y="2"/>
                  <a:pt x="6" y="3"/>
                </a:cubicBezTo>
                <a:cubicBezTo>
                  <a:pt x="6" y="3"/>
                  <a:pt x="6" y="3"/>
                  <a:pt x="6" y="4"/>
                </a:cubicBezTo>
                <a:cubicBezTo>
                  <a:pt x="6" y="4"/>
                  <a:pt x="5" y="4"/>
                  <a:pt x="5" y="5"/>
                </a:cubicBezTo>
                <a:cubicBezTo>
                  <a:pt x="5" y="5"/>
                  <a:pt x="4" y="5"/>
                  <a:pt x="3" y="5"/>
                </a:cubicBezTo>
                <a:close/>
                <a:moveTo>
                  <a:pt x="96" y="139"/>
                </a:moveTo>
                <a:cubicBezTo>
                  <a:pt x="96" y="139"/>
                  <a:pt x="96" y="139"/>
                  <a:pt x="96" y="139"/>
                </a:cubicBezTo>
                <a:cubicBezTo>
                  <a:pt x="97" y="139"/>
                  <a:pt x="97" y="139"/>
                  <a:pt x="98" y="138"/>
                </a:cubicBezTo>
                <a:cubicBezTo>
                  <a:pt x="98" y="138"/>
                  <a:pt x="98" y="138"/>
                  <a:pt x="98" y="138"/>
                </a:cubicBezTo>
                <a:cubicBezTo>
                  <a:pt x="99" y="137"/>
                  <a:pt x="99" y="135"/>
                  <a:pt x="98" y="134"/>
                </a:cubicBezTo>
                <a:cubicBezTo>
                  <a:pt x="98" y="134"/>
                  <a:pt x="98" y="134"/>
                  <a:pt x="98" y="134"/>
                </a:cubicBezTo>
                <a:cubicBezTo>
                  <a:pt x="97" y="133"/>
                  <a:pt x="95" y="133"/>
                  <a:pt x="94" y="134"/>
                </a:cubicBezTo>
                <a:cubicBezTo>
                  <a:pt x="94" y="134"/>
                  <a:pt x="94" y="134"/>
                  <a:pt x="94" y="134"/>
                </a:cubicBezTo>
                <a:cubicBezTo>
                  <a:pt x="93" y="135"/>
                  <a:pt x="93" y="137"/>
                  <a:pt x="94" y="138"/>
                </a:cubicBezTo>
                <a:cubicBezTo>
                  <a:pt x="94" y="139"/>
                  <a:pt x="95" y="139"/>
                  <a:pt x="96" y="139"/>
                </a:cubicBezTo>
                <a:close/>
                <a:moveTo>
                  <a:pt x="98" y="134"/>
                </a:moveTo>
                <a:cubicBezTo>
                  <a:pt x="98" y="134"/>
                  <a:pt x="98" y="134"/>
                  <a:pt x="98" y="134"/>
                </a:cubicBezTo>
                <a:cubicBezTo>
                  <a:pt x="98" y="134"/>
                  <a:pt x="98" y="134"/>
                  <a:pt x="98" y="134"/>
                </a:cubicBezTo>
                <a:cubicBezTo>
                  <a:pt x="98" y="134"/>
                  <a:pt x="98" y="134"/>
                  <a:pt x="98" y="134"/>
                </a:cubicBezTo>
                <a:cubicBezTo>
                  <a:pt x="98" y="134"/>
                  <a:pt x="98" y="134"/>
                  <a:pt x="98" y="134"/>
                </a:cubicBezTo>
                <a:close/>
                <a:moveTo>
                  <a:pt x="83" y="126"/>
                </a:moveTo>
                <a:cubicBezTo>
                  <a:pt x="83" y="126"/>
                  <a:pt x="83" y="126"/>
                  <a:pt x="83" y="126"/>
                </a:cubicBezTo>
                <a:cubicBezTo>
                  <a:pt x="84" y="126"/>
                  <a:pt x="84" y="126"/>
                  <a:pt x="85" y="125"/>
                </a:cubicBezTo>
                <a:cubicBezTo>
                  <a:pt x="85" y="125"/>
                  <a:pt x="85" y="125"/>
                  <a:pt x="85" y="125"/>
                </a:cubicBezTo>
                <a:cubicBezTo>
                  <a:pt x="86" y="124"/>
                  <a:pt x="86" y="122"/>
                  <a:pt x="85" y="121"/>
                </a:cubicBezTo>
                <a:cubicBezTo>
                  <a:pt x="85" y="121"/>
                  <a:pt x="85" y="121"/>
                  <a:pt x="85" y="121"/>
                </a:cubicBezTo>
                <a:cubicBezTo>
                  <a:pt x="85" y="121"/>
                  <a:pt x="85" y="121"/>
                  <a:pt x="85" y="121"/>
                </a:cubicBezTo>
                <a:cubicBezTo>
                  <a:pt x="85" y="121"/>
                  <a:pt x="85" y="121"/>
                  <a:pt x="85" y="121"/>
                </a:cubicBezTo>
                <a:cubicBezTo>
                  <a:pt x="84" y="120"/>
                  <a:pt x="82" y="120"/>
                  <a:pt x="81" y="121"/>
                </a:cubicBezTo>
                <a:cubicBezTo>
                  <a:pt x="81" y="121"/>
                  <a:pt x="81" y="121"/>
                  <a:pt x="81" y="121"/>
                </a:cubicBezTo>
                <a:cubicBezTo>
                  <a:pt x="80" y="122"/>
                  <a:pt x="80" y="124"/>
                  <a:pt x="81" y="125"/>
                </a:cubicBezTo>
                <a:cubicBezTo>
                  <a:pt x="81" y="125"/>
                  <a:pt x="81" y="125"/>
                  <a:pt x="81" y="125"/>
                </a:cubicBezTo>
                <a:cubicBezTo>
                  <a:pt x="82" y="126"/>
                  <a:pt x="82" y="126"/>
                  <a:pt x="83" y="126"/>
                </a:cubicBezTo>
                <a:close/>
                <a:moveTo>
                  <a:pt x="71" y="113"/>
                </a:moveTo>
                <a:cubicBezTo>
                  <a:pt x="71" y="113"/>
                  <a:pt x="71" y="113"/>
                  <a:pt x="71" y="113"/>
                </a:cubicBezTo>
                <a:cubicBezTo>
                  <a:pt x="71" y="113"/>
                  <a:pt x="72" y="112"/>
                  <a:pt x="73" y="112"/>
                </a:cubicBezTo>
                <a:cubicBezTo>
                  <a:pt x="73" y="112"/>
                  <a:pt x="73" y="112"/>
                  <a:pt x="73" y="112"/>
                </a:cubicBezTo>
                <a:cubicBezTo>
                  <a:pt x="74" y="111"/>
                  <a:pt x="74" y="109"/>
                  <a:pt x="73" y="108"/>
                </a:cubicBezTo>
                <a:cubicBezTo>
                  <a:pt x="73" y="108"/>
                  <a:pt x="73" y="108"/>
                  <a:pt x="73" y="108"/>
                </a:cubicBezTo>
                <a:cubicBezTo>
                  <a:pt x="72" y="107"/>
                  <a:pt x="70" y="107"/>
                  <a:pt x="69" y="108"/>
                </a:cubicBezTo>
                <a:cubicBezTo>
                  <a:pt x="69" y="108"/>
                  <a:pt x="69" y="108"/>
                  <a:pt x="69" y="108"/>
                </a:cubicBezTo>
                <a:cubicBezTo>
                  <a:pt x="68" y="109"/>
                  <a:pt x="68" y="111"/>
                  <a:pt x="69" y="112"/>
                </a:cubicBezTo>
                <a:cubicBezTo>
                  <a:pt x="69" y="112"/>
                  <a:pt x="69" y="112"/>
                  <a:pt x="69" y="112"/>
                </a:cubicBezTo>
                <a:cubicBezTo>
                  <a:pt x="69" y="112"/>
                  <a:pt x="70" y="113"/>
                  <a:pt x="71" y="113"/>
                </a:cubicBezTo>
                <a:close/>
                <a:moveTo>
                  <a:pt x="59" y="99"/>
                </a:moveTo>
                <a:cubicBezTo>
                  <a:pt x="59" y="99"/>
                  <a:pt x="59" y="99"/>
                  <a:pt x="59" y="99"/>
                </a:cubicBezTo>
                <a:cubicBezTo>
                  <a:pt x="60" y="99"/>
                  <a:pt x="60" y="99"/>
                  <a:pt x="61" y="98"/>
                </a:cubicBezTo>
                <a:cubicBezTo>
                  <a:pt x="61" y="98"/>
                  <a:pt x="61" y="98"/>
                  <a:pt x="61" y="98"/>
                </a:cubicBezTo>
                <a:cubicBezTo>
                  <a:pt x="62" y="97"/>
                  <a:pt x="62" y="95"/>
                  <a:pt x="61" y="94"/>
                </a:cubicBezTo>
                <a:cubicBezTo>
                  <a:pt x="61" y="94"/>
                  <a:pt x="61" y="94"/>
                  <a:pt x="61" y="94"/>
                </a:cubicBezTo>
                <a:cubicBezTo>
                  <a:pt x="60" y="93"/>
                  <a:pt x="59" y="93"/>
                  <a:pt x="57" y="94"/>
                </a:cubicBezTo>
                <a:cubicBezTo>
                  <a:pt x="57" y="94"/>
                  <a:pt x="57" y="94"/>
                  <a:pt x="57" y="94"/>
                </a:cubicBezTo>
                <a:cubicBezTo>
                  <a:pt x="56" y="95"/>
                  <a:pt x="56" y="96"/>
                  <a:pt x="57" y="98"/>
                </a:cubicBezTo>
                <a:cubicBezTo>
                  <a:pt x="57" y="98"/>
                  <a:pt x="58" y="99"/>
                  <a:pt x="59" y="99"/>
                </a:cubicBezTo>
                <a:close/>
                <a:moveTo>
                  <a:pt x="48" y="84"/>
                </a:moveTo>
                <a:cubicBezTo>
                  <a:pt x="48" y="84"/>
                  <a:pt x="48" y="84"/>
                  <a:pt x="48" y="84"/>
                </a:cubicBezTo>
                <a:cubicBezTo>
                  <a:pt x="49" y="84"/>
                  <a:pt x="49" y="84"/>
                  <a:pt x="50" y="84"/>
                </a:cubicBezTo>
                <a:cubicBezTo>
                  <a:pt x="50" y="84"/>
                  <a:pt x="50" y="84"/>
                  <a:pt x="50" y="84"/>
                </a:cubicBezTo>
                <a:cubicBezTo>
                  <a:pt x="51" y="83"/>
                  <a:pt x="51" y="81"/>
                  <a:pt x="50" y="80"/>
                </a:cubicBezTo>
                <a:cubicBezTo>
                  <a:pt x="50" y="80"/>
                  <a:pt x="50" y="80"/>
                  <a:pt x="50" y="80"/>
                </a:cubicBezTo>
                <a:cubicBezTo>
                  <a:pt x="49" y="79"/>
                  <a:pt x="48" y="78"/>
                  <a:pt x="46" y="79"/>
                </a:cubicBezTo>
                <a:cubicBezTo>
                  <a:pt x="46" y="79"/>
                  <a:pt x="46" y="79"/>
                  <a:pt x="46" y="79"/>
                </a:cubicBezTo>
                <a:cubicBezTo>
                  <a:pt x="45" y="80"/>
                  <a:pt x="45" y="82"/>
                  <a:pt x="46" y="83"/>
                </a:cubicBezTo>
                <a:cubicBezTo>
                  <a:pt x="46" y="84"/>
                  <a:pt x="47" y="84"/>
                  <a:pt x="48" y="84"/>
                </a:cubicBezTo>
                <a:close/>
                <a:moveTo>
                  <a:pt x="38" y="69"/>
                </a:moveTo>
                <a:cubicBezTo>
                  <a:pt x="38" y="69"/>
                  <a:pt x="38" y="69"/>
                  <a:pt x="38" y="69"/>
                </a:cubicBezTo>
                <a:cubicBezTo>
                  <a:pt x="38" y="69"/>
                  <a:pt x="39" y="69"/>
                  <a:pt x="39" y="69"/>
                </a:cubicBezTo>
                <a:cubicBezTo>
                  <a:pt x="39" y="69"/>
                  <a:pt x="39" y="69"/>
                  <a:pt x="39" y="69"/>
                </a:cubicBezTo>
                <a:cubicBezTo>
                  <a:pt x="41" y="68"/>
                  <a:pt x="41" y="66"/>
                  <a:pt x="40" y="65"/>
                </a:cubicBezTo>
                <a:cubicBezTo>
                  <a:pt x="40" y="65"/>
                  <a:pt x="40" y="65"/>
                  <a:pt x="40" y="65"/>
                </a:cubicBezTo>
                <a:cubicBezTo>
                  <a:pt x="40" y="65"/>
                  <a:pt x="40" y="65"/>
                  <a:pt x="40" y="65"/>
                </a:cubicBezTo>
                <a:cubicBezTo>
                  <a:pt x="40" y="65"/>
                  <a:pt x="40" y="65"/>
                  <a:pt x="40" y="65"/>
                </a:cubicBezTo>
                <a:cubicBezTo>
                  <a:pt x="39" y="64"/>
                  <a:pt x="37" y="63"/>
                  <a:pt x="36" y="64"/>
                </a:cubicBezTo>
                <a:cubicBezTo>
                  <a:pt x="36" y="64"/>
                  <a:pt x="36" y="64"/>
                  <a:pt x="36" y="64"/>
                </a:cubicBezTo>
                <a:cubicBezTo>
                  <a:pt x="35" y="65"/>
                  <a:pt x="34" y="67"/>
                  <a:pt x="35" y="68"/>
                </a:cubicBezTo>
                <a:cubicBezTo>
                  <a:pt x="35" y="68"/>
                  <a:pt x="35" y="68"/>
                  <a:pt x="35" y="68"/>
                </a:cubicBezTo>
                <a:cubicBezTo>
                  <a:pt x="36" y="69"/>
                  <a:pt x="37" y="69"/>
                  <a:pt x="38" y="69"/>
                </a:cubicBezTo>
                <a:close/>
                <a:moveTo>
                  <a:pt x="28" y="54"/>
                </a:moveTo>
                <a:cubicBezTo>
                  <a:pt x="28" y="54"/>
                  <a:pt x="28" y="54"/>
                  <a:pt x="28" y="54"/>
                </a:cubicBezTo>
                <a:cubicBezTo>
                  <a:pt x="29" y="54"/>
                  <a:pt x="29" y="54"/>
                  <a:pt x="29" y="54"/>
                </a:cubicBezTo>
                <a:cubicBezTo>
                  <a:pt x="29" y="54"/>
                  <a:pt x="29" y="54"/>
                  <a:pt x="29" y="54"/>
                </a:cubicBezTo>
                <a:cubicBezTo>
                  <a:pt x="31" y="53"/>
                  <a:pt x="31" y="51"/>
                  <a:pt x="30" y="50"/>
                </a:cubicBezTo>
                <a:cubicBezTo>
                  <a:pt x="30" y="50"/>
                  <a:pt x="30" y="50"/>
                  <a:pt x="30" y="50"/>
                </a:cubicBezTo>
                <a:cubicBezTo>
                  <a:pt x="30" y="50"/>
                  <a:pt x="30" y="50"/>
                  <a:pt x="30" y="50"/>
                </a:cubicBezTo>
                <a:cubicBezTo>
                  <a:pt x="30" y="50"/>
                  <a:pt x="30" y="50"/>
                  <a:pt x="30" y="50"/>
                </a:cubicBezTo>
                <a:cubicBezTo>
                  <a:pt x="30" y="48"/>
                  <a:pt x="28" y="48"/>
                  <a:pt x="27" y="49"/>
                </a:cubicBezTo>
                <a:cubicBezTo>
                  <a:pt x="27" y="49"/>
                  <a:pt x="27" y="49"/>
                  <a:pt x="27" y="49"/>
                </a:cubicBezTo>
                <a:cubicBezTo>
                  <a:pt x="25" y="49"/>
                  <a:pt x="25" y="51"/>
                  <a:pt x="26" y="53"/>
                </a:cubicBezTo>
                <a:cubicBezTo>
                  <a:pt x="26" y="53"/>
                  <a:pt x="26" y="53"/>
                  <a:pt x="26" y="53"/>
                </a:cubicBezTo>
                <a:cubicBezTo>
                  <a:pt x="26" y="53"/>
                  <a:pt x="27" y="54"/>
                  <a:pt x="28" y="54"/>
                </a:cubicBezTo>
                <a:close/>
                <a:moveTo>
                  <a:pt x="19" y="38"/>
                </a:moveTo>
                <a:cubicBezTo>
                  <a:pt x="19" y="38"/>
                  <a:pt x="19" y="38"/>
                  <a:pt x="19" y="38"/>
                </a:cubicBezTo>
                <a:cubicBezTo>
                  <a:pt x="19" y="38"/>
                  <a:pt x="20" y="38"/>
                  <a:pt x="20" y="38"/>
                </a:cubicBezTo>
                <a:cubicBezTo>
                  <a:pt x="20" y="38"/>
                  <a:pt x="20" y="38"/>
                  <a:pt x="20" y="38"/>
                </a:cubicBezTo>
                <a:cubicBezTo>
                  <a:pt x="22" y="37"/>
                  <a:pt x="22" y="35"/>
                  <a:pt x="22" y="34"/>
                </a:cubicBezTo>
                <a:cubicBezTo>
                  <a:pt x="22" y="34"/>
                  <a:pt x="22" y="34"/>
                  <a:pt x="22" y="34"/>
                </a:cubicBezTo>
                <a:cubicBezTo>
                  <a:pt x="22" y="34"/>
                  <a:pt x="22" y="34"/>
                  <a:pt x="22" y="34"/>
                </a:cubicBezTo>
                <a:cubicBezTo>
                  <a:pt x="22" y="34"/>
                  <a:pt x="22" y="34"/>
                  <a:pt x="22" y="34"/>
                </a:cubicBezTo>
                <a:cubicBezTo>
                  <a:pt x="21" y="33"/>
                  <a:pt x="19" y="32"/>
                  <a:pt x="18" y="33"/>
                </a:cubicBezTo>
                <a:cubicBezTo>
                  <a:pt x="18" y="33"/>
                  <a:pt x="18" y="33"/>
                  <a:pt x="18" y="33"/>
                </a:cubicBezTo>
                <a:cubicBezTo>
                  <a:pt x="16" y="34"/>
                  <a:pt x="16" y="35"/>
                  <a:pt x="17" y="37"/>
                </a:cubicBezTo>
                <a:cubicBezTo>
                  <a:pt x="17" y="37"/>
                  <a:pt x="17" y="37"/>
                  <a:pt x="17" y="37"/>
                </a:cubicBezTo>
                <a:cubicBezTo>
                  <a:pt x="17" y="38"/>
                  <a:pt x="18" y="38"/>
                  <a:pt x="19" y="38"/>
                </a:cubicBezTo>
                <a:close/>
                <a:moveTo>
                  <a:pt x="11" y="22"/>
                </a:moveTo>
                <a:cubicBezTo>
                  <a:pt x="11" y="22"/>
                  <a:pt x="11" y="22"/>
                  <a:pt x="11" y="22"/>
                </a:cubicBezTo>
                <a:cubicBezTo>
                  <a:pt x="11" y="22"/>
                  <a:pt x="12" y="22"/>
                  <a:pt x="12" y="22"/>
                </a:cubicBezTo>
                <a:cubicBezTo>
                  <a:pt x="12" y="22"/>
                  <a:pt x="12" y="22"/>
                  <a:pt x="12" y="22"/>
                </a:cubicBezTo>
                <a:cubicBezTo>
                  <a:pt x="13" y="21"/>
                  <a:pt x="14" y="19"/>
                  <a:pt x="13" y="18"/>
                </a:cubicBezTo>
                <a:cubicBezTo>
                  <a:pt x="13" y="18"/>
                  <a:pt x="13" y="18"/>
                  <a:pt x="13" y="18"/>
                </a:cubicBezTo>
                <a:cubicBezTo>
                  <a:pt x="13" y="16"/>
                  <a:pt x="11" y="16"/>
                  <a:pt x="10" y="17"/>
                </a:cubicBezTo>
                <a:cubicBezTo>
                  <a:pt x="10" y="17"/>
                  <a:pt x="10" y="17"/>
                  <a:pt x="10" y="17"/>
                </a:cubicBezTo>
                <a:cubicBezTo>
                  <a:pt x="8" y="17"/>
                  <a:pt x="8" y="19"/>
                  <a:pt x="8" y="20"/>
                </a:cubicBezTo>
                <a:cubicBezTo>
                  <a:pt x="9" y="21"/>
                  <a:pt x="10" y="22"/>
                  <a:pt x="11" y="22"/>
                </a:cubicBezTo>
                <a:close/>
                <a:moveTo>
                  <a:pt x="110" y="151"/>
                </a:moveTo>
                <a:cubicBezTo>
                  <a:pt x="111" y="151"/>
                  <a:pt x="111" y="151"/>
                  <a:pt x="111" y="150"/>
                </a:cubicBezTo>
                <a:cubicBezTo>
                  <a:pt x="112" y="150"/>
                  <a:pt x="112" y="149"/>
                  <a:pt x="112" y="148"/>
                </a:cubicBezTo>
                <a:cubicBezTo>
                  <a:pt x="112" y="148"/>
                  <a:pt x="112" y="147"/>
                  <a:pt x="111" y="146"/>
                </a:cubicBezTo>
                <a:cubicBezTo>
                  <a:pt x="111" y="146"/>
                  <a:pt x="111" y="146"/>
                  <a:pt x="110" y="146"/>
                </a:cubicBezTo>
                <a:cubicBezTo>
                  <a:pt x="110" y="146"/>
                  <a:pt x="109" y="146"/>
                  <a:pt x="108" y="146"/>
                </a:cubicBezTo>
                <a:cubicBezTo>
                  <a:pt x="108" y="146"/>
                  <a:pt x="108" y="146"/>
                  <a:pt x="107" y="146"/>
                </a:cubicBezTo>
                <a:cubicBezTo>
                  <a:pt x="107" y="147"/>
                  <a:pt x="107" y="148"/>
                  <a:pt x="107" y="148"/>
                </a:cubicBezTo>
                <a:cubicBezTo>
                  <a:pt x="107" y="149"/>
                  <a:pt x="107" y="149"/>
                  <a:pt x="107" y="150"/>
                </a:cubicBezTo>
                <a:cubicBezTo>
                  <a:pt x="107" y="150"/>
                  <a:pt x="107" y="150"/>
                  <a:pt x="107" y="150"/>
                </a:cubicBezTo>
                <a:cubicBezTo>
                  <a:pt x="108" y="151"/>
                  <a:pt x="108" y="151"/>
                  <a:pt x="108" y="151"/>
                </a:cubicBezTo>
                <a:cubicBezTo>
                  <a:pt x="109" y="151"/>
                  <a:pt x="109" y="151"/>
                  <a:pt x="109" y="151"/>
                </a:cubicBezTo>
                <a:cubicBezTo>
                  <a:pt x="110" y="151"/>
                  <a:pt x="110" y="151"/>
                  <a:pt x="110" y="15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100" name="Freeform 57">
            <a:extLst>
              <a:ext uri="{FF2B5EF4-FFF2-40B4-BE49-F238E27FC236}">
                <a16:creationId xmlns:a16="http://schemas.microsoft.com/office/drawing/2014/main" id="{E55B940A-A6CD-46A0-A5B3-619364257ABF}"/>
              </a:ext>
            </a:extLst>
          </p:cNvPr>
          <p:cNvSpPr>
            <a:spLocks noEditPoints="1"/>
          </p:cNvSpPr>
          <p:nvPr/>
        </p:nvSpPr>
        <p:spPr bwMode="auto">
          <a:xfrm>
            <a:off x="4540250" y="3076575"/>
            <a:ext cx="60325" cy="708025"/>
          </a:xfrm>
          <a:custGeom>
            <a:avLst/>
            <a:gdLst>
              <a:gd name="T0" fmla="*/ 12 w 16"/>
              <a:gd name="T1" fmla="*/ 5 h 186"/>
              <a:gd name="T2" fmla="*/ 10 w 16"/>
              <a:gd name="T3" fmla="*/ 3 h 186"/>
              <a:gd name="T4" fmla="*/ 14 w 16"/>
              <a:gd name="T5" fmla="*/ 0 h 186"/>
              <a:gd name="T6" fmla="*/ 16 w 16"/>
              <a:gd name="T7" fmla="*/ 3 h 186"/>
              <a:gd name="T8" fmla="*/ 13 w 16"/>
              <a:gd name="T9" fmla="*/ 6 h 186"/>
              <a:gd name="T10" fmla="*/ 9 w 16"/>
              <a:gd name="T11" fmla="*/ 168 h 186"/>
              <a:gd name="T12" fmla="*/ 10 w 16"/>
              <a:gd name="T13" fmla="*/ 168 h 186"/>
              <a:gd name="T14" fmla="*/ 12 w 16"/>
              <a:gd name="T15" fmla="*/ 165 h 186"/>
              <a:gd name="T16" fmla="*/ 12 w 16"/>
              <a:gd name="T17" fmla="*/ 165 h 186"/>
              <a:gd name="T18" fmla="*/ 9 w 16"/>
              <a:gd name="T19" fmla="*/ 163 h 186"/>
              <a:gd name="T20" fmla="*/ 6 w 16"/>
              <a:gd name="T21" fmla="*/ 166 h 186"/>
              <a:gd name="T22" fmla="*/ 6 w 16"/>
              <a:gd name="T23" fmla="*/ 150 h 186"/>
              <a:gd name="T24" fmla="*/ 7 w 16"/>
              <a:gd name="T25" fmla="*/ 150 h 186"/>
              <a:gd name="T26" fmla="*/ 9 w 16"/>
              <a:gd name="T27" fmla="*/ 147 h 186"/>
              <a:gd name="T28" fmla="*/ 6 w 16"/>
              <a:gd name="T29" fmla="*/ 145 h 186"/>
              <a:gd name="T30" fmla="*/ 3 w 16"/>
              <a:gd name="T31" fmla="*/ 148 h 186"/>
              <a:gd name="T32" fmla="*/ 6 w 16"/>
              <a:gd name="T33" fmla="*/ 150 h 186"/>
              <a:gd name="T34" fmla="*/ 4 w 16"/>
              <a:gd name="T35" fmla="*/ 132 h 186"/>
              <a:gd name="T36" fmla="*/ 5 w 16"/>
              <a:gd name="T37" fmla="*/ 132 h 186"/>
              <a:gd name="T38" fmla="*/ 7 w 16"/>
              <a:gd name="T39" fmla="*/ 129 h 186"/>
              <a:gd name="T40" fmla="*/ 4 w 16"/>
              <a:gd name="T41" fmla="*/ 126 h 186"/>
              <a:gd name="T42" fmla="*/ 4 w 16"/>
              <a:gd name="T43" fmla="*/ 132 h 186"/>
              <a:gd name="T44" fmla="*/ 3 w 16"/>
              <a:gd name="T45" fmla="*/ 114 h 186"/>
              <a:gd name="T46" fmla="*/ 3 w 16"/>
              <a:gd name="T47" fmla="*/ 114 h 186"/>
              <a:gd name="T48" fmla="*/ 6 w 16"/>
              <a:gd name="T49" fmla="*/ 111 h 186"/>
              <a:gd name="T50" fmla="*/ 3 w 16"/>
              <a:gd name="T51" fmla="*/ 108 h 186"/>
              <a:gd name="T52" fmla="*/ 3 w 16"/>
              <a:gd name="T53" fmla="*/ 114 h 186"/>
              <a:gd name="T54" fmla="*/ 3 w 16"/>
              <a:gd name="T55" fmla="*/ 96 h 186"/>
              <a:gd name="T56" fmla="*/ 5 w 16"/>
              <a:gd name="T57" fmla="*/ 93 h 186"/>
              <a:gd name="T58" fmla="*/ 3 w 16"/>
              <a:gd name="T59" fmla="*/ 90 h 186"/>
              <a:gd name="T60" fmla="*/ 0 w 16"/>
              <a:gd name="T61" fmla="*/ 93 h 186"/>
              <a:gd name="T62" fmla="*/ 3 w 16"/>
              <a:gd name="T63" fmla="*/ 78 h 186"/>
              <a:gd name="T64" fmla="*/ 6 w 16"/>
              <a:gd name="T65" fmla="*/ 75 h 186"/>
              <a:gd name="T66" fmla="*/ 6 w 16"/>
              <a:gd name="T67" fmla="*/ 75 h 186"/>
              <a:gd name="T68" fmla="*/ 3 w 16"/>
              <a:gd name="T69" fmla="*/ 72 h 186"/>
              <a:gd name="T70" fmla="*/ 0 w 16"/>
              <a:gd name="T71" fmla="*/ 75 h 186"/>
              <a:gd name="T72" fmla="*/ 3 w 16"/>
              <a:gd name="T73" fmla="*/ 78 h 186"/>
              <a:gd name="T74" fmla="*/ 4 w 16"/>
              <a:gd name="T75" fmla="*/ 59 h 186"/>
              <a:gd name="T76" fmla="*/ 7 w 16"/>
              <a:gd name="T77" fmla="*/ 57 h 186"/>
              <a:gd name="T78" fmla="*/ 7 w 16"/>
              <a:gd name="T79" fmla="*/ 57 h 186"/>
              <a:gd name="T80" fmla="*/ 4 w 16"/>
              <a:gd name="T81" fmla="*/ 54 h 186"/>
              <a:gd name="T82" fmla="*/ 1 w 16"/>
              <a:gd name="T83" fmla="*/ 56 h 186"/>
              <a:gd name="T84" fmla="*/ 4 w 16"/>
              <a:gd name="T85" fmla="*/ 59 h 186"/>
              <a:gd name="T86" fmla="*/ 6 w 16"/>
              <a:gd name="T87" fmla="*/ 41 h 186"/>
              <a:gd name="T88" fmla="*/ 9 w 16"/>
              <a:gd name="T89" fmla="*/ 39 h 186"/>
              <a:gd name="T90" fmla="*/ 7 w 16"/>
              <a:gd name="T91" fmla="*/ 36 h 186"/>
              <a:gd name="T92" fmla="*/ 3 w 16"/>
              <a:gd name="T93" fmla="*/ 38 h 186"/>
              <a:gd name="T94" fmla="*/ 6 w 16"/>
              <a:gd name="T95" fmla="*/ 41 h 186"/>
              <a:gd name="T96" fmla="*/ 9 w 16"/>
              <a:gd name="T97" fmla="*/ 23 h 186"/>
              <a:gd name="T98" fmla="*/ 12 w 16"/>
              <a:gd name="T99" fmla="*/ 21 h 186"/>
              <a:gd name="T100" fmla="*/ 12 w 16"/>
              <a:gd name="T101" fmla="*/ 21 h 186"/>
              <a:gd name="T102" fmla="*/ 10 w 16"/>
              <a:gd name="T103" fmla="*/ 18 h 186"/>
              <a:gd name="T104" fmla="*/ 6 w 16"/>
              <a:gd name="T105" fmla="*/ 20 h 186"/>
              <a:gd name="T106" fmla="*/ 9 w 16"/>
              <a:gd name="T107" fmla="*/ 23 h 186"/>
              <a:gd name="T108" fmla="*/ 15 w 16"/>
              <a:gd name="T109" fmla="*/ 185 h 186"/>
              <a:gd name="T110" fmla="*/ 16 w 16"/>
              <a:gd name="T111" fmla="*/ 183 h 186"/>
              <a:gd name="T112" fmla="*/ 15 w 16"/>
              <a:gd name="T113" fmla="*/ 181 h 186"/>
              <a:gd name="T114" fmla="*/ 11 w 16"/>
              <a:gd name="T115" fmla="*/ 181 h 186"/>
              <a:gd name="T116" fmla="*/ 10 w 16"/>
              <a:gd name="T117" fmla="*/ 183 h 186"/>
              <a:gd name="T118" fmla="*/ 13 w 16"/>
              <a:gd name="T11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 h="186">
                <a:moveTo>
                  <a:pt x="13" y="6"/>
                </a:moveTo>
                <a:cubicBezTo>
                  <a:pt x="12" y="6"/>
                  <a:pt x="12" y="6"/>
                  <a:pt x="12" y="5"/>
                </a:cubicBezTo>
                <a:cubicBezTo>
                  <a:pt x="11" y="5"/>
                  <a:pt x="11" y="5"/>
                  <a:pt x="11" y="5"/>
                </a:cubicBezTo>
                <a:cubicBezTo>
                  <a:pt x="10" y="4"/>
                  <a:pt x="10" y="4"/>
                  <a:pt x="10" y="3"/>
                </a:cubicBezTo>
                <a:cubicBezTo>
                  <a:pt x="10" y="2"/>
                  <a:pt x="10" y="1"/>
                  <a:pt x="11" y="1"/>
                </a:cubicBezTo>
                <a:cubicBezTo>
                  <a:pt x="11" y="0"/>
                  <a:pt x="13" y="0"/>
                  <a:pt x="14" y="0"/>
                </a:cubicBezTo>
                <a:cubicBezTo>
                  <a:pt x="14" y="0"/>
                  <a:pt x="14" y="1"/>
                  <a:pt x="15" y="1"/>
                </a:cubicBezTo>
                <a:cubicBezTo>
                  <a:pt x="15" y="1"/>
                  <a:pt x="16" y="2"/>
                  <a:pt x="16" y="3"/>
                </a:cubicBezTo>
                <a:cubicBezTo>
                  <a:pt x="16" y="4"/>
                  <a:pt x="15" y="4"/>
                  <a:pt x="15" y="5"/>
                </a:cubicBezTo>
                <a:cubicBezTo>
                  <a:pt x="14" y="5"/>
                  <a:pt x="13" y="6"/>
                  <a:pt x="13" y="6"/>
                </a:cubicBezTo>
                <a:close/>
                <a:moveTo>
                  <a:pt x="9" y="168"/>
                </a:moveTo>
                <a:cubicBezTo>
                  <a:pt x="9" y="168"/>
                  <a:pt x="9" y="168"/>
                  <a:pt x="9" y="168"/>
                </a:cubicBezTo>
                <a:cubicBezTo>
                  <a:pt x="9" y="168"/>
                  <a:pt x="9" y="168"/>
                  <a:pt x="10" y="168"/>
                </a:cubicBezTo>
                <a:cubicBezTo>
                  <a:pt x="10" y="168"/>
                  <a:pt x="10" y="168"/>
                  <a:pt x="10" y="168"/>
                </a:cubicBezTo>
                <a:cubicBezTo>
                  <a:pt x="11" y="168"/>
                  <a:pt x="12" y="166"/>
                  <a:pt x="12" y="165"/>
                </a:cubicBezTo>
                <a:cubicBezTo>
                  <a:pt x="12" y="165"/>
                  <a:pt x="12" y="165"/>
                  <a:pt x="12" y="165"/>
                </a:cubicBezTo>
                <a:cubicBezTo>
                  <a:pt x="12" y="165"/>
                  <a:pt x="12" y="165"/>
                  <a:pt x="12" y="165"/>
                </a:cubicBezTo>
                <a:cubicBezTo>
                  <a:pt x="12" y="165"/>
                  <a:pt x="12" y="165"/>
                  <a:pt x="12" y="165"/>
                </a:cubicBezTo>
                <a:cubicBezTo>
                  <a:pt x="12" y="163"/>
                  <a:pt x="10" y="162"/>
                  <a:pt x="9" y="163"/>
                </a:cubicBezTo>
                <a:cubicBezTo>
                  <a:pt x="9" y="163"/>
                  <a:pt x="9" y="163"/>
                  <a:pt x="9" y="163"/>
                </a:cubicBezTo>
                <a:cubicBezTo>
                  <a:pt x="7" y="163"/>
                  <a:pt x="6" y="164"/>
                  <a:pt x="6" y="166"/>
                </a:cubicBezTo>
                <a:cubicBezTo>
                  <a:pt x="6" y="166"/>
                  <a:pt x="6" y="166"/>
                  <a:pt x="6" y="166"/>
                </a:cubicBezTo>
                <a:cubicBezTo>
                  <a:pt x="7" y="167"/>
                  <a:pt x="8" y="168"/>
                  <a:pt x="9" y="168"/>
                </a:cubicBezTo>
                <a:close/>
                <a:moveTo>
                  <a:pt x="6" y="150"/>
                </a:moveTo>
                <a:cubicBezTo>
                  <a:pt x="6" y="150"/>
                  <a:pt x="6" y="150"/>
                  <a:pt x="6" y="150"/>
                </a:cubicBezTo>
                <a:cubicBezTo>
                  <a:pt x="6" y="150"/>
                  <a:pt x="7" y="150"/>
                  <a:pt x="7" y="150"/>
                </a:cubicBezTo>
                <a:cubicBezTo>
                  <a:pt x="7" y="150"/>
                  <a:pt x="7" y="150"/>
                  <a:pt x="7" y="150"/>
                </a:cubicBezTo>
                <a:cubicBezTo>
                  <a:pt x="8" y="150"/>
                  <a:pt x="9" y="149"/>
                  <a:pt x="9" y="147"/>
                </a:cubicBezTo>
                <a:cubicBezTo>
                  <a:pt x="9" y="147"/>
                  <a:pt x="9" y="147"/>
                  <a:pt x="9" y="147"/>
                </a:cubicBezTo>
                <a:cubicBezTo>
                  <a:pt x="9" y="145"/>
                  <a:pt x="7" y="144"/>
                  <a:pt x="6" y="145"/>
                </a:cubicBezTo>
                <a:cubicBezTo>
                  <a:pt x="6" y="145"/>
                  <a:pt x="6" y="145"/>
                  <a:pt x="6" y="145"/>
                </a:cubicBezTo>
                <a:cubicBezTo>
                  <a:pt x="4" y="145"/>
                  <a:pt x="3" y="146"/>
                  <a:pt x="3" y="148"/>
                </a:cubicBezTo>
                <a:cubicBezTo>
                  <a:pt x="3" y="148"/>
                  <a:pt x="3" y="148"/>
                  <a:pt x="3" y="148"/>
                </a:cubicBezTo>
                <a:cubicBezTo>
                  <a:pt x="4" y="149"/>
                  <a:pt x="5" y="150"/>
                  <a:pt x="6" y="150"/>
                </a:cubicBezTo>
                <a:close/>
                <a:moveTo>
                  <a:pt x="4" y="132"/>
                </a:moveTo>
                <a:cubicBezTo>
                  <a:pt x="4" y="132"/>
                  <a:pt x="4" y="132"/>
                  <a:pt x="4" y="132"/>
                </a:cubicBezTo>
                <a:cubicBezTo>
                  <a:pt x="4" y="132"/>
                  <a:pt x="4" y="132"/>
                  <a:pt x="5" y="132"/>
                </a:cubicBezTo>
                <a:cubicBezTo>
                  <a:pt x="5" y="132"/>
                  <a:pt x="5" y="132"/>
                  <a:pt x="5" y="132"/>
                </a:cubicBezTo>
                <a:cubicBezTo>
                  <a:pt x="6" y="132"/>
                  <a:pt x="7" y="131"/>
                  <a:pt x="7" y="129"/>
                </a:cubicBezTo>
                <a:cubicBezTo>
                  <a:pt x="7" y="129"/>
                  <a:pt x="7" y="129"/>
                  <a:pt x="7" y="129"/>
                </a:cubicBezTo>
                <a:cubicBezTo>
                  <a:pt x="7" y="127"/>
                  <a:pt x="6" y="126"/>
                  <a:pt x="4" y="126"/>
                </a:cubicBezTo>
                <a:cubicBezTo>
                  <a:pt x="4" y="126"/>
                  <a:pt x="4" y="126"/>
                  <a:pt x="4" y="126"/>
                </a:cubicBezTo>
                <a:cubicBezTo>
                  <a:pt x="2" y="127"/>
                  <a:pt x="1" y="128"/>
                  <a:pt x="1" y="130"/>
                </a:cubicBezTo>
                <a:cubicBezTo>
                  <a:pt x="2" y="131"/>
                  <a:pt x="3" y="132"/>
                  <a:pt x="4" y="132"/>
                </a:cubicBezTo>
                <a:close/>
                <a:moveTo>
                  <a:pt x="3" y="114"/>
                </a:moveTo>
                <a:cubicBezTo>
                  <a:pt x="3" y="114"/>
                  <a:pt x="3" y="114"/>
                  <a:pt x="3" y="114"/>
                </a:cubicBezTo>
                <a:cubicBezTo>
                  <a:pt x="3" y="114"/>
                  <a:pt x="3" y="114"/>
                  <a:pt x="3" y="114"/>
                </a:cubicBezTo>
                <a:cubicBezTo>
                  <a:pt x="3" y="114"/>
                  <a:pt x="3" y="114"/>
                  <a:pt x="3" y="114"/>
                </a:cubicBezTo>
                <a:cubicBezTo>
                  <a:pt x="5" y="114"/>
                  <a:pt x="6" y="113"/>
                  <a:pt x="6" y="111"/>
                </a:cubicBezTo>
                <a:cubicBezTo>
                  <a:pt x="6" y="111"/>
                  <a:pt x="6" y="111"/>
                  <a:pt x="6" y="111"/>
                </a:cubicBezTo>
                <a:cubicBezTo>
                  <a:pt x="6" y="109"/>
                  <a:pt x="4" y="108"/>
                  <a:pt x="3" y="108"/>
                </a:cubicBezTo>
                <a:cubicBezTo>
                  <a:pt x="3" y="108"/>
                  <a:pt x="3" y="108"/>
                  <a:pt x="3" y="108"/>
                </a:cubicBezTo>
                <a:cubicBezTo>
                  <a:pt x="1" y="108"/>
                  <a:pt x="0" y="110"/>
                  <a:pt x="0" y="111"/>
                </a:cubicBezTo>
                <a:cubicBezTo>
                  <a:pt x="0" y="113"/>
                  <a:pt x="2" y="114"/>
                  <a:pt x="3" y="114"/>
                </a:cubicBezTo>
                <a:close/>
                <a:moveTo>
                  <a:pt x="3" y="96"/>
                </a:moveTo>
                <a:cubicBezTo>
                  <a:pt x="3" y="96"/>
                  <a:pt x="3" y="96"/>
                  <a:pt x="3" y="96"/>
                </a:cubicBezTo>
                <a:cubicBezTo>
                  <a:pt x="4" y="96"/>
                  <a:pt x="5" y="95"/>
                  <a:pt x="5" y="93"/>
                </a:cubicBezTo>
                <a:cubicBezTo>
                  <a:pt x="5" y="93"/>
                  <a:pt x="5" y="93"/>
                  <a:pt x="5" y="93"/>
                </a:cubicBezTo>
                <a:cubicBezTo>
                  <a:pt x="5" y="91"/>
                  <a:pt x="4" y="90"/>
                  <a:pt x="3" y="90"/>
                </a:cubicBezTo>
                <a:cubicBezTo>
                  <a:pt x="3" y="90"/>
                  <a:pt x="3" y="90"/>
                  <a:pt x="3" y="90"/>
                </a:cubicBezTo>
                <a:cubicBezTo>
                  <a:pt x="1" y="90"/>
                  <a:pt x="0" y="91"/>
                  <a:pt x="0" y="93"/>
                </a:cubicBezTo>
                <a:cubicBezTo>
                  <a:pt x="0" y="93"/>
                  <a:pt x="0" y="93"/>
                  <a:pt x="0" y="93"/>
                </a:cubicBezTo>
                <a:cubicBezTo>
                  <a:pt x="0" y="95"/>
                  <a:pt x="1" y="96"/>
                  <a:pt x="3" y="96"/>
                </a:cubicBezTo>
                <a:close/>
                <a:moveTo>
                  <a:pt x="3" y="78"/>
                </a:moveTo>
                <a:cubicBezTo>
                  <a:pt x="3" y="78"/>
                  <a:pt x="3" y="78"/>
                  <a:pt x="3" y="78"/>
                </a:cubicBezTo>
                <a:cubicBezTo>
                  <a:pt x="5" y="78"/>
                  <a:pt x="6" y="76"/>
                  <a:pt x="6" y="75"/>
                </a:cubicBezTo>
                <a:cubicBezTo>
                  <a:pt x="6" y="75"/>
                  <a:pt x="6" y="75"/>
                  <a:pt x="6" y="75"/>
                </a:cubicBezTo>
                <a:cubicBezTo>
                  <a:pt x="6" y="75"/>
                  <a:pt x="6" y="75"/>
                  <a:pt x="6" y="75"/>
                </a:cubicBezTo>
                <a:cubicBezTo>
                  <a:pt x="6" y="75"/>
                  <a:pt x="6" y="75"/>
                  <a:pt x="6" y="75"/>
                </a:cubicBezTo>
                <a:cubicBezTo>
                  <a:pt x="6" y="73"/>
                  <a:pt x="5" y="72"/>
                  <a:pt x="3" y="72"/>
                </a:cubicBezTo>
                <a:cubicBezTo>
                  <a:pt x="3" y="72"/>
                  <a:pt x="3" y="72"/>
                  <a:pt x="3" y="72"/>
                </a:cubicBezTo>
                <a:cubicBezTo>
                  <a:pt x="2" y="72"/>
                  <a:pt x="0" y="73"/>
                  <a:pt x="0" y="75"/>
                </a:cubicBezTo>
                <a:cubicBezTo>
                  <a:pt x="0" y="75"/>
                  <a:pt x="0" y="75"/>
                  <a:pt x="0" y="75"/>
                </a:cubicBezTo>
                <a:cubicBezTo>
                  <a:pt x="0" y="76"/>
                  <a:pt x="1" y="78"/>
                  <a:pt x="3" y="78"/>
                </a:cubicBezTo>
                <a:cubicBezTo>
                  <a:pt x="3" y="78"/>
                  <a:pt x="3" y="78"/>
                  <a:pt x="3" y="78"/>
                </a:cubicBezTo>
                <a:close/>
                <a:moveTo>
                  <a:pt x="4" y="59"/>
                </a:moveTo>
                <a:cubicBezTo>
                  <a:pt x="4" y="59"/>
                  <a:pt x="4" y="59"/>
                  <a:pt x="4" y="59"/>
                </a:cubicBezTo>
                <a:cubicBezTo>
                  <a:pt x="6" y="59"/>
                  <a:pt x="7" y="58"/>
                  <a:pt x="7" y="57"/>
                </a:cubicBezTo>
                <a:cubicBezTo>
                  <a:pt x="7" y="57"/>
                  <a:pt x="7" y="57"/>
                  <a:pt x="7" y="57"/>
                </a:cubicBezTo>
                <a:cubicBezTo>
                  <a:pt x="7" y="57"/>
                  <a:pt x="7" y="57"/>
                  <a:pt x="7" y="57"/>
                </a:cubicBezTo>
                <a:cubicBezTo>
                  <a:pt x="7" y="57"/>
                  <a:pt x="7" y="57"/>
                  <a:pt x="7" y="57"/>
                </a:cubicBezTo>
                <a:cubicBezTo>
                  <a:pt x="7" y="55"/>
                  <a:pt x="6" y="54"/>
                  <a:pt x="4" y="54"/>
                </a:cubicBezTo>
                <a:cubicBezTo>
                  <a:pt x="4" y="54"/>
                  <a:pt x="4" y="54"/>
                  <a:pt x="4" y="54"/>
                </a:cubicBezTo>
                <a:cubicBezTo>
                  <a:pt x="3" y="54"/>
                  <a:pt x="2" y="55"/>
                  <a:pt x="1" y="56"/>
                </a:cubicBezTo>
                <a:cubicBezTo>
                  <a:pt x="1" y="56"/>
                  <a:pt x="1" y="56"/>
                  <a:pt x="1" y="56"/>
                </a:cubicBezTo>
                <a:cubicBezTo>
                  <a:pt x="1" y="58"/>
                  <a:pt x="2" y="59"/>
                  <a:pt x="4" y="59"/>
                </a:cubicBezTo>
                <a:cubicBezTo>
                  <a:pt x="4" y="59"/>
                  <a:pt x="4" y="59"/>
                  <a:pt x="4" y="59"/>
                </a:cubicBezTo>
                <a:close/>
                <a:moveTo>
                  <a:pt x="6" y="41"/>
                </a:moveTo>
                <a:cubicBezTo>
                  <a:pt x="6" y="41"/>
                  <a:pt x="6" y="41"/>
                  <a:pt x="6" y="41"/>
                </a:cubicBezTo>
                <a:cubicBezTo>
                  <a:pt x="8" y="41"/>
                  <a:pt x="9" y="40"/>
                  <a:pt x="9" y="39"/>
                </a:cubicBezTo>
                <a:cubicBezTo>
                  <a:pt x="9" y="39"/>
                  <a:pt x="9" y="39"/>
                  <a:pt x="9" y="39"/>
                </a:cubicBezTo>
                <a:cubicBezTo>
                  <a:pt x="9" y="37"/>
                  <a:pt x="8" y="36"/>
                  <a:pt x="7" y="36"/>
                </a:cubicBezTo>
                <a:cubicBezTo>
                  <a:pt x="7" y="36"/>
                  <a:pt x="7" y="36"/>
                  <a:pt x="7" y="36"/>
                </a:cubicBezTo>
                <a:cubicBezTo>
                  <a:pt x="5" y="36"/>
                  <a:pt x="4" y="37"/>
                  <a:pt x="3" y="38"/>
                </a:cubicBezTo>
                <a:cubicBezTo>
                  <a:pt x="3" y="38"/>
                  <a:pt x="3" y="38"/>
                  <a:pt x="3" y="38"/>
                </a:cubicBezTo>
                <a:cubicBezTo>
                  <a:pt x="3" y="40"/>
                  <a:pt x="4" y="41"/>
                  <a:pt x="6" y="41"/>
                </a:cubicBezTo>
                <a:cubicBezTo>
                  <a:pt x="6" y="41"/>
                  <a:pt x="6" y="41"/>
                  <a:pt x="6" y="41"/>
                </a:cubicBezTo>
                <a:close/>
                <a:moveTo>
                  <a:pt x="9" y="23"/>
                </a:moveTo>
                <a:cubicBezTo>
                  <a:pt x="9" y="23"/>
                  <a:pt x="9" y="23"/>
                  <a:pt x="9" y="23"/>
                </a:cubicBezTo>
                <a:cubicBezTo>
                  <a:pt x="10" y="23"/>
                  <a:pt x="12" y="22"/>
                  <a:pt x="12" y="21"/>
                </a:cubicBezTo>
                <a:cubicBezTo>
                  <a:pt x="12" y="21"/>
                  <a:pt x="12" y="21"/>
                  <a:pt x="12" y="21"/>
                </a:cubicBezTo>
                <a:cubicBezTo>
                  <a:pt x="12" y="21"/>
                  <a:pt x="12" y="21"/>
                  <a:pt x="12" y="21"/>
                </a:cubicBezTo>
                <a:cubicBezTo>
                  <a:pt x="12" y="21"/>
                  <a:pt x="12" y="21"/>
                  <a:pt x="12" y="21"/>
                </a:cubicBezTo>
                <a:cubicBezTo>
                  <a:pt x="12" y="20"/>
                  <a:pt x="11" y="18"/>
                  <a:pt x="10" y="18"/>
                </a:cubicBezTo>
                <a:cubicBezTo>
                  <a:pt x="10" y="18"/>
                  <a:pt x="10" y="18"/>
                  <a:pt x="10" y="18"/>
                </a:cubicBezTo>
                <a:cubicBezTo>
                  <a:pt x="8" y="18"/>
                  <a:pt x="7" y="19"/>
                  <a:pt x="6" y="20"/>
                </a:cubicBezTo>
                <a:cubicBezTo>
                  <a:pt x="6" y="20"/>
                  <a:pt x="6" y="20"/>
                  <a:pt x="6" y="20"/>
                </a:cubicBezTo>
                <a:cubicBezTo>
                  <a:pt x="6" y="22"/>
                  <a:pt x="7" y="23"/>
                  <a:pt x="9" y="23"/>
                </a:cubicBezTo>
                <a:cubicBezTo>
                  <a:pt x="9" y="23"/>
                  <a:pt x="9" y="23"/>
                  <a:pt x="9" y="23"/>
                </a:cubicBezTo>
                <a:close/>
                <a:moveTo>
                  <a:pt x="15" y="185"/>
                </a:moveTo>
                <a:cubicBezTo>
                  <a:pt x="15" y="185"/>
                  <a:pt x="15" y="185"/>
                  <a:pt x="15" y="184"/>
                </a:cubicBezTo>
                <a:cubicBezTo>
                  <a:pt x="16" y="184"/>
                  <a:pt x="16" y="184"/>
                  <a:pt x="16" y="183"/>
                </a:cubicBezTo>
                <a:cubicBezTo>
                  <a:pt x="16" y="183"/>
                  <a:pt x="16" y="182"/>
                  <a:pt x="15" y="182"/>
                </a:cubicBezTo>
                <a:cubicBezTo>
                  <a:pt x="15" y="182"/>
                  <a:pt x="15" y="181"/>
                  <a:pt x="15" y="181"/>
                </a:cubicBezTo>
                <a:cubicBezTo>
                  <a:pt x="14" y="180"/>
                  <a:pt x="13" y="180"/>
                  <a:pt x="12" y="181"/>
                </a:cubicBezTo>
                <a:cubicBezTo>
                  <a:pt x="11" y="181"/>
                  <a:pt x="11" y="181"/>
                  <a:pt x="11" y="181"/>
                </a:cubicBezTo>
                <a:cubicBezTo>
                  <a:pt x="11" y="181"/>
                  <a:pt x="10" y="182"/>
                  <a:pt x="10" y="182"/>
                </a:cubicBezTo>
                <a:cubicBezTo>
                  <a:pt x="10" y="182"/>
                  <a:pt x="10" y="183"/>
                  <a:pt x="10" y="183"/>
                </a:cubicBezTo>
                <a:cubicBezTo>
                  <a:pt x="10" y="184"/>
                  <a:pt x="10" y="185"/>
                  <a:pt x="11" y="185"/>
                </a:cubicBezTo>
                <a:cubicBezTo>
                  <a:pt x="11" y="186"/>
                  <a:pt x="12" y="186"/>
                  <a:pt x="13" y="186"/>
                </a:cubicBezTo>
                <a:cubicBezTo>
                  <a:pt x="14" y="186"/>
                  <a:pt x="14" y="186"/>
                  <a:pt x="15" y="185"/>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101" name="Freeform 58">
            <a:extLst>
              <a:ext uri="{FF2B5EF4-FFF2-40B4-BE49-F238E27FC236}">
                <a16:creationId xmlns:a16="http://schemas.microsoft.com/office/drawing/2014/main" id="{E1AA8D40-8C1B-41E3-8003-7E214023AB9B}"/>
              </a:ext>
            </a:extLst>
          </p:cNvPr>
          <p:cNvSpPr>
            <a:spLocks noEditPoints="1"/>
          </p:cNvSpPr>
          <p:nvPr/>
        </p:nvSpPr>
        <p:spPr bwMode="auto">
          <a:xfrm>
            <a:off x="4662488" y="2252663"/>
            <a:ext cx="425450" cy="579438"/>
          </a:xfrm>
          <a:custGeom>
            <a:avLst/>
            <a:gdLst>
              <a:gd name="T0" fmla="*/ 107 w 112"/>
              <a:gd name="T1" fmla="*/ 5 h 152"/>
              <a:gd name="T2" fmla="*/ 106 w 112"/>
              <a:gd name="T3" fmla="*/ 3 h 152"/>
              <a:gd name="T4" fmla="*/ 107 w 112"/>
              <a:gd name="T5" fmla="*/ 1 h 152"/>
              <a:gd name="T6" fmla="*/ 111 w 112"/>
              <a:gd name="T7" fmla="*/ 1 h 152"/>
              <a:gd name="T8" fmla="*/ 112 w 112"/>
              <a:gd name="T9" fmla="*/ 3 h 152"/>
              <a:gd name="T10" fmla="*/ 111 w 112"/>
              <a:gd name="T11" fmla="*/ 5 h 152"/>
              <a:gd name="T12" fmla="*/ 11 w 112"/>
              <a:gd name="T13" fmla="*/ 136 h 152"/>
              <a:gd name="T14" fmla="*/ 13 w 112"/>
              <a:gd name="T15" fmla="*/ 134 h 152"/>
              <a:gd name="T16" fmla="*/ 12 w 112"/>
              <a:gd name="T17" fmla="*/ 130 h 152"/>
              <a:gd name="T18" fmla="*/ 8 w 112"/>
              <a:gd name="T19" fmla="*/ 132 h 152"/>
              <a:gd name="T20" fmla="*/ 10 w 112"/>
              <a:gd name="T21" fmla="*/ 135 h 152"/>
              <a:gd name="T22" fmla="*/ 19 w 112"/>
              <a:gd name="T23" fmla="*/ 120 h 152"/>
              <a:gd name="T24" fmla="*/ 22 w 112"/>
              <a:gd name="T25" fmla="*/ 118 h 152"/>
              <a:gd name="T26" fmla="*/ 20 w 112"/>
              <a:gd name="T27" fmla="*/ 114 h 152"/>
              <a:gd name="T28" fmla="*/ 17 w 112"/>
              <a:gd name="T29" fmla="*/ 115 h 152"/>
              <a:gd name="T30" fmla="*/ 18 w 112"/>
              <a:gd name="T31" fmla="*/ 119 h 152"/>
              <a:gd name="T32" fmla="*/ 28 w 112"/>
              <a:gd name="T33" fmla="*/ 104 h 152"/>
              <a:gd name="T34" fmla="*/ 31 w 112"/>
              <a:gd name="T35" fmla="*/ 102 h 152"/>
              <a:gd name="T36" fmla="*/ 31 w 112"/>
              <a:gd name="T37" fmla="*/ 102 h 152"/>
              <a:gd name="T38" fmla="*/ 30 w 112"/>
              <a:gd name="T39" fmla="*/ 98 h 152"/>
              <a:gd name="T40" fmla="*/ 26 w 112"/>
              <a:gd name="T41" fmla="*/ 99 h 152"/>
              <a:gd name="T42" fmla="*/ 27 w 112"/>
              <a:gd name="T43" fmla="*/ 103 h 152"/>
              <a:gd name="T44" fmla="*/ 38 w 112"/>
              <a:gd name="T45" fmla="*/ 88 h 152"/>
              <a:gd name="T46" fmla="*/ 40 w 112"/>
              <a:gd name="T47" fmla="*/ 87 h 152"/>
              <a:gd name="T48" fmla="*/ 39 w 112"/>
              <a:gd name="T49" fmla="*/ 83 h 152"/>
              <a:gd name="T50" fmla="*/ 35 w 112"/>
              <a:gd name="T51" fmla="*/ 84 h 152"/>
              <a:gd name="T52" fmla="*/ 36 w 112"/>
              <a:gd name="T53" fmla="*/ 88 h 152"/>
              <a:gd name="T54" fmla="*/ 48 w 112"/>
              <a:gd name="T55" fmla="*/ 73 h 152"/>
              <a:gd name="T56" fmla="*/ 50 w 112"/>
              <a:gd name="T57" fmla="*/ 72 h 152"/>
              <a:gd name="T58" fmla="*/ 50 w 112"/>
              <a:gd name="T59" fmla="*/ 68 h 152"/>
              <a:gd name="T60" fmla="*/ 46 w 112"/>
              <a:gd name="T61" fmla="*/ 69 h 152"/>
              <a:gd name="T62" fmla="*/ 46 w 112"/>
              <a:gd name="T63" fmla="*/ 73 h 152"/>
              <a:gd name="T64" fmla="*/ 59 w 112"/>
              <a:gd name="T65" fmla="*/ 59 h 152"/>
              <a:gd name="T66" fmla="*/ 61 w 112"/>
              <a:gd name="T67" fmla="*/ 58 h 152"/>
              <a:gd name="T68" fmla="*/ 61 w 112"/>
              <a:gd name="T69" fmla="*/ 58 h 152"/>
              <a:gd name="T70" fmla="*/ 61 w 112"/>
              <a:gd name="T71" fmla="*/ 54 h 152"/>
              <a:gd name="T72" fmla="*/ 57 w 112"/>
              <a:gd name="T73" fmla="*/ 54 h 152"/>
              <a:gd name="T74" fmla="*/ 57 w 112"/>
              <a:gd name="T75" fmla="*/ 58 h 152"/>
              <a:gd name="T76" fmla="*/ 71 w 112"/>
              <a:gd name="T77" fmla="*/ 45 h 152"/>
              <a:gd name="T78" fmla="*/ 73 w 112"/>
              <a:gd name="T79" fmla="*/ 44 h 152"/>
              <a:gd name="T80" fmla="*/ 73 w 112"/>
              <a:gd name="T81" fmla="*/ 40 h 152"/>
              <a:gd name="T82" fmla="*/ 69 w 112"/>
              <a:gd name="T83" fmla="*/ 40 h 152"/>
              <a:gd name="T84" fmla="*/ 69 w 112"/>
              <a:gd name="T85" fmla="*/ 44 h 152"/>
              <a:gd name="T86" fmla="*/ 83 w 112"/>
              <a:gd name="T87" fmla="*/ 31 h 152"/>
              <a:gd name="T88" fmla="*/ 85 w 112"/>
              <a:gd name="T89" fmla="*/ 31 h 152"/>
              <a:gd name="T90" fmla="*/ 85 w 112"/>
              <a:gd name="T91" fmla="*/ 27 h 152"/>
              <a:gd name="T92" fmla="*/ 81 w 112"/>
              <a:gd name="T93" fmla="*/ 27 h 152"/>
              <a:gd name="T94" fmla="*/ 81 w 112"/>
              <a:gd name="T95" fmla="*/ 31 h 152"/>
              <a:gd name="T96" fmla="*/ 96 w 112"/>
              <a:gd name="T97" fmla="*/ 19 h 152"/>
              <a:gd name="T98" fmla="*/ 98 w 112"/>
              <a:gd name="T99" fmla="*/ 18 h 152"/>
              <a:gd name="T100" fmla="*/ 98 w 112"/>
              <a:gd name="T101" fmla="*/ 14 h 152"/>
              <a:gd name="T102" fmla="*/ 94 w 112"/>
              <a:gd name="T103" fmla="*/ 14 h 152"/>
              <a:gd name="T104" fmla="*/ 94 w 112"/>
              <a:gd name="T105" fmla="*/ 18 h 152"/>
              <a:gd name="T106" fmla="*/ 5 w 112"/>
              <a:gd name="T107" fmla="*/ 151 h 152"/>
              <a:gd name="T108" fmla="*/ 5 w 112"/>
              <a:gd name="T109" fmla="*/ 147 h 152"/>
              <a:gd name="T110" fmla="*/ 0 w 112"/>
              <a:gd name="T111" fmla="*/ 149 h 152"/>
              <a:gd name="T112" fmla="*/ 2 w 112"/>
              <a:gd name="T113" fmla="*/ 152 h 152"/>
              <a:gd name="T114" fmla="*/ 5 w 112"/>
              <a:gd name="T115"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52">
                <a:moveTo>
                  <a:pt x="109" y="6"/>
                </a:moveTo>
                <a:cubicBezTo>
                  <a:pt x="109" y="6"/>
                  <a:pt x="108" y="6"/>
                  <a:pt x="107" y="5"/>
                </a:cubicBezTo>
                <a:cubicBezTo>
                  <a:pt x="107" y="5"/>
                  <a:pt x="107" y="5"/>
                  <a:pt x="107" y="5"/>
                </a:cubicBezTo>
                <a:cubicBezTo>
                  <a:pt x="107" y="4"/>
                  <a:pt x="106" y="4"/>
                  <a:pt x="106" y="3"/>
                </a:cubicBezTo>
                <a:cubicBezTo>
                  <a:pt x="106" y="3"/>
                  <a:pt x="107" y="3"/>
                  <a:pt x="107" y="2"/>
                </a:cubicBezTo>
                <a:cubicBezTo>
                  <a:pt x="107" y="2"/>
                  <a:pt x="107" y="2"/>
                  <a:pt x="107" y="1"/>
                </a:cubicBezTo>
                <a:cubicBezTo>
                  <a:pt x="108" y="1"/>
                  <a:pt x="108" y="1"/>
                  <a:pt x="108" y="1"/>
                </a:cubicBezTo>
                <a:cubicBezTo>
                  <a:pt x="109" y="0"/>
                  <a:pt x="110" y="1"/>
                  <a:pt x="111" y="1"/>
                </a:cubicBezTo>
                <a:cubicBezTo>
                  <a:pt x="112" y="2"/>
                  <a:pt x="112" y="2"/>
                  <a:pt x="112" y="2"/>
                </a:cubicBezTo>
                <a:cubicBezTo>
                  <a:pt x="112" y="3"/>
                  <a:pt x="112" y="3"/>
                  <a:pt x="112" y="3"/>
                </a:cubicBezTo>
                <a:cubicBezTo>
                  <a:pt x="112" y="4"/>
                  <a:pt x="112" y="4"/>
                  <a:pt x="112" y="5"/>
                </a:cubicBezTo>
                <a:cubicBezTo>
                  <a:pt x="112" y="5"/>
                  <a:pt x="112" y="5"/>
                  <a:pt x="111" y="5"/>
                </a:cubicBezTo>
                <a:cubicBezTo>
                  <a:pt x="111" y="6"/>
                  <a:pt x="110" y="6"/>
                  <a:pt x="109" y="6"/>
                </a:cubicBezTo>
                <a:close/>
                <a:moveTo>
                  <a:pt x="11" y="136"/>
                </a:moveTo>
                <a:cubicBezTo>
                  <a:pt x="11" y="136"/>
                  <a:pt x="11" y="136"/>
                  <a:pt x="11" y="136"/>
                </a:cubicBezTo>
                <a:cubicBezTo>
                  <a:pt x="12" y="136"/>
                  <a:pt x="13" y="135"/>
                  <a:pt x="13" y="134"/>
                </a:cubicBezTo>
                <a:cubicBezTo>
                  <a:pt x="13" y="134"/>
                  <a:pt x="13" y="134"/>
                  <a:pt x="13" y="134"/>
                </a:cubicBezTo>
                <a:cubicBezTo>
                  <a:pt x="14" y="133"/>
                  <a:pt x="13" y="131"/>
                  <a:pt x="12" y="130"/>
                </a:cubicBezTo>
                <a:cubicBezTo>
                  <a:pt x="12" y="130"/>
                  <a:pt x="12" y="130"/>
                  <a:pt x="12" y="130"/>
                </a:cubicBezTo>
                <a:cubicBezTo>
                  <a:pt x="11" y="130"/>
                  <a:pt x="9" y="130"/>
                  <a:pt x="8" y="132"/>
                </a:cubicBezTo>
                <a:cubicBezTo>
                  <a:pt x="8" y="132"/>
                  <a:pt x="8" y="132"/>
                  <a:pt x="8" y="132"/>
                </a:cubicBezTo>
                <a:cubicBezTo>
                  <a:pt x="8" y="133"/>
                  <a:pt x="8" y="135"/>
                  <a:pt x="10" y="135"/>
                </a:cubicBezTo>
                <a:cubicBezTo>
                  <a:pt x="10" y="136"/>
                  <a:pt x="10" y="136"/>
                  <a:pt x="11" y="136"/>
                </a:cubicBezTo>
                <a:close/>
                <a:moveTo>
                  <a:pt x="19" y="120"/>
                </a:moveTo>
                <a:cubicBezTo>
                  <a:pt x="19" y="120"/>
                  <a:pt x="19" y="120"/>
                  <a:pt x="19" y="120"/>
                </a:cubicBezTo>
                <a:cubicBezTo>
                  <a:pt x="20" y="120"/>
                  <a:pt x="21" y="119"/>
                  <a:pt x="22" y="118"/>
                </a:cubicBezTo>
                <a:cubicBezTo>
                  <a:pt x="22" y="118"/>
                  <a:pt x="22" y="118"/>
                  <a:pt x="22" y="118"/>
                </a:cubicBezTo>
                <a:cubicBezTo>
                  <a:pt x="22" y="117"/>
                  <a:pt x="22" y="115"/>
                  <a:pt x="20" y="114"/>
                </a:cubicBezTo>
                <a:cubicBezTo>
                  <a:pt x="20" y="114"/>
                  <a:pt x="20" y="114"/>
                  <a:pt x="20" y="114"/>
                </a:cubicBezTo>
                <a:cubicBezTo>
                  <a:pt x="19" y="113"/>
                  <a:pt x="17" y="114"/>
                  <a:pt x="17" y="115"/>
                </a:cubicBezTo>
                <a:cubicBezTo>
                  <a:pt x="17" y="115"/>
                  <a:pt x="17" y="115"/>
                  <a:pt x="17" y="115"/>
                </a:cubicBezTo>
                <a:cubicBezTo>
                  <a:pt x="16" y="117"/>
                  <a:pt x="16" y="118"/>
                  <a:pt x="18" y="119"/>
                </a:cubicBezTo>
                <a:cubicBezTo>
                  <a:pt x="18" y="119"/>
                  <a:pt x="19" y="120"/>
                  <a:pt x="19" y="120"/>
                </a:cubicBezTo>
                <a:close/>
                <a:moveTo>
                  <a:pt x="28" y="104"/>
                </a:moveTo>
                <a:cubicBezTo>
                  <a:pt x="28" y="104"/>
                  <a:pt x="28" y="104"/>
                  <a:pt x="28" y="104"/>
                </a:cubicBezTo>
                <a:cubicBezTo>
                  <a:pt x="29" y="104"/>
                  <a:pt x="30" y="103"/>
                  <a:pt x="31" y="102"/>
                </a:cubicBezTo>
                <a:cubicBezTo>
                  <a:pt x="31" y="102"/>
                  <a:pt x="31" y="102"/>
                  <a:pt x="31" y="102"/>
                </a:cubicBezTo>
                <a:cubicBezTo>
                  <a:pt x="31" y="102"/>
                  <a:pt x="31" y="102"/>
                  <a:pt x="31" y="102"/>
                </a:cubicBezTo>
                <a:cubicBezTo>
                  <a:pt x="31" y="102"/>
                  <a:pt x="31" y="102"/>
                  <a:pt x="31" y="102"/>
                </a:cubicBezTo>
                <a:cubicBezTo>
                  <a:pt x="31" y="101"/>
                  <a:pt x="31" y="99"/>
                  <a:pt x="30" y="98"/>
                </a:cubicBezTo>
                <a:cubicBezTo>
                  <a:pt x="30" y="98"/>
                  <a:pt x="30" y="98"/>
                  <a:pt x="30" y="98"/>
                </a:cubicBezTo>
                <a:cubicBezTo>
                  <a:pt x="28" y="98"/>
                  <a:pt x="26" y="98"/>
                  <a:pt x="26" y="99"/>
                </a:cubicBezTo>
                <a:cubicBezTo>
                  <a:pt x="26" y="99"/>
                  <a:pt x="26" y="99"/>
                  <a:pt x="26" y="99"/>
                </a:cubicBezTo>
                <a:cubicBezTo>
                  <a:pt x="25" y="101"/>
                  <a:pt x="25" y="103"/>
                  <a:pt x="27" y="103"/>
                </a:cubicBezTo>
                <a:cubicBezTo>
                  <a:pt x="27" y="104"/>
                  <a:pt x="28" y="104"/>
                  <a:pt x="28" y="104"/>
                </a:cubicBezTo>
                <a:close/>
                <a:moveTo>
                  <a:pt x="38" y="88"/>
                </a:moveTo>
                <a:cubicBezTo>
                  <a:pt x="38" y="88"/>
                  <a:pt x="38" y="88"/>
                  <a:pt x="38" y="88"/>
                </a:cubicBezTo>
                <a:cubicBezTo>
                  <a:pt x="39" y="88"/>
                  <a:pt x="40" y="88"/>
                  <a:pt x="40" y="87"/>
                </a:cubicBezTo>
                <a:cubicBezTo>
                  <a:pt x="40" y="87"/>
                  <a:pt x="40" y="87"/>
                  <a:pt x="40" y="87"/>
                </a:cubicBezTo>
                <a:cubicBezTo>
                  <a:pt x="41" y="86"/>
                  <a:pt x="41" y="84"/>
                  <a:pt x="39" y="83"/>
                </a:cubicBezTo>
                <a:cubicBezTo>
                  <a:pt x="39" y="83"/>
                  <a:pt x="39" y="83"/>
                  <a:pt x="39" y="83"/>
                </a:cubicBezTo>
                <a:cubicBezTo>
                  <a:pt x="38" y="82"/>
                  <a:pt x="36" y="83"/>
                  <a:pt x="35" y="84"/>
                </a:cubicBezTo>
                <a:cubicBezTo>
                  <a:pt x="35" y="84"/>
                  <a:pt x="35" y="84"/>
                  <a:pt x="35" y="84"/>
                </a:cubicBezTo>
                <a:cubicBezTo>
                  <a:pt x="35" y="85"/>
                  <a:pt x="35" y="87"/>
                  <a:pt x="36" y="88"/>
                </a:cubicBezTo>
                <a:cubicBezTo>
                  <a:pt x="37" y="88"/>
                  <a:pt x="37" y="88"/>
                  <a:pt x="38" y="88"/>
                </a:cubicBezTo>
                <a:close/>
                <a:moveTo>
                  <a:pt x="48" y="73"/>
                </a:moveTo>
                <a:cubicBezTo>
                  <a:pt x="48" y="73"/>
                  <a:pt x="48" y="73"/>
                  <a:pt x="48" y="73"/>
                </a:cubicBezTo>
                <a:cubicBezTo>
                  <a:pt x="49" y="73"/>
                  <a:pt x="50" y="73"/>
                  <a:pt x="50" y="72"/>
                </a:cubicBezTo>
                <a:cubicBezTo>
                  <a:pt x="50" y="72"/>
                  <a:pt x="50" y="72"/>
                  <a:pt x="50" y="72"/>
                </a:cubicBezTo>
                <a:cubicBezTo>
                  <a:pt x="51" y="71"/>
                  <a:pt x="51" y="69"/>
                  <a:pt x="50" y="68"/>
                </a:cubicBezTo>
                <a:cubicBezTo>
                  <a:pt x="50" y="68"/>
                  <a:pt x="50" y="68"/>
                  <a:pt x="50" y="68"/>
                </a:cubicBezTo>
                <a:cubicBezTo>
                  <a:pt x="49" y="67"/>
                  <a:pt x="47" y="68"/>
                  <a:pt x="46" y="69"/>
                </a:cubicBezTo>
                <a:cubicBezTo>
                  <a:pt x="46" y="69"/>
                  <a:pt x="46" y="69"/>
                  <a:pt x="46" y="69"/>
                </a:cubicBezTo>
                <a:cubicBezTo>
                  <a:pt x="45" y="70"/>
                  <a:pt x="45" y="72"/>
                  <a:pt x="46" y="73"/>
                </a:cubicBezTo>
                <a:cubicBezTo>
                  <a:pt x="47" y="73"/>
                  <a:pt x="48" y="73"/>
                  <a:pt x="48" y="73"/>
                </a:cubicBezTo>
                <a:close/>
                <a:moveTo>
                  <a:pt x="59" y="59"/>
                </a:moveTo>
                <a:cubicBezTo>
                  <a:pt x="59" y="59"/>
                  <a:pt x="59" y="59"/>
                  <a:pt x="59" y="59"/>
                </a:cubicBezTo>
                <a:cubicBezTo>
                  <a:pt x="60" y="59"/>
                  <a:pt x="61" y="59"/>
                  <a:pt x="61" y="58"/>
                </a:cubicBezTo>
                <a:cubicBezTo>
                  <a:pt x="61" y="58"/>
                  <a:pt x="61" y="58"/>
                  <a:pt x="61" y="58"/>
                </a:cubicBezTo>
                <a:cubicBezTo>
                  <a:pt x="61" y="58"/>
                  <a:pt x="61" y="58"/>
                  <a:pt x="61" y="58"/>
                </a:cubicBezTo>
                <a:cubicBezTo>
                  <a:pt x="61" y="58"/>
                  <a:pt x="61" y="58"/>
                  <a:pt x="61" y="58"/>
                </a:cubicBezTo>
                <a:cubicBezTo>
                  <a:pt x="62" y="57"/>
                  <a:pt x="62" y="55"/>
                  <a:pt x="61" y="54"/>
                </a:cubicBezTo>
                <a:cubicBezTo>
                  <a:pt x="61" y="54"/>
                  <a:pt x="61" y="54"/>
                  <a:pt x="61" y="54"/>
                </a:cubicBezTo>
                <a:cubicBezTo>
                  <a:pt x="60" y="53"/>
                  <a:pt x="58" y="53"/>
                  <a:pt x="57" y="54"/>
                </a:cubicBezTo>
                <a:cubicBezTo>
                  <a:pt x="57" y="54"/>
                  <a:pt x="57" y="54"/>
                  <a:pt x="57" y="54"/>
                </a:cubicBezTo>
                <a:cubicBezTo>
                  <a:pt x="56" y="55"/>
                  <a:pt x="56" y="57"/>
                  <a:pt x="57" y="58"/>
                </a:cubicBezTo>
                <a:cubicBezTo>
                  <a:pt x="58" y="59"/>
                  <a:pt x="58" y="59"/>
                  <a:pt x="59" y="59"/>
                </a:cubicBezTo>
                <a:close/>
                <a:moveTo>
                  <a:pt x="71" y="45"/>
                </a:moveTo>
                <a:cubicBezTo>
                  <a:pt x="71" y="45"/>
                  <a:pt x="71" y="45"/>
                  <a:pt x="71" y="45"/>
                </a:cubicBezTo>
                <a:cubicBezTo>
                  <a:pt x="72" y="45"/>
                  <a:pt x="72" y="45"/>
                  <a:pt x="73" y="44"/>
                </a:cubicBezTo>
                <a:cubicBezTo>
                  <a:pt x="73" y="44"/>
                  <a:pt x="73" y="44"/>
                  <a:pt x="73" y="44"/>
                </a:cubicBezTo>
                <a:cubicBezTo>
                  <a:pt x="74" y="43"/>
                  <a:pt x="74" y="41"/>
                  <a:pt x="73" y="40"/>
                </a:cubicBezTo>
                <a:cubicBezTo>
                  <a:pt x="73" y="40"/>
                  <a:pt x="73" y="40"/>
                  <a:pt x="73" y="40"/>
                </a:cubicBezTo>
                <a:cubicBezTo>
                  <a:pt x="71" y="39"/>
                  <a:pt x="70" y="39"/>
                  <a:pt x="69" y="40"/>
                </a:cubicBezTo>
                <a:cubicBezTo>
                  <a:pt x="69" y="40"/>
                  <a:pt x="69" y="40"/>
                  <a:pt x="69" y="40"/>
                </a:cubicBezTo>
                <a:cubicBezTo>
                  <a:pt x="68" y="41"/>
                  <a:pt x="68" y="43"/>
                  <a:pt x="69" y="44"/>
                </a:cubicBezTo>
                <a:cubicBezTo>
                  <a:pt x="69" y="45"/>
                  <a:pt x="70" y="45"/>
                  <a:pt x="71" y="45"/>
                </a:cubicBezTo>
                <a:close/>
                <a:moveTo>
                  <a:pt x="83" y="31"/>
                </a:moveTo>
                <a:cubicBezTo>
                  <a:pt x="83" y="31"/>
                  <a:pt x="83" y="31"/>
                  <a:pt x="83" y="31"/>
                </a:cubicBezTo>
                <a:cubicBezTo>
                  <a:pt x="84" y="31"/>
                  <a:pt x="85" y="31"/>
                  <a:pt x="85" y="31"/>
                </a:cubicBezTo>
                <a:cubicBezTo>
                  <a:pt x="85" y="31"/>
                  <a:pt x="85" y="31"/>
                  <a:pt x="85" y="31"/>
                </a:cubicBezTo>
                <a:cubicBezTo>
                  <a:pt x="86" y="29"/>
                  <a:pt x="86" y="28"/>
                  <a:pt x="85" y="27"/>
                </a:cubicBezTo>
                <a:cubicBezTo>
                  <a:pt x="85" y="27"/>
                  <a:pt x="85" y="27"/>
                  <a:pt x="85" y="27"/>
                </a:cubicBezTo>
                <a:cubicBezTo>
                  <a:pt x="84" y="25"/>
                  <a:pt x="82" y="26"/>
                  <a:pt x="81" y="27"/>
                </a:cubicBezTo>
                <a:cubicBezTo>
                  <a:pt x="81" y="27"/>
                  <a:pt x="81" y="27"/>
                  <a:pt x="81" y="27"/>
                </a:cubicBezTo>
                <a:cubicBezTo>
                  <a:pt x="80" y="28"/>
                  <a:pt x="80" y="30"/>
                  <a:pt x="81" y="31"/>
                </a:cubicBezTo>
                <a:cubicBezTo>
                  <a:pt x="82" y="31"/>
                  <a:pt x="82" y="31"/>
                  <a:pt x="83" y="31"/>
                </a:cubicBezTo>
                <a:close/>
                <a:moveTo>
                  <a:pt x="96" y="19"/>
                </a:moveTo>
                <a:cubicBezTo>
                  <a:pt x="96" y="19"/>
                  <a:pt x="96" y="19"/>
                  <a:pt x="96" y="19"/>
                </a:cubicBezTo>
                <a:cubicBezTo>
                  <a:pt x="97" y="19"/>
                  <a:pt x="97" y="18"/>
                  <a:pt x="98" y="18"/>
                </a:cubicBezTo>
                <a:cubicBezTo>
                  <a:pt x="98" y="18"/>
                  <a:pt x="98" y="18"/>
                  <a:pt x="98" y="18"/>
                </a:cubicBezTo>
                <a:cubicBezTo>
                  <a:pt x="99" y="17"/>
                  <a:pt x="99" y="15"/>
                  <a:pt x="98" y="14"/>
                </a:cubicBezTo>
                <a:cubicBezTo>
                  <a:pt x="98" y="14"/>
                  <a:pt x="98" y="14"/>
                  <a:pt x="98" y="14"/>
                </a:cubicBezTo>
                <a:cubicBezTo>
                  <a:pt x="97" y="13"/>
                  <a:pt x="95" y="13"/>
                  <a:pt x="94" y="14"/>
                </a:cubicBezTo>
                <a:cubicBezTo>
                  <a:pt x="94" y="14"/>
                  <a:pt x="94" y="14"/>
                  <a:pt x="94" y="14"/>
                </a:cubicBezTo>
                <a:cubicBezTo>
                  <a:pt x="93" y="15"/>
                  <a:pt x="93" y="17"/>
                  <a:pt x="94" y="18"/>
                </a:cubicBezTo>
                <a:cubicBezTo>
                  <a:pt x="94" y="18"/>
                  <a:pt x="95" y="19"/>
                  <a:pt x="96" y="19"/>
                </a:cubicBezTo>
                <a:close/>
                <a:moveTo>
                  <a:pt x="5" y="151"/>
                </a:moveTo>
                <a:cubicBezTo>
                  <a:pt x="6" y="151"/>
                  <a:pt x="6" y="150"/>
                  <a:pt x="6" y="149"/>
                </a:cubicBezTo>
                <a:cubicBezTo>
                  <a:pt x="6" y="149"/>
                  <a:pt x="6" y="148"/>
                  <a:pt x="5" y="147"/>
                </a:cubicBezTo>
                <a:cubicBezTo>
                  <a:pt x="4" y="146"/>
                  <a:pt x="2" y="146"/>
                  <a:pt x="1" y="147"/>
                </a:cubicBezTo>
                <a:cubicBezTo>
                  <a:pt x="1" y="148"/>
                  <a:pt x="0" y="149"/>
                  <a:pt x="0" y="149"/>
                </a:cubicBezTo>
                <a:cubicBezTo>
                  <a:pt x="0" y="150"/>
                  <a:pt x="1" y="151"/>
                  <a:pt x="1" y="151"/>
                </a:cubicBezTo>
                <a:cubicBezTo>
                  <a:pt x="2" y="152"/>
                  <a:pt x="2" y="152"/>
                  <a:pt x="2" y="152"/>
                </a:cubicBezTo>
                <a:cubicBezTo>
                  <a:pt x="3" y="152"/>
                  <a:pt x="3" y="152"/>
                  <a:pt x="3" y="152"/>
                </a:cubicBezTo>
                <a:cubicBezTo>
                  <a:pt x="4" y="152"/>
                  <a:pt x="5" y="152"/>
                  <a:pt x="5" y="1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102" name="Freeform 11">
            <a:extLst>
              <a:ext uri="{FF2B5EF4-FFF2-40B4-BE49-F238E27FC236}">
                <a16:creationId xmlns:a16="http://schemas.microsoft.com/office/drawing/2014/main" id="{1F20ABA7-FC87-4BF7-961B-FD4FEA00C334}"/>
              </a:ext>
            </a:extLst>
          </p:cNvPr>
          <p:cNvSpPr>
            <a:spLocks/>
          </p:cNvSpPr>
          <p:nvPr/>
        </p:nvSpPr>
        <p:spPr bwMode="auto">
          <a:xfrm>
            <a:off x="5103813" y="2094544"/>
            <a:ext cx="171450" cy="168275"/>
          </a:xfrm>
          <a:custGeom>
            <a:avLst/>
            <a:gdLst>
              <a:gd name="T0" fmla="*/ 29 w 45"/>
              <a:gd name="T1" fmla="*/ 3 h 44"/>
              <a:gd name="T2" fmla="*/ 4 w 45"/>
              <a:gd name="T3" fmla="*/ 16 h 44"/>
              <a:gd name="T4" fmla="*/ 16 w 45"/>
              <a:gd name="T5" fmla="*/ 40 h 44"/>
              <a:gd name="T6" fmla="*/ 41 w 45"/>
              <a:gd name="T7" fmla="*/ 28 h 44"/>
              <a:gd name="T8" fmla="*/ 29 w 45"/>
              <a:gd name="T9" fmla="*/ 3 h 44"/>
            </a:gdLst>
            <a:ahLst/>
            <a:cxnLst>
              <a:cxn ang="0">
                <a:pos x="T0" y="T1"/>
              </a:cxn>
              <a:cxn ang="0">
                <a:pos x="T2" y="T3"/>
              </a:cxn>
              <a:cxn ang="0">
                <a:pos x="T4" y="T5"/>
              </a:cxn>
              <a:cxn ang="0">
                <a:pos x="T6" y="T7"/>
              </a:cxn>
              <a:cxn ang="0">
                <a:pos x="T8" y="T9"/>
              </a:cxn>
            </a:cxnLst>
            <a:rect l="0" t="0" r="r" b="b"/>
            <a:pathLst>
              <a:path w="45" h="44">
                <a:moveTo>
                  <a:pt x="29" y="3"/>
                </a:moveTo>
                <a:cubicBezTo>
                  <a:pt x="18" y="0"/>
                  <a:pt x="7" y="5"/>
                  <a:pt x="4" y="16"/>
                </a:cubicBezTo>
                <a:cubicBezTo>
                  <a:pt x="0" y="26"/>
                  <a:pt x="6" y="37"/>
                  <a:pt x="16" y="40"/>
                </a:cubicBezTo>
                <a:cubicBezTo>
                  <a:pt x="27" y="44"/>
                  <a:pt x="38" y="38"/>
                  <a:pt x="41" y="28"/>
                </a:cubicBezTo>
                <a:cubicBezTo>
                  <a:pt x="45" y="17"/>
                  <a:pt x="39" y="6"/>
                  <a:pt x="29" y="3"/>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103" name="Freeform 12">
            <a:extLst>
              <a:ext uri="{FF2B5EF4-FFF2-40B4-BE49-F238E27FC236}">
                <a16:creationId xmlns:a16="http://schemas.microsoft.com/office/drawing/2014/main" id="{212BD278-8DC9-403B-B1C9-9D14555F6737}"/>
              </a:ext>
            </a:extLst>
          </p:cNvPr>
          <p:cNvSpPr>
            <a:spLocks/>
          </p:cNvSpPr>
          <p:nvPr/>
        </p:nvSpPr>
        <p:spPr bwMode="auto">
          <a:xfrm>
            <a:off x="4499188" y="2952750"/>
            <a:ext cx="171450" cy="168275"/>
          </a:xfrm>
          <a:custGeom>
            <a:avLst/>
            <a:gdLst>
              <a:gd name="T0" fmla="*/ 16 w 45"/>
              <a:gd name="T1" fmla="*/ 4 h 44"/>
              <a:gd name="T2" fmla="*/ 4 w 45"/>
              <a:gd name="T3" fmla="*/ 28 h 44"/>
              <a:gd name="T4" fmla="*/ 29 w 45"/>
              <a:gd name="T5" fmla="*/ 41 h 44"/>
              <a:gd name="T6" fmla="*/ 41 w 45"/>
              <a:gd name="T7" fmla="*/ 16 h 44"/>
              <a:gd name="T8" fmla="*/ 16 w 45"/>
              <a:gd name="T9" fmla="*/ 4 h 44"/>
            </a:gdLst>
            <a:ahLst/>
            <a:cxnLst>
              <a:cxn ang="0">
                <a:pos x="T0" y="T1"/>
              </a:cxn>
              <a:cxn ang="0">
                <a:pos x="T2" y="T3"/>
              </a:cxn>
              <a:cxn ang="0">
                <a:pos x="T4" y="T5"/>
              </a:cxn>
              <a:cxn ang="0">
                <a:pos x="T6" y="T7"/>
              </a:cxn>
              <a:cxn ang="0">
                <a:pos x="T8" y="T9"/>
              </a:cxn>
            </a:cxnLst>
            <a:rect l="0" t="0" r="r" b="b"/>
            <a:pathLst>
              <a:path w="45" h="44">
                <a:moveTo>
                  <a:pt x="16" y="4"/>
                </a:moveTo>
                <a:cubicBezTo>
                  <a:pt x="6" y="7"/>
                  <a:pt x="0" y="18"/>
                  <a:pt x="4" y="28"/>
                </a:cubicBezTo>
                <a:cubicBezTo>
                  <a:pt x="7" y="39"/>
                  <a:pt x="18" y="44"/>
                  <a:pt x="29" y="41"/>
                </a:cubicBezTo>
                <a:cubicBezTo>
                  <a:pt x="39" y="38"/>
                  <a:pt x="45" y="27"/>
                  <a:pt x="41" y="16"/>
                </a:cubicBezTo>
                <a:cubicBezTo>
                  <a:pt x="38" y="6"/>
                  <a:pt x="27" y="0"/>
                  <a:pt x="16" y="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104" name="Freeform 13">
            <a:extLst>
              <a:ext uri="{FF2B5EF4-FFF2-40B4-BE49-F238E27FC236}">
                <a16:creationId xmlns:a16="http://schemas.microsoft.com/office/drawing/2014/main" id="{3032386A-0701-4569-8B55-B572FE284BDA}"/>
              </a:ext>
            </a:extLst>
          </p:cNvPr>
          <p:cNvSpPr>
            <a:spLocks/>
          </p:cNvSpPr>
          <p:nvPr/>
        </p:nvSpPr>
        <p:spPr bwMode="auto">
          <a:xfrm>
            <a:off x="4543736" y="3817991"/>
            <a:ext cx="168275" cy="171450"/>
          </a:xfrm>
          <a:custGeom>
            <a:avLst/>
            <a:gdLst>
              <a:gd name="T0" fmla="*/ 6 w 44"/>
              <a:gd name="T1" fmla="*/ 11 h 45"/>
              <a:gd name="T2" fmla="*/ 10 w 44"/>
              <a:gd name="T3" fmla="*/ 38 h 45"/>
              <a:gd name="T4" fmla="*/ 38 w 44"/>
              <a:gd name="T5" fmla="*/ 34 h 45"/>
              <a:gd name="T6" fmla="*/ 33 w 44"/>
              <a:gd name="T7" fmla="*/ 6 h 45"/>
              <a:gd name="T8" fmla="*/ 6 w 44"/>
              <a:gd name="T9" fmla="*/ 11 h 45"/>
            </a:gdLst>
            <a:ahLst/>
            <a:cxnLst>
              <a:cxn ang="0">
                <a:pos x="T0" y="T1"/>
              </a:cxn>
              <a:cxn ang="0">
                <a:pos x="T2" y="T3"/>
              </a:cxn>
              <a:cxn ang="0">
                <a:pos x="T4" y="T5"/>
              </a:cxn>
              <a:cxn ang="0">
                <a:pos x="T6" y="T7"/>
              </a:cxn>
              <a:cxn ang="0">
                <a:pos x="T8" y="T9"/>
              </a:cxn>
            </a:cxnLst>
            <a:rect l="0" t="0" r="r" b="b"/>
            <a:pathLst>
              <a:path w="44" h="45">
                <a:moveTo>
                  <a:pt x="6" y="11"/>
                </a:moveTo>
                <a:cubicBezTo>
                  <a:pt x="0" y="19"/>
                  <a:pt x="2" y="32"/>
                  <a:pt x="10" y="38"/>
                </a:cubicBezTo>
                <a:cubicBezTo>
                  <a:pt x="19" y="45"/>
                  <a:pt x="31" y="43"/>
                  <a:pt x="38" y="34"/>
                </a:cubicBezTo>
                <a:cubicBezTo>
                  <a:pt x="44" y="25"/>
                  <a:pt x="42" y="13"/>
                  <a:pt x="33" y="6"/>
                </a:cubicBezTo>
                <a:cubicBezTo>
                  <a:pt x="25" y="0"/>
                  <a:pt x="12" y="2"/>
                  <a:pt x="6" y="1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105" name="Freeform 8">
            <a:extLst>
              <a:ext uri="{FF2B5EF4-FFF2-40B4-BE49-F238E27FC236}">
                <a16:creationId xmlns:a16="http://schemas.microsoft.com/office/drawing/2014/main" id="{4A32AAB1-DC02-42CA-9E5A-D41D14D78591}"/>
              </a:ext>
            </a:extLst>
          </p:cNvPr>
          <p:cNvSpPr>
            <a:spLocks/>
          </p:cNvSpPr>
          <p:nvPr/>
        </p:nvSpPr>
        <p:spPr bwMode="auto">
          <a:xfrm>
            <a:off x="6917520" y="4599338"/>
            <a:ext cx="168275" cy="168275"/>
          </a:xfrm>
          <a:custGeom>
            <a:avLst/>
            <a:gdLst>
              <a:gd name="T0" fmla="*/ 28 w 44"/>
              <a:gd name="T1" fmla="*/ 4 h 44"/>
              <a:gd name="T2" fmla="*/ 41 w 44"/>
              <a:gd name="T3" fmla="*/ 28 h 44"/>
              <a:gd name="T4" fmla="*/ 16 w 44"/>
              <a:gd name="T5" fmla="*/ 41 h 44"/>
              <a:gd name="T6" fmla="*/ 3 w 44"/>
              <a:gd name="T7" fmla="*/ 16 h 44"/>
              <a:gd name="T8" fmla="*/ 28 w 44"/>
              <a:gd name="T9" fmla="*/ 4 h 44"/>
            </a:gdLst>
            <a:ahLst/>
            <a:cxnLst>
              <a:cxn ang="0">
                <a:pos x="T0" y="T1"/>
              </a:cxn>
              <a:cxn ang="0">
                <a:pos x="T2" y="T3"/>
              </a:cxn>
              <a:cxn ang="0">
                <a:pos x="T4" y="T5"/>
              </a:cxn>
              <a:cxn ang="0">
                <a:pos x="T6" y="T7"/>
              </a:cxn>
              <a:cxn ang="0">
                <a:pos x="T8" y="T9"/>
              </a:cxn>
            </a:cxnLst>
            <a:rect l="0" t="0" r="r" b="b"/>
            <a:pathLst>
              <a:path w="44" h="44">
                <a:moveTo>
                  <a:pt x="28" y="4"/>
                </a:moveTo>
                <a:cubicBezTo>
                  <a:pt x="39" y="7"/>
                  <a:pt x="44" y="18"/>
                  <a:pt x="41" y="28"/>
                </a:cubicBezTo>
                <a:cubicBezTo>
                  <a:pt x="38" y="39"/>
                  <a:pt x="26" y="44"/>
                  <a:pt x="16" y="41"/>
                </a:cubicBezTo>
                <a:cubicBezTo>
                  <a:pt x="6" y="38"/>
                  <a:pt x="0" y="27"/>
                  <a:pt x="3" y="16"/>
                </a:cubicBezTo>
                <a:cubicBezTo>
                  <a:pt x="7" y="6"/>
                  <a:pt x="18" y="0"/>
                  <a:pt x="28" y="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106" name="Freeform 7">
            <a:extLst>
              <a:ext uri="{FF2B5EF4-FFF2-40B4-BE49-F238E27FC236}">
                <a16:creationId xmlns:a16="http://schemas.microsoft.com/office/drawing/2014/main" id="{6CE9A5CE-C179-4BE1-B28A-7F3F6CA2D86E}"/>
              </a:ext>
            </a:extLst>
          </p:cNvPr>
          <p:cNvSpPr>
            <a:spLocks/>
          </p:cNvSpPr>
          <p:nvPr/>
        </p:nvSpPr>
        <p:spPr bwMode="auto">
          <a:xfrm>
            <a:off x="7481083" y="3821113"/>
            <a:ext cx="168275" cy="168275"/>
          </a:xfrm>
          <a:custGeom>
            <a:avLst/>
            <a:gdLst>
              <a:gd name="T0" fmla="*/ 16 w 44"/>
              <a:gd name="T1" fmla="*/ 3 h 44"/>
              <a:gd name="T2" fmla="*/ 41 w 44"/>
              <a:gd name="T3" fmla="*/ 16 h 44"/>
              <a:gd name="T4" fmla="*/ 28 w 44"/>
              <a:gd name="T5" fmla="*/ 40 h 44"/>
              <a:gd name="T6" fmla="*/ 3 w 44"/>
              <a:gd name="T7" fmla="*/ 28 h 44"/>
              <a:gd name="T8" fmla="*/ 16 w 44"/>
              <a:gd name="T9" fmla="*/ 3 h 44"/>
            </a:gdLst>
            <a:ahLst/>
            <a:cxnLst>
              <a:cxn ang="0">
                <a:pos x="T0" y="T1"/>
              </a:cxn>
              <a:cxn ang="0">
                <a:pos x="T2" y="T3"/>
              </a:cxn>
              <a:cxn ang="0">
                <a:pos x="T4" y="T5"/>
              </a:cxn>
              <a:cxn ang="0">
                <a:pos x="T6" y="T7"/>
              </a:cxn>
              <a:cxn ang="0">
                <a:pos x="T8" y="T9"/>
              </a:cxn>
            </a:cxnLst>
            <a:rect l="0" t="0" r="r" b="b"/>
            <a:pathLst>
              <a:path w="44" h="44">
                <a:moveTo>
                  <a:pt x="16" y="3"/>
                </a:moveTo>
                <a:cubicBezTo>
                  <a:pt x="26" y="0"/>
                  <a:pt x="38" y="5"/>
                  <a:pt x="41" y="16"/>
                </a:cubicBezTo>
                <a:cubicBezTo>
                  <a:pt x="44" y="26"/>
                  <a:pt x="39" y="37"/>
                  <a:pt x="28" y="40"/>
                </a:cubicBezTo>
                <a:cubicBezTo>
                  <a:pt x="18" y="44"/>
                  <a:pt x="7" y="38"/>
                  <a:pt x="3" y="28"/>
                </a:cubicBezTo>
                <a:cubicBezTo>
                  <a:pt x="0" y="17"/>
                  <a:pt x="6" y="6"/>
                  <a:pt x="16" y="3"/>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107" name="Freeform 6">
            <a:extLst>
              <a:ext uri="{FF2B5EF4-FFF2-40B4-BE49-F238E27FC236}">
                <a16:creationId xmlns:a16="http://schemas.microsoft.com/office/drawing/2014/main" id="{02B08A3B-4EE3-4793-A75E-4E4389EFDDAE}"/>
              </a:ext>
            </a:extLst>
          </p:cNvPr>
          <p:cNvSpPr>
            <a:spLocks/>
          </p:cNvSpPr>
          <p:nvPr/>
        </p:nvSpPr>
        <p:spPr bwMode="auto">
          <a:xfrm>
            <a:off x="7480301" y="2866511"/>
            <a:ext cx="171450" cy="171450"/>
          </a:xfrm>
          <a:custGeom>
            <a:avLst/>
            <a:gdLst>
              <a:gd name="T0" fmla="*/ 7 w 45"/>
              <a:gd name="T1" fmla="*/ 11 h 45"/>
              <a:gd name="T2" fmla="*/ 34 w 45"/>
              <a:gd name="T3" fmla="*/ 7 h 45"/>
              <a:gd name="T4" fmla="*/ 39 w 45"/>
              <a:gd name="T5" fmla="*/ 34 h 45"/>
              <a:gd name="T6" fmla="*/ 11 w 45"/>
              <a:gd name="T7" fmla="*/ 39 h 45"/>
              <a:gd name="T8" fmla="*/ 7 w 45"/>
              <a:gd name="T9" fmla="*/ 11 h 45"/>
            </a:gdLst>
            <a:ahLst/>
            <a:cxnLst>
              <a:cxn ang="0">
                <a:pos x="T0" y="T1"/>
              </a:cxn>
              <a:cxn ang="0">
                <a:pos x="T2" y="T3"/>
              </a:cxn>
              <a:cxn ang="0">
                <a:pos x="T4" y="T5"/>
              </a:cxn>
              <a:cxn ang="0">
                <a:pos x="T6" y="T7"/>
              </a:cxn>
              <a:cxn ang="0">
                <a:pos x="T8" y="T9"/>
              </a:cxn>
            </a:cxnLst>
            <a:rect l="0" t="0" r="r" b="b"/>
            <a:pathLst>
              <a:path w="45" h="45">
                <a:moveTo>
                  <a:pt x="7" y="11"/>
                </a:moveTo>
                <a:cubicBezTo>
                  <a:pt x="13" y="2"/>
                  <a:pt x="26" y="0"/>
                  <a:pt x="34" y="7"/>
                </a:cubicBezTo>
                <a:cubicBezTo>
                  <a:pt x="43" y="13"/>
                  <a:pt x="45" y="26"/>
                  <a:pt x="39" y="34"/>
                </a:cubicBezTo>
                <a:cubicBezTo>
                  <a:pt x="32" y="43"/>
                  <a:pt x="20" y="45"/>
                  <a:pt x="11" y="39"/>
                </a:cubicBezTo>
                <a:cubicBezTo>
                  <a:pt x="2" y="32"/>
                  <a:pt x="0" y="20"/>
                  <a:pt x="7" y="1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UA">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CEBBC1A-B72C-4535-9403-97D46C1D43D1}"/>
              </a:ext>
            </a:extLst>
          </p:cNvPr>
          <p:cNvSpPr txBox="1"/>
          <p:nvPr/>
        </p:nvSpPr>
        <p:spPr>
          <a:xfrm>
            <a:off x="4856952" y="229845"/>
            <a:ext cx="3399970" cy="707886"/>
          </a:xfrm>
          <a:prstGeom prst="rect">
            <a:avLst/>
          </a:prstGeom>
          <a:noFill/>
        </p:spPr>
        <p:txBody>
          <a:bodyPr wrap="none" rtlCol="0">
            <a:spAutoFit/>
          </a:bodyPr>
          <a:lstStyle/>
          <a:p>
            <a:r>
              <a:rPr lang="mn-MN" sz="4000" b="1" dirty="0">
                <a:solidFill>
                  <a:srgbClr val="FFC000"/>
                </a:solidFill>
                <a:latin typeface="Arial" panose="020B0604020202020204" pitchFamily="34" charset="0"/>
                <a:cs typeface="Arial" panose="020B0604020202020204" pitchFamily="34" charset="0"/>
              </a:rPr>
              <a:t>ДҮГНЭЛТ-1   </a:t>
            </a:r>
            <a:endParaRPr lang="en-US" sz="4000" b="1" dirty="0">
              <a:solidFill>
                <a:srgbClr val="FFC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44FABB-FB7C-46F4-A32D-D082A64C4332}"/>
              </a:ext>
            </a:extLst>
          </p:cNvPr>
          <p:cNvSpPr txBox="1"/>
          <p:nvPr/>
        </p:nvSpPr>
        <p:spPr>
          <a:xfrm>
            <a:off x="4080006" y="6220438"/>
            <a:ext cx="4458144" cy="307777"/>
          </a:xfrm>
          <a:prstGeom prst="rect">
            <a:avLst/>
          </a:prstGeom>
          <a:noFill/>
        </p:spPr>
        <p:txBody>
          <a:bodyPr wrap="none" rtlCol="0">
            <a:spAutoFit/>
          </a:bodyPr>
          <a:lstStyle/>
          <a:p>
            <a:r>
              <a:rPr lang="mn-MN" sz="1400" b="1" dirty="0">
                <a:solidFill>
                  <a:srgbClr val="FFC000"/>
                </a:solidFill>
                <a:latin typeface="Arial" panose="020B0604020202020204" pitchFamily="34" charset="0"/>
                <a:cs typeface="Arial" panose="020B0604020202020204" pitchFamily="34" charset="0"/>
              </a:rPr>
              <a:t>АЖМХ ЖББХСХ-оос хүлээлт, хамтын ажиллагаа</a:t>
            </a:r>
            <a:endParaRPr lang="en-US" sz="1400" b="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85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750"/>
                                        <p:tgtEl>
                                          <p:spTgt spid="53"/>
                                        </p:tgtEl>
                                      </p:cBhvr>
                                    </p:animEffect>
                                  </p:childTnLst>
                                </p:cTn>
                              </p:par>
                              <p:par>
                                <p:cTn id="8" presetID="2" presetClass="entr" presetSubtype="9" decel="100000" fill="hold" nodeType="withEffect">
                                  <p:stCondLst>
                                    <p:cond delay="75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0-#ppt_w/2"/>
                                          </p:val>
                                        </p:tav>
                                        <p:tav tm="100000">
                                          <p:val>
                                            <p:strVal val="#ppt_x"/>
                                          </p:val>
                                        </p:tav>
                                      </p:tavLst>
                                    </p:anim>
                                    <p:anim calcmode="lin" valueType="num">
                                      <p:cBhvr additive="base">
                                        <p:cTn id="11" dur="1000" fill="hold"/>
                                        <p:tgtEl>
                                          <p:spTgt spid="5"/>
                                        </p:tgtEl>
                                        <p:attrNameLst>
                                          <p:attrName>ppt_y</p:attrName>
                                        </p:attrNameLst>
                                      </p:cBhvr>
                                      <p:tavLst>
                                        <p:tav tm="0">
                                          <p:val>
                                            <p:strVal val="0-#ppt_h/2"/>
                                          </p:val>
                                        </p:tav>
                                        <p:tav tm="100000">
                                          <p:val>
                                            <p:strVal val="#ppt_y"/>
                                          </p:val>
                                        </p:tav>
                                      </p:tavLst>
                                    </p:anim>
                                  </p:childTnLst>
                                </p:cTn>
                              </p:par>
                              <p:par>
                                <p:cTn id="12" presetID="2" presetClass="entr" presetSubtype="8" decel="100000" fill="hold" nodeType="withEffect">
                                  <p:stCondLst>
                                    <p:cond delay="100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000" fill="hold"/>
                                        <p:tgtEl>
                                          <p:spTgt spid="11"/>
                                        </p:tgtEl>
                                        <p:attrNameLst>
                                          <p:attrName>ppt_x</p:attrName>
                                        </p:attrNameLst>
                                      </p:cBhvr>
                                      <p:tavLst>
                                        <p:tav tm="0">
                                          <p:val>
                                            <p:strVal val="0-#ppt_w/2"/>
                                          </p:val>
                                        </p:tav>
                                        <p:tav tm="100000">
                                          <p:val>
                                            <p:strVal val="#ppt_x"/>
                                          </p:val>
                                        </p:tav>
                                      </p:tavLst>
                                    </p:anim>
                                    <p:anim calcmode="lin" valueType="num">
                                      <p:cBhvr additive="base">
                                        <p:cTn id="15" dur="100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125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1000" fill="hold"/>
                                        <p:tgtEl>
                                          <p:spTgt spid="17"/>
                                        </p:tgtEl>
                                        <p:attrNameLst>
                                          <p:attrName>ppt_x</p:attrName>
                                        </p:attrNameLst>
                                      </p:cBhvr>
                                      <p:tavLst>
                                        <p:tav tm="0">
                                          <p:val>
                                            <p:strVal val="0-#ppt_w/2"/>
                                          </p:val>
                                        </p:tav>
                                        <p:tav tm="100000">
                                          <p:val>
                                            <p:strVal val="#ppt_x"/>
                                          </p:val>
                                        </p:tav>
                                      </p:tavLst>
                                    </p:anim>
                                    <p:anim calcmode="lin" valueType="num">
                                      <p:cBhvr additive="base">
                                        <p:cTn id="19" dur="1000" fill="hold"/>
                                        <p:tgtEl>
                                          <p:spTgt spid="17"/>
                                        </p:tgtEl>
                                        <p:attrNameLst>
                                          <p:attrName>ppt_y</p:attrName>
                                        </p:attrNameLst>
                                      </p:cBhvr>
                                      <p:tavLst>
                                        <p:tav tm="0">
                                          <p:val>
                                            <p:strVal val="#ppt_y"/>
                                          </p:val>
                                        </p:tav>
                                        <p:tav tm="100000">
                                          <p:val>
                                            <p:strVal val="#ppt_y"/>
                                          </p:val>
                                        </p:tav>
                                      </p:tavLst>
                                    </p:anim>
                                  </p:childTnLst>
                                </p:cTn>
                              </p:par>
                              <p:par>
                                <p:cTn id="20" presetID="2" presetClass="entr" presetSubtype="12" decel="100000" fill="hold" nodeType="withEffect">
                                  <p:stCondLst>
                                    <p:cond delay="150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950" fill="hold"/>
                                        <p:tgtEl>
                                          <p:spTgt spid="23"/>
                                        </p:tgtEl>
                                        <p:attrNameLst>
                                          <p:attrName>ppt_x</p:attrName>
                                        </p:attrNameLst>
                                      </p:cBhvr>
                                      <p:tavLst>
                                        <p:tav tm="0">
                                          <p:val>
                                            <p:strVal val="0-#ppt_w/2"/>
                                          </p:val>
                                        </p:tav>
                                        <p:tav tm="100000">
                                          <p:val>
                                            <p:strVal val="#ppt_x"/>
                                          </p:val>
                                        </p:tav>
                                      </p:tavLst>
                                    </p:anim>
                                    <p:anim calcmode="lin" valueType="num">
                                      <p:cBhvr additive="base">
                                        <p:cTn id="23" dur="950" fill="hold"/>
                                        <p:tgtEl>
                                          <p:spTgt spid="23"/>
                                        </p:tgtEl>
                                        <p:attrNameLst>
                                          <p:attrName>ppt_y</p:attrName>
                                        </p:attrNameLst>
                                      </p:cBhvr>
                                      <p:tavLst>
                                        <p:tav tm="0">
                                          <p:val>
                                            <p:strVal val="1+#ppt_h/2"/>
                                          </p:val>
                                        </p:tav>
                                        <p:tav tm="100000">
                                          <p:val>
                                            <p:strVal val="#ppt_y"/>
                                          </p:val>
                                        </p:tav>
                                      </p:tavLst>
                                    </p:anim>
                                  </p:childTnLst>
                                </p:cTn>
                              </p:par>
                              <p:par>
                                <p:cTn id="24" presetID="2" presetClass="entr" presetSubtype="6" decel="100000" fill="hold" nodeType="withEffect">
                                  <p:stCondLst>
                                    <p:cond delay="75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1000" fill="hold"/>
                                        <p:tgtEl>
                                          <p:spTgt spid="47"/>
                                        </p:tgtEl>
                                        <p:attrNameLst>
                                          <p:attrName>ppt_x</p:attrName>
                                        </p:attrNameLst>
                                      </p:cBhvr>
                                      <p:tavLst>
                                        <p:tav tm="0">
                                          <p:val>
                                            <p:strVal val="1+#ppt_w/2"/>
                                          </p:val>
                                        </p:tav>
                                        <p:tav tm="100000">
                                          <p:val>
                                            <p:strVal val="#ppt_x"/>
                                          </p:val>
                                        </p:tav>
                                      </p:tavLst>
                                    </p:anim>
                                    <p:anim calcmode="lin" valueType="num">
                                      <p:cBhvr additive="base">
                                        <p:cTn id="27" dur="1000" fill="hold"/>
                                        <p:tgtEl>
                                          <p:spTgt spid="47"/>
                                        </p:tgtEl>
                                        <p:attrNameLst>
                                          <p:attrName>ppt_y</p:attrName>
                                        </p:attrNameLst>
                                      </p:cBhvr>
                                      <p:tavLst>
                                        <p:tav tm="0">
                                          <p:val>
                                            <p:strVal val="1+#ppt_h/2"/>
                                          </p:val>
                                        </p:tav>
                                        <p:tav tm="100000">
                                          <p:val>
                                            <p:strVal val="#ppt_y"/>
                                          </p:val>
                                        </p:tav>
                                      </p:tavLst>
                                    </p:anim>
                                  </p:childTnLst>
                                </p:cTn>
                              </p:par>
                              <p:par>
                                <p:cTn id="28" presetID="2" presetClass="entr" presetSubtype="2" decel="100000" fill="hold" nodeType="withEffect">
                                  <p:stCondLst>
                                    <p:cond delay="1000"/>
                                  </p:stCondLst>
                                  <p:childTnLst>
                                    <p:set>
                                      <p:cBhvr>
                                        <p:cTn id="29" dur="1" fill="hold">
                                          <p:stCondLst>
                                            <p:cond delay="0"/>
                                          </p:stCondLst>
                                        </p:cTn>
                                        <p:tgtEl>
                                          <p:spTgt spid="41"/>
                                        </p:tgtEl>
                                        <p:attrNameLst>
                                          <p:attrName>style.visibility</p:attrName>
                                        </p:attrNameLst>
                                      </p:cBhvr>
                                      <p:to>
                                        <p:strVal val="visible"/>
                                      </p:to>
                                    </p:set>
                                    <p:anim calcmode="lin" valueType="num">
                                      <p:cBhvr additive="base">
                                        <p:cTn id="30" dur="1000" fill="hold"/>
                                        <p:tgtEl>
                                          <p:spTgt spid="41"/>
                                        </p:tgtEl>
                                        <p:attrNameLst>
                                          <p:attrName>ppt_x</p:attrName>
                                        </p:attrNameLst>
                                      </p:cBhvr>
                                      <p:tavLst>
                                        <p:tav tm="0">
                                          <p:val>
                                            <p:strVal val="1+#ppt_w/2"/>
                                          </p:val>
                                        </p:tav>
                                        <p:tav tm="100000">
                                          <p:val>
                                            <p:strVal val="#ppt_x"/>
                                          </p:val>
                                        </p:tav>
                                      </p:tavLst>
                                    </p:anim>
                                    <p:anim calcmode="lin" valueType="num">
                                      <p:cBhvr additive="base">
                                        <p:cTn id="31" dur="1000" fill="hold"/>
                                        <p:tgtEl>
                                          <p:spTgt spid="41"/>
                                        </p:tgtEl>
                                        <p:attrNameLst>
                                          <p:attrName>ppt_y</p:attrName>
                                        </p:attrNameLst>
                                      </p:cBhvr>
                                      <p:tavLst>
                                        <p:tav tm="0">
                                          <p:val>
                                            <p:strVal val="#ppt_y"/>
                                          </p:val>
                                        </p:tav>
                                        <p:tav tm="100000">
                                          <p:val>
                                            <p:strVal val="#ppt_y"/>
                                          </p:val>
                                        </p:tav>
                                      </p:tavLst>
                                    </p:anim>
                                  </p:childTnLst>
                                </p:cTn>
                              </p:par>
                              <p:par>
                                <p:cTn id="32" presetID="2" presetClass="entr" presetSubtype="2" decel="100000" fill="hold" nodeType="withEffect">
                                  <p:stCondLst>
                                    <p:cond delay="125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1000" fill="hold"/>
                                        <p:tgtEl>
                                          <p:spTgt spid="35"/>
                                        </p:tgtEl>
                                        <p:attrNameLst>
                                          <p:attrName>ppt_x</p:attrName>
                                        </p:attrNameLst>
                                      </p:cBhvr>
                                      <p:tavLst>
                                        <p:tav tm="0">
                                          <p:val>
                                            <p:strVal val="1+#ppt_w/2"/>
                                          </p:val>
                                        </p:tav>
                                        <p:tav tm="100000">
                                          <p:val>
                                            <p:strVal val="#ppt_x"/>
                                          </p:val>
                                        </p:tav>
                                      </p:tavLst>
                                    </p:anim>
                                    <p:anim calcmode="lin" valueType="num">
                                      <p:cBhvr additive="base">
                                        <p:cTn id="35" dur="1000" fill="hold"/>
                                        <p:tgtEl>
                                          <p:spTgt spid="35"/>
                                        </p:tgtEl>
                                        <p:attrNameLst>
                                          <p:attrName>ppt_y</p:attrName>
                                        </p:attrNameLst>
                                      </p:cBhvr>
                                      <p:tavLst>
                                        <p:tav tm="0">
                                          <p:val>
                                            <p:strVal val="#ppt_y"/>
                                          </p:val>
                                        </p:tav>
                                        <p:tav tm="100000">
                                          <p:val>
                                            <p:strVal val="#ppt_y"/>
                                          </p:val>
                                        </p:tav>
                                      </p:tavLst>
                                    </p:anim>
                                  </p:childTnLst>
                                </p:cTn>
                              </p:par>
                              <p:par>
                                <p:cTn id="36" presetID="2" presetClass="entr" presetSubtype="3" decel="100000" fill="hold" nodeType="withEffect">
                                  <p:stCondLst>
                                    <p:cond delay="150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950" fill="hold"/>
                                        <p:tgtEl>
                                          <p:spTgt spid="29"/>
                                        </p:tgtEl>
                                        <p:attrNameLst>
                                          <p:attrName>ppt_x</p:attrName>
                                        </p:attrNameLst>
                                      </p:cBhvr>
                                      <p:tavLst>
                                        <p:tav tm="0">
                                          <p:val>
                                            <p:strVal val="1+#ppt_w/2"/>
                                          </p:val>
                                        </p:tav>
                                        <p:tav tm="100000">
                                          <p:val>
                                            <p:strVal val="#ppt_x"/>
                                          </p:val>
                                        </p:tav>
                                      </p:tavLst>
                                    </p:anim>
                                    <p:anim calcmode="lin" valueType="num">
                                      <p:cBhvr additive="base">
                                        <p:cTn id="39" dur="950" fill="hold"/>
                                        <p:tgtEl>
                                          <p:spTgt spid="29"/>
                                        </p:tgtEl>
                                        <p:attrNameLst>
                                          <p:attrName>ppt_y</p:attrName>
                                        </p:attrNameLst>
                                      </p:cBhvr>
                                      <p:tavLst>
                                        <p:tav tm="0">
                                          <p:val>
                                            <p:strVal val="0-#ppt_h/2"/>
                                          </p:val>
                                        </p:tav>
                                        <p:tav tm="100000">
                                          <p:val>
                                            <p:strVal val="#ppt_y"/>
                                          </p:val>
                                        </p:tav>
                                      </p:tavLst>
                                    </p:anim>
                                  </p:childTnLst>
                                </p:cTn>
                              </p:par>
                              <p:par>
                                <p:cTn id="40" presetID="2" presetClass="entr" presetSubtype="8" decel="100000" fill="hold" nodeType="withEffect">
                                  <p:stCondLst>
                                    <p:cond delay="125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0-#ppt_w/2"/>
                                          </p:val>
                                        </p:tav>
                                        <p:tav tm="100000">
                                          <p:val>
                                            <p:strVal val="#ppt_x"/>
                                          </p:val>
                                        </p:tav>
                                      </p:tavLst>
                                    </p:anim>
                                    <p:anim calcmode="lin" valueType="num">
                                      <p:cBhvr additive="base">
                                        <p:cTn id="43" dur="1000" fill="hold"/>
                                        <p:tgtEl>
                                          <p:spTgt spid="64"/>
                                        </p:tgtEl>
                                        <p:attrNameLst>
                                          <p:attrName>ppt_y</p:attrName>
                                        </p:attrNameLst>
                                      </p:cBhvr>
                                      <p:tavLst>
                                        <p:tav tm="0">
                                          <p:val>
                                            <p:strVal val="#ppt_y"/>
                                          </p:val>
                                        </p:tav>
                                        <p:tav tm="100000">
                                          <p:val>
                                            <p:strVal val="#ppt_y"/>
                                          </p:val>
                                        </p:tav>
                                      </p:tavLst>
                                    </p:anim>
                                  </p:childTnLst>
                                </p:cTn>
                              </p:par>
                              <p:par>
                                <p:cTn id="44" presetID="2" presetClass="entr" presetSubtype="2" decel="100000" fill="hold" nodeType="withEffect">
                                  <p:stCondLst>
                                    <p:cond delay="125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1000" fill="hold"/>
                                        <p:tgtEl>
                                          <p:spTgt spid="85"/>
                                        </p:tgtEl>
                                        <p:attrNameLst>
                                          <p:attrName>ppt_x</p:attrName>
                                        </p:attrNameLst>
                                      </p:cBhvr>
                                      <p:tavLst>
                                        <p:tav tm="0">
                                          <p:val>
                                            <p:strVal val="1+#ppt_w/2"/>
                                          </p:val>
                                        </p:tav>
                                        <p:tav tm="100000">
                                          <p:val>
                                            <p:strVal val="#ppt_x"/>
                                          </p:val>
                                        </p:tav>
                                      </p:tavLst>
                                    </p:anim>
                                    <p:anim calcmode="lin" valueType="num">
                                      <p:cBhvr additive="base">
                                        <p:cTn id="47" dur="1000" fill="hold"/>
                                        <p:tgtEl>
                                          <p:spTgt spid="85"/>
                                        </p:tgtEl>
                                        <p:attrNameLst>
                                          <p:attrName>ppt_y</p:attrName>
                                        </p:attrNameLst>
                                      </p:cBhvr>
                                      <p:tavLst>
                                        <p:tav tm="0">
                                          <p:val>
                                            <p:strVal val="#ppt_y"/>
                                          </p:val>
                                        </p:tav>
                                        <p:tav tm="100000">
                                          <p:val>
                                            <p:strVal val="#ppt_y"/>
                                          </p:val>
                                        </p:tav>
                                      </p:tavLst>
                                    </p:anim>
                                  </p:childTnLst>
                                </p:cTn>
                              </p:par>
                              <p:par>
                                <p:cTn id="48" presetID="2" presetClass="entr" presetSubtype="8" decel="100000" fill="hold" nodeType="withEffect">
                                  <p:stCondLst>
                                    <p:cond delay="150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1000" fill="hold"/>
                                        <p:tgtEl>
                                          <p:spTgt spid="67"/>
                                        </p:tgtEl>
                                        <p:attrNameLst>
                                          <p:attrName>ppt_x</p:attrName>
                                        </p:attrNameLst>
                                      </p:cBhvr>
                                      <p:tavLst>
                                        <p:tav tm="0">
                                          <p:val>
                                            <p:strVal val="0-#ppt_w/2"/>
                                          </p:val>
                                        </p:tav>
                                        <p:tav tm="100000">
                                          <p:val>
                                            <p:strVal val="#ppt_x"/>
                                          </p:val>
                                        </p:tav>
                                      </p:tavLst>
                                    </p:anim>
                                    <p:anim calcmode="lin" valueType="num">
                                      <p:cBhvr additive="base">
                                        <p:cTn id="51" dur="1000" fill="hold"/>
                                        <p:tgtEl>
                                          <p:spTgt spid="67"/>
                                        </p:tgtEl>
                                        <p:attrNameLst>
                                          <p:attrName>ppt_y</p:attrName>
                                        </p:attrNameLst>
                                      </p:cBhvr>
                                      <p:tavLst>
                                        <p:tav tm="0">
                                          <p:val>
                                            <p:strVal val="#ppt_y"/>
                                          </p:val>
                                        </p:tav>
                                        <p:tav tm="100000">
                                          <p:val>
                                            <p:strVal val="#ppt_y"/>
                                          </p:val>
                                        </p:tav>
                                      </p:tavLst>
                                    </p:anim>
                                  </p:childTnLst>
                                </p:cTn>
                              </p:par>
                              <p:par>
                                <p:cTn id="52" presetID="2" presetClass="entr" presetSubtype="2" decel="100000" fill="hold" nodeType="withEffect">
                                  <p:stCondLst>
                                    <p:cond delay="1500"/>
                                  </p:stCondLst>
                                  <p:childTnLst>
                                    <p:set>
                                      <p:cBhvr>
                                        <p:cTn id="53" dur="1" fill="hold">
                                          <p:stCondLst>
                                            <p:cond delay="0"/>
                                          </p:stCondLst>
                                        </p:cTn>
                                        <p:tgtEl>
                                          <p:spTgt spid="82"/>
                                        </p:tgtEl>
                                        <p:attrNameLst>
                                          <p:attrName>style.visibility</p:attrName>
                                        </p:attrNameLst>
                                      </p:cBhvr>
                                      <p:to>
                                        <p:strVal val="visible"/>
                                      </p:to>
                                    </p:set>
                                    <p:anim calcmode="lin" valueType="num">
                                      <p:cBhvr additive="base">
                                        <p:cTn id="54" dur="1000" fill="hold"/>
                                        <p:tgtEl>
                                          <p:spTgt spid="82"/>
                                        </p:tgtEl>
                                        <p:attrNameLst>
                                          <p:attrName>ppt_x</p:attrName>
                                        </p:attrNameLst>
                                      </p:cBhvr>
                                      <p:tavLst>
                                        <p:tav tm="0">
                                          <p:val>
                                            <p:strVal val="1+#ppt_w/2"/>
                                          </p:val>
                                        </p:tav>
                                        <p:tav tm="100000">
                                          <p:val>
                                            <p:strVal val="#ppt_x"/>
                                          </p:val>
                                        </p:tav>
                                      </p:tavLst>
                                    </p:anim>
                                    <p:anim calcmode="lin" valueType="num">
                                      <p:cBhvr additive="base">
                                        <p:cTn id="55" dur="1000" fill="hold"/>
                                        <p:tgtEl>
                                          <p:spTgt spid="82"/>
                                        </p:tgtEl>
                                        <p:attrNameLst>
                                          <p:attrName>ppt_y</p:attrName>
                                        </p:attrNameLst>
                                      </p:cBhvr>
                                      <p:tavLst>
                                        <p:tav tm="0">
                                          <p:val>
                                            <p:strVal val="#ppt_y"/>
                                          </p:val>
                                        </p:tav>
                                        <p:tav tm="100000">
                                          <p:val>
                                            <p:strVal val="#ppt_y"/>
                                          </p:val>
                                        </p:tav>
                                      </p:tavLst>
                                    </p:anim>
                                  </p:childTnLst>
                                </p:cTn>
                              </p:par>
                              <p:par>
                                <p:cTn id="56" presetID="2" presetClass="entr" presetSubtype="8" decel="100000" fill="hold" nodeType="withEffect">
                                  <p:stCondLst>
                                    <p:cond delay="1750"/>
                                  </p:stCondLst>
                                  <p:childTnLst>
                                    <p:set>
                                      <p:cBhvr>
                                        <p:cTn id="57" dur="1" fill="hold">
                                          <p:stCondLst>
                                            <p:cond delay="0"/>
                                          </p:stCondLst>
                                        </p:cTn>
                                        <p:tgtEl>
                                          <p:spTgt spid="70"/>
                                        </p:tgtEl>
                                        <p:attrNameLst>
                                          <p:attrName>style.visibility</p:attrName>
                                        </p:attrNameLst>
                                      </p:cBhvr>
                                      <p:to>
                                        <p:strVal val="visible"/>
                                      </p:to>
                                    </p:set>
                                    <p:anim calcmode="lin" valueType="num">
                                      <p:cBhvr additive="base">
                                        <p:cTn id="58" dur="1000" fill="hold"/>
                                        <p:tgtEl>
                                          <p:spTgt spid="70"/>
                                        </p:tgtEl>
                                        <p:attrNameLst>
                                          <p:attrName>ppt_x</p:attrName>
                                        </p:attrNameLst>
                                      </p:cBhvr>
                                      <p:tavLst>
                                        <p:tav tm="0">
                                          <p:val>
                                            <p:strVal val="0-#ppt_w/2"/>
                                          </p:val>
                                        </p:tav>
                                        <p:tav tm="100000">
                                          <p:val>
                                            <p:strVal val="#ppt_x"/>
                                          </p:val>
                                        </p:tav>
                                      </p:tavLst>
                                    </p:anim>
                                    <p:anim calcmode="lin" valueType="num">
                                      <p:cBhvr additive="base">
                                        <p:cTn id="59" dur="1000" fill="hold"/>
                                        <p:tgtEl>
                                          <p:spTgt spid="70"/>
                                        </p:tgtEl>
                                        <p:attrNameLst>
                                          <p:attrName>ppt_y</p:attrName>
                                        </p:attrNameLst>
                                      </p:cBhvr>
                                      <p:tavLst>
                                        <p:tav tm="0">
                                          <p:val>
                                            <p:strVal val="#ppt_y"/>
                                          </p:val>
                                        </p:tav>
                                        <p:tav tm="100000">
                                          <p:val>
                                            <p:strVal val="#ppt_y"/>
                                          </p:val>
                                        </p:tav>
                                      </p:tavLst>
                                    </p:anim>
                                  </p:childTnLst>
                                </p:cTn>
                              </p:par>
                              <p:par>
                                <p:cTn id="60" presetID="2" presetClass="entr" presetSubtype="2" decel="100000" fill="hold" nodeType="withEffect">
                                  <p:stCondLst>
                                    <p:cond delay="1750"/>
                                  </p:stCondLst>
                                  <p:childTnLst>
                                    <p:set>
                                      <p:cBhvr>
                                        <p:cTn id="61" dur="1" fill="hold">
                                          <p:stCondLst>
                                            <p:cond delay="0"/>
                                          </p:stCondLst>
                                        </p:cTn>
                                        <p:tgtEl>
                                          <p:spTgt spid="79"/>
                                        </p:tgtEl>
                                        <p:attrNameLst>
                                          <p:attrName>style.visibility</p:attrName>
                                        </p:attrNameLst>
                                      </p:cBhvr>
                                      <p:to>
                                        <p:strVal val="visible"/>
                                      </p:to>
                                    </p:set>
                                    <p:anim calcmode="lin" valueType="num">
                                      <p:cBhvr additive="base">
                                        <p:cTn id="62" dur="1000" fill="hold"/>
                                        <p:tgtEl>
                                          <p:spTgt spid="79"/>
                                        </p:tgtEl>
                                        <p:attrNameLst>
                                          <p:attrName>ppt_x</p:attrName>
                                        </p:attrNameLst>
                                      </p:cBhvr>
                                      <p:tavLst>
                                        <p:tav tm="0">
                                          <p:val>
                                            <p:strVal val="1+#ppt_w/2"/>
                                          </p:val>
                                        </p:tav>
                                        <p:tav tm="100000">
                                          <p:val>
                                            <p:strVal val="#ppt_x"/>
                                          </p:val>
                                        </p:tav>
                                      </p:tavLst>
                                    </p:anim>
                                    <p:anim calcmode="lin" valueType="num">
                                      <p:cBhvr additive="base">
                                        <p:cTn id="63" dur="1000" fill="hold"/>
                                        <p:tgtEl>
                                          <p:spTgt spid="79"/>
                                        </p:tgtEl>
                                        <p:attrNameLst>
                                          <p:attrName>ppt_y</p:attrName>
                                        </p:attrNameLst>
                                      </p:cBhvr>
                                      <p:tavLst>
                                        <p:tav tm="0">
                                          <p:val>
                                            <p:strVal val="#ppt_y"/>
                                          </p:val>
                                        </p:tav>
                                        <p:tav tm="100000">
                                          <p:val>
                                            <p:strVal val="#ppt_y"/>
                                          </p:val>
                                        </p:tav>
                                      </p:tavLst>
                                    </p:anim>
                                  </p:childTnLst>
                                </p:cTn>
                              </p:par>
                              <p:par>
                                <p:cTn id="64" presetID="2" presetClass="entr" presetSubtype="8" decel="100000" fill="hold" nodeType="withEffect">
                                  <p:stCondLst>
                                    <p:cond delay="200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0" fill="hold"/>
                                        <p:tgtEl>
                                          <p:spTgt spid="73"/>
                                        </p:tgtEl>
                                        <p:attrNameLst>
                                          <p:attrName>ppt_x</p:attrName>
                                        </p:attrNameLst>
                                      </p:cBhvr>
                                      <p:tavLst>
                                        <p:tav tm="0">
                                          <p:val>
                                            <p:strVal val="0-#ppt_w/2"/>
                                          </p:val>
                                        </p:tav>
                                        <p:tav tm="100000">
                                          <p:val>
                                            <p:strVal val="#ppt_x"/>
                                          </p:val>
                                        </p:tav>
                                      </p:tavLst>
                                    </p:anim>
                                    <p:anim calcmode="lin" valueType="num">
                                      <p:cBhvr additive="base">
                                        <p:cTn id="67" dur="1000" fill="hold"/>
                                        <p:tgtEl>
                                          <p:spTgt spid="73"/>
                                        </p:tgtEl>
                                        <p:attrNameLst>
                                          <p:attrName>ppt_y</p:attrName>
                                        </p:attrNameLst>
                                      </p:cBhvr>
                                      <p:tavLst>
                                        <p:tav tm="0">
                                          <p:val>
                                            <p:strVal val="#ppt_y"/>
                                          </p:val>
                                        </p:tav>
                                        <p:tav tm="100000">
                                          <p:val>
                                            <p:strVal val="#ppt_y"/>
                                          </p:val>
                                        </p:tav>
                                      </p:tavLst>
                                    </p:anim>
                                  </p:childTnLst>
                                </p:cTn>
                              </p:par>
                              <p:par>
                                <p:cTn id="68" presetID="2" presetClass="entr" presetSubtype="2" decel="100000" fill="hold" nodeType="withEffect">
                                  <p:stCondLst>
                                    <p:cond delay="2000"/>
                                  </p:stCondLst>
                                  <p:childTnLst>
                                    <p:set>
                                      <p:cBhvr>
                                        <p:cTn id="69" dur="1" fill="hold">
                                          <p:stCondLst>
                                            <p:cond delay="0"/>
                                          </p:stCondLst>
                                        </p:cTn>
                                        <p:tgtEl>
                                          <p:spTgt spid="76"/>
                                        </p:tgtEl>
                                        <p:attrNameLst>
                                          <p:attrName>style.visibility</p:attrName>
                                        </p:attrNameLst>
                                      </p:cBhvr>
                                      <p:to>
                                        <p:strVal val="visible"/>
                                      </p:to>
                                    </p:set>
                                    <p:anim calcmode="lin" valueType="num">
                                      <p:cBhvr additive="base">
                                        <p:cTn id="70" dur="1000" fill="hold"/>
                                        <p:tgtEl>
                                          <p:spTgt spid="76"/>
                                        </p:tgtEl>
                                        <p:attrNameLst>
                                          <p:attrName>ppt_x</p:attrName>
                                        </p:attrNameLst>
                                      </p:cBhvr>
                                      <p:tavLst>
                                        <p:tav tm="0">
                                          <p:val>
                                            <p:strVal val="1+#ppt_w/2"/>
                                          </p:val>
                                        </p:tav>
                                        <p:tav tm="100000">
                                          <p:val>
                                            <p:strVal val="#ppt_x"/>
                                          </p:val>
                                        </p:tav>
                                      </p:tavLst>
                                    </p:anim>
                                    <p:anim calcmode="lin" valueType="num">
                                      <p:cBhvr additive="base">
                                        <p:cTn id="71" dur="1000" fill="hold"/>
                                        <p:tgtEl>
                                          <p:spTgt spid="76"/>
                                        </p:tgtEl>
                                        <p:attrNameLst>
                                          <p:attrName>ppt_y</p:attrName>
                                        </p:attrNameLst>
                                      </p:cBhvr>
                                      <p:tavLst>
                                        <p:tav tm="0">
                                          <p:val>
                                            <p:strVal val="#ppt_y"/>
                                          </p:val>
                                        </p:tav>
                                        <p:tav tm="100000">
                                          <p:val>
                                            <p:strVal val="#ppt_y"/>
                                          </p:val>
                                        </p:tav>
                                      </p:tavLst>
                                    </p:anim>
                                  </p:childTnLst>
                                </p:cTn>
                              </p:par>
                              <p:par>
                                <p:cTn id="72" presetID="10" presetClass="entr" presetSubtype="0" fill="hold" grpId="0" nodeType="withEffect">
                                  <p:stCondLst>
                                    <p:cond delay="125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500"/>
                                        <p:tgtEl>
                                          <p:spTgt spid="93"/>
                                        </p:tgtEl>
                                      </p:cBhvr>
                                    </p:animEffect>
                                  </p:childTnLst>
                                </p:cTn>
                              </p:par>
                              <p:par>
                                <p:cTn id="75" presetID="10" presetClass="entr" presetSubtype="0" fill="hold" grpId="0" nodeType="withEffect">
                                  <p:stCondLst>
                                    <p:cond delay="1250"/>
                                  </p:stCondLst>
                                  <p:childTnLst>
                                    <p:set>
                                      <p:cBhvr>
                                        <p:cTn id="76" dur="1" fill="hold">
                                          <p:stCondLst>
                                            <p:cond delay="0"/>
                                          </p:stCondLst>
                                        </p:cTn>
                                        <p:tgtEl>
                                          <p:spTgt spid="95"/>
                                        </p:tgtEl>
                                        <p:attrNameLst>
                                          <p:attrName>style.visibility</p:attrName>
                                        </p:attrNameLst>
                                      </p:cBhvr>
                                      <p:to>
                                        <p:strVal val="visible"/>
                                      </p:to>
                                    </p:set>
                                    <p:animEffect transition="in" filter="fade">
                                      <p:cBhvr>
                                        <p:cTn id="77" dur="500"/>
                                        <p:tgtEl>
                                          <p:spTgt spid="95"/>
                                        </p:tgtEl>
                                      </p:cBhvr>
                                    </p:animEffect>
                                  </p:childTnLst>
                                </p:cTn>
                              </p:par>
                              <p:par>
                                <p:cTn id="78" presetID="10" presetClass="entr" presetSubtype="0" fill="hold" grpId="0" nodeType="withEffect">
                                  <p:stCondLst>
                                    <p:cond delay="1500"/>
                                  </p:stCondLst>
                                  <p:childTnLst>
                                    <p:set>
                                      <p:cBhvr>
                                        <p:cTn id="79" dur="1" fill="hold">
                                          <p:stCondLst>
                                            <p:cond delay="0"/>
                                          </p:stCondLst>
                                        </p:cTn>
                                        <p:tgtEl>
                                          <p:spTgt spid="92"/>
                                        </p:tgtEl>
                                        <p:attrNameLst>
                                          <p:attrName>style.visibility</p:attrName>
                                        </p:attrNameLst>
                                      </p:cBhvr>
                                      <p:to>
                                        <p:strVal val="visible"/>
                                      </p:to>
                                    </p:set>
                                    <p:animEffect transition="in" filter="fade">
                                      <p:cBhvr>
                                        <p:cTn id="80" dur="500"/>
                                        <p:tgtEl>
                                          <p:spTgt spid="92"/>
                                        </p:tgtEl>
                                      </p:cBhvr>
                                    </p:animEffect>
                                  </p:childTnLst>
                                </p:cTn>
                              </p:par>
                              <p:par>
                                <p:cTn id="81" presetID="10" presetClass="entr" presetSubtype="0" fill="hold" grpId="0" nodeType="withEffect">
                                  <p:stCondLst>
                                    <p:cond delay="1500"/>
                                  </p:stCondLst>
                                  <p:childTnLst>
                                    <p:set>
                                      <p:cBhvr>
                                        <p:cTn id="82" dur="1" fill="hold">
                                          <p:stCondLst>
                                            <p:cond delay="0"/>
                                          </p:stCondLst>
                                        </p:cTn>
                                        <p:tgtEl>
                                          <p:spTgt spid="90"/>
                                        </p:tgtEl>
                                        <p:attrNameLst>
                                          <p:attrName>style.visibility</p:attrName>
                                        </p:attrNameLst>
                                      </p:cBhvr>
                                      <p:to>
                                        <p:strVal val="visible"/>
                                      </p:to>
                                    </p:set>
                                    <p:animEffect transition="in" filter="fade">
                                      <p:cBhvr>
                                        <p:cTn id="83" dur="500"/>
                                        <p:tgtEl>
                                          <p:spTgt spid="90"/>
                                        </p:tgtEl>
                                      </p:cBhvr>
                                    </p:animEffect>
                                  </p:childTnLst>
                                </p:cTn>
                              </p:par>
                              <p:par>
                                <p:cTn id="84" presetID="10" presetClass="entr" presetSubtype="0" fill="hold" grpId="0" nodeType="withEffect">
                                  <p:stCondLst>
                                    <p:cond delay="1750"/>
                                  </p:stCondLst>
                                  <p:childTnLst>
                                    <p:set>
                                      <p:cBhvr>
                                        <p:cTn id="85" dur="1" fill="hold">
                                          <p:stCondLst>
                                            <p:cond delay="0"/>
                                          </p:stCondLst>
                                        </p:cTn>
                                        <p:tgtEl>
                                          <p:spTgt spid="89"/>
                                        </p:tgtEl>
                                        <p:attrNameLst>
                                          <p:attrName>style.visibility</p:attrName>
                                        </p:attrNameLst>
                                      </p:cBhvr>
                                      <p:to>
                                        <p:strVal val="visible"/>
                                      </p:to>
                                    </p:set>
                                    <p:animEffect transition="in" filter="fade">
                                      <p:cBhvr>
                                        <p:cTn id="86" dur="500"/>
                                        <p:tgtEl>
                                          <p:spTgt spid="89"/>
                                        </p:tgtEl>
                                      </p:cBhvr>
                                    </p:animEffect>
                                  </p:childTnLst>
                                </p:cTn>
                              </p:par>
                              <p:par>
                                <p:cTn id="87" presetID="10" presetClass="entr" presetSubtype="0" fill="hold" grpId="0" nodeType="withEffect">
                                  <p:stCondLst>
                                    <p:cond delay="1750"/>
                                  </p:stCondLst>
                                  <p:childTnLst>
                                    <p:set>
                                      <p:cBhvr>
                                        <p:cTn id="88" dur="1" fill="hold">
                                          <p:stCondLst>
                                            <p:cond delay="0"/>
                                          </p:stCondLst>
                                        </p:cTn>
                                        <p:tgtEl>
                                          <p:spTgt spid="91"/>
                                        </p:tgtEl>
                                        <p:attrNameLst>
                                          <p:attrName>style.visibility</p:attrName>
                                        </p:attrNameLst>
                                      </p:cBhvr>
                                      <p:to>
                                        <p:strVal val="visible"/>
                                      </p:to>
                                    </p:set>
                                    <p:animEffect transition="in" filter="fade">
                                      <p:cBhvr>
                                        <p:cTn id="89" dur="500"/>
                                        <p:tgtEl>
                                          <p:spTgt spid="91"/>
                                        </p:tgtEl>
                                      </p:cBhvr>
                                    </p:animEffect>
                                  </p:childTnLst>
                                </p:cTn>
                              </p:par>
                              <p:par>
                                <p:cTn id="90" presetID="10" presetClass="entr" presetSubtype="0" fill="hold" grpId="0" nodeType="withEffect">
                                  <p:stCondLst>
                                    <p:cond delay="2000"/>
                                  </p:stCondLst>
                                  <p:childTnLst>
                                    <p:set>
                                      <p:cBhvr>
                                        <p:cTn id="91" dur="1" fill="hold">
                                          <p:stCondLst>
                                            <p:cond delay="0"/>
                                          </p:stCondLst>
                                        </p:cTn>
                                        <p:tgtEl>
                                          <p:spTgt spid="94"/>
                                        </p:tgtEl>
                                        <p:attrNameLst>
                                          <p:attrName>style.visibility</p:attrName>
                                        </p:attrNameLst>
                                      </p:cBhvr>
                                      <p:to>
                                        <p:strVal val="visible"/>
                                      </p:to>
                                    </p:set>
                                    <p:animEffect transition="in" filter="fade">
                                      <p:cBhvr>
                                        <p:cTn id="92" dur="500"/>
                                        <p:tgtEl>
                                          <p:spTgt spid="94"/>
                                        </p:tgtEl>
                                      </p:cBhvr>
                                    </p:animEffect>
                                  </p:childTnLst>
                                </p:cTn>
                              </p:par>
                              <p:par>
                                <p:cTn id="93" presetID="10" presetClass="entr" presetSubtype="0" fill="hold" grpId="0" nodeType="withEffect">
                                  <p:stCondLst>
                                    <p:cond delay="2000"/>
                                  </p:stCondLst>
                                  <p:childTnLst>
                                    <p:set>
                                      <p:cBhvr>
                                        <p:cTn id="94" dur="1" fill="hold">
                                          <p:stCondLst>
                                            <p:cond delay="0"/>
                                          </p:stCondLst>
                                        </p:cTn>
                                        <p:tgtEl>
                                          <p:spTgt spid="88"/>
                                        </p:tgtEl>
                                        <p:attrNameLst>
                                          <p:attrName>style.visibility</p:attrName>
                                        </p:attrNameLst>
                                      </p:cBhvr>
                                      <p:to>
                                        <p:strVal val="visible"/>
                                      </p:to>
                                    </p:set>
                                    <p:animEffect transition="in" filter="fade">
                                      <p:cBhvr>
                                        <p:cTn id="95" dur="500"/>
                                        <p:tgtEl>
                                          <p:spTgt spid="88"/>
                                        </p:tgtEl>
                                      </p:cBhvr>
                                    </p:animEffect>
                                  </p:childTnLst>
                                </p:cTn>
                              </p:par>
                              <p:par>
                                <p:cTn id="96" presetID="22" presetClass="entr" presetSubtype="1" fill="hold" grpId="0" nodeType="withEffect">
                                  <p:stCondLst>
                                    <p:cond delay="750"/>
                                  </p:stCondLst>
                                  <p:childTnLst>
                                    <p:set>
                                      <p:cBhvr>
                                        <p:cTn id="97" dur="1" fill="hold">
                                          <p:stCondLst>
                                            <p:cond delay="0"/>
                                          </p:stCondLst>
                                        </p:cTn>
                                        <p:tgtEl>
                                          <p:spTgt spid="101"/>
                                        </p:tgtEl>
                                        <p:attrNameLst>
                                          <p:attrName>style.visibility</p:attrName>
                                        </p:attrNameLst>
                                      </p:cBhvr>
                                      <p:to>
                                        <p:strVal val="visible"/>
                                      </p:to>
                                    </p:set>
                                    <p:animEffect transition="in" filter="wipe(up)">
                                      <p:cBhvr>
                                        <p:cTn id="98" dur="500"/>
                                        <p:tgtEl>
                                          <p:spTgt spid="101"/>
                                        </p:tgtEl>
                                      </p:cBhvr>
                                    </p:animEffect>
                                  </p:childTnLst>
                                </p:cTn>
                              </p:par>
                              <p:par>
                                <p:cTn id="99" presetID="10" presetClass="entr" presetSubtype="0" fill="hold" grpId="0" nodeType="withEffect">
                                  <p:stCondLst>
                                    <p:cond delay="750"/>
                                  </p:stCondLst>
                                  <p:childTnLst>
                                    <p:set>
                                      <p:cBhvr>
                                        <p:cTn id="100" dur="1" fill="hold">
                                          <p:stCondLst>
                                            <p:cond delay="0"/>
                                          </p:stCondLst>
                                        </p:cTn>
                                        <p:tgtEl>
                                          <p:spTgt spid="102"/>
                                        </p:tgtEl>
                                        <p:attrNameLst>
                                          <p:attrName>style.visibility</p:attrName>
                                        </p:attrNameLst>
                                      </p:cBhvr>
                                      <p:to>
                                        <p:strVal val="visible"/>
                                      </p:to>
                                    </p:set>
                                    <p:animEffect transition="in" filter="fade">
                                      <p:cBhvr>
                                        <p:cTn id="101" dur="250"/>
                                        <p:tgtEl>
                                          <p:spTgt spid="102"/>
                                        </p:tgtEl>
                                      </p:cBhvr>
                                    </p:animEffect>
                                  </p:childTnLst>
                                </p:cTn>
                              </p:par>
                              <p:par>
                                <p:cTn id="102" presetID="37" presetClass="path" presetSubtype="0" accel="50000" decel="50000" fill="hold" grpId="1" nodeType="withEffect">
                                  <p:stCondLst>
                                    <p:cond delay="750"/>
                                  </p:stCondLst>
                                  <p:childTnLst>
                                    <p:animMotion origin="layout" path="M -0.00026 -2.59259E-6 C -0.02213 0.03472 -0.01914 0.0294 -0.03034 0.0544 C -0.04323 0.09699 -0.04284 0.09306 -0.04948 0.12547 " pathEditMode="relative" rAng="0" ptsTypes="AAA">
                                      <p:cBhvr>
                                        <p:cTn id="103" dur="750" fill="hold"/>
                                        <p:tgtEl>
                                          <p:spTgt spid="102"/>
                                        </p:tgtEl>
                                        <p:attrNameLst>
                                          <p:attrName>ppt_x</p:attrName>
                                          <p:attrName>ppt_y</p:attrName>
                                        </p:attrNameLst>
                                      </p:cBhvr>
                                      <p:rCtr x="-2461" y="6273"/>
                                    </p:animMotion>
                                  </p:childTnLst>
                                </p:cTn>
                              </p:par>
                              <p:par>
                                <p:cTn id="104" presetID="22" presetClass="entr" presetSubtype="1" fill="hold" grpId="0" nodeType="withEffect">
                                  <p:stCondLst>
                                    <p:cond delay="1200"/>
                                  </p:stCondLst>
                                  <p:childTnLst>
                                    <p:set>
                                      <p:cBhvr>
                                        <p:cTn id="105" dur="1" fill="hold">
                                          <p:stCondLst>
                                            <p:cond delay="0"/>
                                          </p:stCondLst>
                                        </p:cTn>
                                        <p:tgtEl>
                                          <p:spTgt spid="100"/>
                                        </p:tgtEl>
                                        <p:attrNameLst>
                                          <p:attrName>style.visibility</p:attrName>
                                        </p:attrNameLst>
                                      </p:cBhvr>
                                      <p:to>
                                        <p:strVal val="visible"/>
                                      </p:to>
                                    </p:set>
                                    <p:animEffect transition="in" filter="wipe(up)">
                                      <p:cBhvr>
                                        <p:cTn id="106" dur="500"/>
                                        <p:tgtEl>
                                          <p:spTgt spid="100"/>
                                        </p:tgtEl>
                                      </p:cBhvr>
                                    </p:animEffect>
                                  </p:childTnLst>
                                </p:cTn>
                              </p:par>
                              <p:par>
                                <p:cTn id="107" presetID="10" presetClass="entr" presetSubtype="0" fill="hold" grpId="0" nodeType="withEffect">
                                  <p:stCondLst>
                                    <p:cond delay="1200"/>
                                  </p:stCondLst>
                                  <p:childTnLst>
                                    <p:set>
                                      <p:cBhvr>
                                        <p:cTn id="108" dur="1" fill="hold">
                                          <p:stCondLst>
                                            <p:cond delay="0"/>
                                          </p:stCondLst>
                                        </p:cTn>
                                        <p:tgtEl>
                                          <p:spTgt spid="103"/>
                                        </p:tgtEl>
                                        <p:attrNameLst>
                                          <p:attrName>style.visibility</p:attrName>
                                        </p:attrNameLst>
                                      </p:cBhvr>
                                      <p:to>
                                        <p:strVal val="visible"/>
                                      </p:to>
                                    </p:set>
                                    <p:animEffect transition="in" filter="fade">
                                      <p:cBhvr>
                                        <p:cTn id="109" dur="250"/>
                                        <p:tgtEl>
                                          <p:spTgt spid="103"/>
                                        </p:tgtEl>
                                      </p:cBhvr>
                                    </p:animEffect>
                                  </p:childTnLst>
                                </p:cTn>
                              </p:par>
                              <p:par>
                                <p:cTn id="110" presetID="37" presetClass="path" presetSubtype="0" accel="50000" decel="50000" fill="hold" grpId="1" nodeType="withEffect">
                                  <p:stCondLst>
                                    <p:cond delay="1200"/>
                                  </p:stCondLst>
                                  <p:childTnLst>
                                    <p:animMotion origin="layout" path="M 0.00013 0.00024 C -0.0026 0.03403 -0.00234 0.03982 -0.00234 0.06297 C -0.00143 0.10602 -0.00065 0.11019 0.00352 0.12732 " pathEditMode="relative" rAng="0" ptsTypes="AAA">
                                      <p:cBhvr>
                                        <p:cTn id="111" dur="750" fill="hold"/>
                                        <p:tgtEl>
                                          <p:spTgt spid="103"/>
                                        </p:tgtEl>
                                        <p:attrNameLst>
                                          <p:attrName>ppt_x</p:attrName>
                                          <p:attrName>ppt_y</p:attrName>
                                        </p:attrNameLst>
                                      </p:cBhvr>
                                      <p:rCtr x="39" y="6343"/>
                                    </p:animMotion>
                                  </p:childTnLst>
                                </p:cTn>
                              </p:par>
                              <p:par>
                                <p:cTn id="112" presetID="22" presetClass="entr" presetSubtype="1" fill="hold" grpId="0" nodeType="withEffect">
                                  <p:stCondLst>
                                    <p:cond delay="1700"/>
                                  </p:stCondLst>
                                  <p:childTnLst>
                                    <p:set>
                                      <p:cBhvr>
                                        <p:cTn id="113" dur="1" fill="hold">
                                          <p:stCondLst>
                                            <p:cond delay="0"/>
                                          </p:stCondLst>
                                        </p:cTn>
                                        <p:tgtEl>
                                          <p:spTgt spid="99"/>
                                        </p:tgtEl>
                                        <p:attrNameLst>
                                          <p:attrName>style.visibility</p:attrName>
                                        </p:attrNameLst>
                                      </p:cBhvr>
                                      <p:to>
                                        <p:strVal val="visible"/>
                                      </p:to>
                                    </p:set>
                                    <p:animEffect transition="in" filter="wipe(up)">
                                      <p:cBhvr>
                                        <p:cTn id="114" dur="500"/>
                                        <p:tgtEl>
                                          <p:spTgt spid="99"/>
                                        </p:tgtEl>
                                      </p:cBhvr>
                                    </p:animEffect>
                                  </p:childTnLst>
                                </p:cTn>
                              </p:par>
                              <p:par>
                                <p:cTn id="115" presetID="10" presetClass="entr" presetSubtype="0" fill="hold" grpId="0" nodeType="withEffect">
                                  <p:stCondLst>
                                    <p:cond delay="1700"/>
                                  </p:stCondLst>
                                  <p:childTnLst>
                                    <p:set>
                                      <p:cBhvr>
                                        <p:cTn id="116" dur="1" fill="hold">
                                          <p:stCondLst>
                                            <p:cond delay="0"/>
                                          </p:stCondLst>
                                        </p:cTn>
                                        <p:tgtEl>
                                          <p:spTgt spid="104"/>
                                        </p:tgtEl>
                                        <p:attrNameLst>
                                          <p:attrName>style.visibility</p:attrName>
                                        </p:attrNameLst>
                                      </p:cBhvr>
                                      <p:to>
                                        <p:strVal val="visible"/>
                                      </p:to>
                                    </p:set>
                                    <p:animEffect transition="in" filter="fade">
                                      <p:cBhvr>
                                        <p:cTn id="117" dur="250"/>
                                        <p:tgtEl>
                                          <p:spTgt spid="104"/>
                                        </p:tgtEl>
                                      </p:cBhvr>
                                    </p:animEffect>
                                  </p:childTnLst>
                                </p:cTn>
                              </p:par>
                              <p:par>
                                <p:cTn id="118" presetID="37" presetClass="path" presetSubtype="0" accel="50000" decel="50000" fill="hold" grpId="1" nodeType="withEffect">
                                  <p:stCondLst>
                                    <p:cond delay="1700"/>
                                  </p:stCondLst>
                                  <p:childTnLst>
                                    <p:animMotion origin="layout" path="M 2.70833E-6 0.00093 C 2.70833E-6 0.01204 0.00716 0.03519 0.01601 0.05973 C 0.02226 0.07153 0.03242 0.09792 0.04609 0.11412 " pathEditMode="relative" rAng="0" ptsTypes="AAA">
                                      <p:cBhvr>
                                        <p:cTn id="119" dur="750" fill="hold"/>
                                        <p:tgtEl>
                                          <p:spTgt spid="104"/>
                                        </p:tgtEl>
                                        <p:attrNameLst>
                                          <p:attrName>ppt_x</p:attrName>
                                          <p:attrName>ppt_y</p:attrName>
                                        </p:attrNameLst>
                                      </p:cBhvr>
                                      <p:rCtr x="2305" y="5648"/>
                                    </p:animMotion>
                                  </p:childTnLst>
                                </p:cTn>
                              </p:par>
                              <p:par>
                                <p:cTn id="120" presetID="22" presetClass="entr" presetSubtype="4" fill="hold" grpId="0" nodeType="withEffect">
                                  <p:stCondLst>
                                    <p:cond delay="750"/>
                                  </p:stCondLst>
                                  <p:childTnLst>
                                    <p:set>
                                      <p:cBhvr>
                                        <p:cTn id="121" dur="1" fill="hold">
                                          <p:stCondLst>
                                            <p:cond delay="0"/>
                                          </p:stCondLst>
                                        </p:cTn>
                                        <p:tgtEl>
                                          <p:spTgt spid="96"/>
                                        </p:tgtEl>
                                        <p:attrNameLst>
                                          <p:attrName>style.visibility</p:attrName>
                                        </p:attrNameLst>
                                      </p:cBhvr>
                                      <p:to>
                                        <p:strVal val="visible"/>
                                      </p:to>
                                    </p:set>
                                    <p:animEffect transition="in" filter="wipe(down)">
                                      <p:cBhvr>
                                        <p:cTn id="122" dur="500"/>
                                        <p:tgtEl>
                                          <p:spTgt spid="96"/>
                                        </p:tgtEl>
                                      </p:cBhvr>
                                    </p:animEffect>
                                  </p:childTnLst>
                                </p:cTn>
                              </p:par>
                              <p:par>
                                <p:cTn id="123" presetID="10" presetClass="entr" presetSubtype="0" fill="hold" grpId="0" nodeType="withEffect">
                                  <p:stCondLst>
                                    <p:cond delay="750"/>
                                  </p:stCondLst>
                                  <p:childTnLst>
                                    <p:set>
                                      <p:cBhvr>
                                        <p:cTn id="124" dur="1" fill="hold">
                                          <p:stCondLst>
                                            <p:cond delay="0"/>
                                          </p:stCondLst>
                                        </p:cTn>
                                        <p:tgtEl>
                                          <p:spTgt spid="105"/>
                                        </p:tgtEl>
                                        <p:attrNameLst>
                                          <p:attrName>style.visibility</p:attrName>
                                        </p:attrNameLst>
                                      </p:cBhvr>
                                      <p:to>
                                        <p:strVal val="visible"/>
                                      </p:to>
                                    </p:set>
                                    <p:animEffect transition="in" filter="fade">
                                      <p:cBhvr>
                                        <p:cTn id="125" dur="250"/>
                                        <p:tgtEl>
                                          <p:spTgt spid="105"/>
                                        </p:tgtEl>
                                      </p:cBhvr>
                                    </p:animEffect>
                                  </p:childTnLst>
                                </p:cTn>
                              </p:par>
                              <p:par>
                                <p:cTn id="126" presetID="37" presetClass="path" presetSubtype="0" accel="50000" decel="50000" fill="hold" grpId="1" nodeType="withEffect">
                                  <p:stCondLst>
                                    <p:cond delay="750"/>
                                  </p:stCondLst>
                                  <p:childTnLst>
                                    <p:animMotion origin="layout" path="M -0.00065 -0.00023 C 0.0151 -0.02106 0.01497 -0.01921 0.0276 -0.04838 C 0.03893 -0.07801 0.04075 -0.08495 0.04609 -0.11389 " pathEditMode="relative" rAng="0" ptsTypes="AAA">
                                      <p:cBhvr>
                                        <p:cTn id="127" dur="750" fill="hold"/>
                                        <p:tgtEl>
                                          <p:spTgt spid="105"/>
                                        </p:tgtEl>
                                        <p:attrNameLst>
                                          <p:attrName>ppt_x</p:attrName>
                                          <p:attrName>ppt_y</p:attrName>
                                        </p:attrNameLst>
                                      </p:cBhvr>
                                      <p:rCtr x="2331" y="-5694"/>
                                    </p:animMotion>
                                  </p:childTnLst>
                                </p:cTn>
                              </p:par>
                              <p:par>
                                <p:cTn id="128" presetID="22" presetClass="entr" presetSubtype="4" fill="hold" grpId="0" nodeType="withEffect">
                                  <p:stCondLst>
                                    <p:cond delay="1200"/>
                                  </p:stCondLst>
                                  <p:childTnLst>
                                    <p:set>
                                      <p:cBhvr>
                                        <p:cTn id="129" dur="1" fill="hold">
                                          <p:stCondLst>
                                            <p:cond delay="0"/>
                                          </p:stCondLst>
                                        </p:cTn>
                                        <p:tgtEl>
                                          <p:spTgt spid="97"/>
                                        </p:tgtEl>
                                        <p:attrNameLst>
                                          <p:attrName>style.visibility</p:attrName>
                                        </p:attrNameLst>
                                      </p:cBhvr>
                                      <p:to>
                                        <p:strVal val="visible"/>
                                      </p:to>
                                    </p:set>
                                    <p:animEffect transition="in" filter="wipe(down)">
                                      <p:cBhvr>
                                        <p:cTn id="130" dur="500"/>
                                        <p:tgtEl>
                                          <p:spTgt spid="97"/>
                                        </p:tgtEl>
                                      </p:cBhvr>
                                    </p:animEffect>
                                  </p:childTnLst>
                                </p:cTn>
                              </p:par>
                              <p:par>
                                <p:cTn id="131" presetID="10" presetClass="entr" presetSubtype="0" fill="hold" grpId="0" nodeType="withEffect">
                                  <p:stCondLst>
                                    <p:cond delay="1200"/>
                                  </p:stCondLst>
                                  <p:childTnLst>
                                    <p:set>
                                      <p:cBhvr>
                                        <p:cTn id="132" dur="1" fill="hold">
                                          <p:stCondLst>
                                            <p:cond delay="0"/>
                                          </p:stCondLst>
                                        </p:cTn>
                                        <p:tgtEl>
                                          <p:spTgt spid="106"/>
                                        </p:tgtEl>
                                        <p:attrNameLst>
                                          <p:attrName>style.visibility</p:attrName>
                                        </p:attrNameLst>
                                      </p:cBhvr>
                                      <p:to>
                                        <p:strVal val="visible"/>
                                      </p:to>
                                    </p:set>
                                    <p:animEffect transition="in" filter="fade">
                                      <p:cBhvr>
                                        <p:cTn id="133" dur="250"/>
                                        <p:tgtEl>
                                          <p:spTgt spid="106"/>
                                        </p:tgtEl>
                                      </p:cBhvr>
                                    </p:animEffect>
                                  </p:childTnLst>
                                </p:cTn>
                              </p:par>
                              <p:par>
                                <p:cTn id="134" presetID="37" presetClass="path" presetSubtype="0" accel="50000" decel="50000" fill="hold" grpId="1" nodeType="withEffect">
                                  <p:stCondLst>
                                    <p:cond delay="1200"/>
                                  </p:stCondLst>
                                  <p:childTnLst>
                                    <p:animMotion origin="layout" path="M -0.00013 -0.00046 C 0.00391 -0.02754 0.00625 -0.02662 0.00651 -0.06666 C 0.0069 -0.1 0.0043 -0.10787 -0.00013 -0.13912 " pathEditMode="relative" rAng="0" ptsTypes="AAA">
                                      <p:cBhvr>
                                        <p:cTn id="135" dur="750" fill="hold"/>
                                        <p:tgtEl>
                                          <p:spTgt spid="106"/>
                                        </p:tgtEl>
                                        <p:attrNameLst>
                                          <p:attrName>ppt_x</p:attrName>
                                          <p:attrName>ppt_y</p:attrName>
                                        </p:attrNameLst>
                                      </p:cBhvr>
                                      <p:rCtr x="339" y="-6944"/>
                                    </p:animMotion>
                                  </p:childTnLst>
                                </p:cTn>
                              </p:par>
                              <p:par>
                                <p:cTn id="136" presetID="22" presetClass="entr" presetSubtype="4" fill="hold" grpId="0" nodeType="withEffect">
                                  <p:stCondLst>
                                    <p:cond delay="1700"/>
                                  </p:stCondLst>
                                  <p:childTnLst>
                                    <p:set>
                                      <p:cBhvr>
                                        <p:cTn id="137" dur="1" fill="hold">
                                          <p:stCondLst>
                                            <p:cond delay="0"/>
                                          </p:stCondLst>
                                        </p:cTn>
                                        <p:tgtEl>
                                          <p:spTgt spid="98"/>
                                        </p:tgtEl>
                                        <p:attrNameLst>
                                          <p:attrName>style.visibility</p:attrName>
                                        </p:attrNameLst>
                                      </p:cBhvr>
                                      <p:to>
                                        <p:strVal val="visible"/>
                                      </p:to>
                                    </p:set>
                                    <p:animEffect transition="in" filter="wipe(down)">
                                      <p:cBhvr>
                                        <p:cTn id="138" dur="500"/>
                                        <p:tgtEl>
                                          <p:spTgt spid="98"/>
                                        </p:tgtEl>
                                      </p:cBhvr>
                                    </p:animEffect>
                                  </p:childTnLst>
                                </p:cTn>
                              </p:par>
                              <p:par>
                                <p:cTn id="139" presetID="10" presetClass="entr" presetSubtype="0" fill="hold" grpId="0" nodeType="withEffect">
                                  <p:stCondLst>
                                    <p:cond delay="1700"/>
                                  </p:stCondLst>
                                  <p:childTnLst>
                                    <p:set>
                                      <p:cBhvr>
                                        <p:cTn id="140" dur="1" fill="hold">
                                          <p:stCondLst>
                                            <p:cond delay="0"/>
                                          </p:stCondLst>
                                        </p:cTn>
                                        <p:tgtEl>
                                          <p:spTgt spid="107"/>
                                        </p:tgtEl>
                                        <p:attrNameLst>
                                          <p:attrName>style.visibility</p:attrName>
                                        </p:attrNameLst>
                                      </p:cBhvr>
                                      <p:to>
                                        <p:strVal val="visible"/>
                                      </p:to>
                                    </p:set>
                                    <p:animEffect transition="in" filter="fade">
                                      <p:cBhvr>
                                        <p:cTn id="141" dur="250"/>
                                        <p:tgtEl>
                                          <p:spTgt spid="107"/>
                                        </p:tgtEl>
                                      </p:cBhvr>
                                    </p:animEffect>
                                  </p:childTnLst>
                                </p:cTn>
                              </p:par>
                              <p:par>
                                <p:cTn id="142" presetID="37" presetClass="path" presetSubtype="0" accel="50000" decel="50000" fill="hold" grpId="1" nodeType="withEffect">
                                  <p:stCondLst>
                                    <p:cond delay="1700"/>
                                  </p:stCondLst>
                                  <p:childTnLst>
                                    <p:animMotion origin="layout" path="M -0.00026 -0.00024 C -0.00872 -0.03959 -0.00781 -0.03727 -0.01692 -0.06227 C -0.0263 -0.08287 -0.01992 -0.07014 -0.04583 -0.11412 " pathEditMode="relative" rAng="0" ptsTypes="AAA">
                                      <p:cBhvr>
                                        <p:cTn id="143" dur="750" fill="hold"/>
                                        <p:tgtEl>
                                          <p:spTgt spid="107"/>
                                        </p:tgtEl>
                                        <p:attrNameLst>
                                          <p:attrName>ppt_x</p:attrName>
                                          <p:attrName>ppt_y</p:attrName>
                                        </p:attrNameLst>
                                      </p:cBhvr>
                                      <p:rCtr x="-2279" y="-5694"/>
                                    </p:animMotion>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nodeType="clickEffect">
                                  <p:stCondLst>
                                    <p:cond delay="0"/>
                                  </p:stCondLst>
                                  <p:childTnLst>
                                    <p:set>
                                      <p:cBhvr>
                                        <p:cTn id="147" dur="1" fill="hold">
                                          <p:stCondLst>
                                            <p:cond delay="0"/>
                                          </p:stCondLst>
                                        </p:cTn>
                                        <p:tgtEl>
                                          <p:spTgt spid="2"/>
                                        </p:tgtEl>
                                        <p:attrNameLst>
                                          <p:attrName>style.visibility</p:attrName>
                                        </p:attrNameLst>
                                      </p:cBhvr>
                                      <p:to>
                                        <p:strVal val="visible"/>
                                      </p:to>
                                    </p:set>
                                    <p:animEffect transition="in" filter="fade">
                                      <p:cBhvr>
                                        <p:cTn id="148" dur="1000"/>
                                        <p:tgtEl>
                                          <p:spTgt spid="2"/>
                                        </p:tgtEl>
                                      </p:cBhvr>
                                    </p:animEffect>
                                    <p:anim calcmode="lin" valueType="num">
                                      <p:cBhvr>
                                        <p:cTn id="149" dur="1000" fill="hold"/>
                                        <p:tgtEl>
                                          <p:spTgt spid="2"/>
                                        </p:tgtEl>
                                        <p:attrNameLst>
                                          <p:attrName>ppt_x</p:attrName>
                                        </p:attrNameLst>
                                      </p:cBhvr>
                                      <p:tavLst>
                                        <p:tav tm="0">
                                          <p:val>
                                            <p:strVal val="#ppt_x"/>
                                          </p:val>
                                        </p:tav>
                                        <p:tav tm="100000">
                                          <p:val>
                                            <p:strVal val="#ppt_x"/>
                                          </p:val>
                                        </p:tav>
                                      </p:tavLst>
                                    </p:anim>
                                    <p:anim calcmode="lin" valueType="num">
                                      <p:cBhvr>
                                        <p:cTn id="1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67" y="180376"/>
            <a:ext cx="12192000" cy="6852004"/>
          </a:xfrm>
          <a:prstGeom prst="rect">
            <a:avLst/>
          </a:prstGeom>
        </p:spPr>
      </p:pic>
      <p:grpSp>
        <p:nvGrpSpPr>
          <p:cNvPr id="139" name="Group 138">
            <a:extLst>
              <a:ext uri="{FF2B5EF4-FFF2-40B4-BE49-F238E27FC236}">
                <a16:creationId xmlns:a16="http://schemas.microsoft.com/office/drawing/2014/main" id="{32218F81-49F5-4FEA-9EBF-DB3AC814148D}"/>
              </a:ext>
            </a:extLst>
          </p:cNvPr>
          <p:cNvGrpSpPr/>
          <p:nvPr/>
        </p:nvGrpSpPr>
        <p:grpSpPr>
          <a:xfrm>
            <a:off x="6096794" y="2124893"/>
            <a:ext cx="4887122" cy="3578632"/>
            <a:chOff x="6341401" y="2004628"/>
            <a:chExt cx="4887122" cy="3578632"/>
          </a:xfrm>
          <a:solidFill>
            <a:schemeClr val="bg1">
              <a:lumMod val="95000"/>
            </a:schemeClr>
          </a:solidFill>
        </p:grpSpPr>
        <p:sp>
          <p:nvSpPr>
            <p:cNvPr id="140" name="Freeform 3">
              <a:extLst>
                <a:ext uri="{FF2B5EF4-FFF2-40B4-BE49-F238E27FC236}">
                  <a16:creationId xmlns:a16="http://schemas.microsoft.com/office/drawing/2014/main" id="{FCDC8E5A-DAE6-4BE7-8C8A-C59F9A6587CF}"/>
                </a:ext>
              </a:extLst>
            </p:cNvPr>
            <p:cNvSpPr>
              <a:spLocks/>
            </p:cNvSpPr>
            <p:nvPr/>
          </p:nvSpPr>
          <p:spPr bwMode="auto">
            <a:xfrm rot="20441731">
              <a:off x="9645867" y="2665119"/>
              <a:ext cx="858291" cy="808701"/>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141" name="Freeform 4">
              <a:extLst>
                <a:ext uri="{FF2B5EF4-FFF2-40B4-BE49-F238E27FC236}">
                  <a16:creationId xmlns:a16="http://schemas.microsoft.com/office/drawing/2014/main" id="{B4C4CBEA-BFF3-49FC-AF30-4EFF1CB0002A}"/>
                </a:ext>
              </a:extLst>
            </p:cNvPr>
            <p:cNvSpPr>
              <a:spLocks noEditPoints="1"/>
            </p:cNvSpPr>
            <p:nvPr/>
          </p:nvSpPr>
          <p:spPr bwMode="auto">
            <a:xfrm rot="20441731">
              <a:off x="9182469" y="2192494"/>
              <a:ext cx="1761086" cy="1762357"/>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dirty="0"/>
            </a:p>
          </p:txBody>
        </p:sp>
        <p:sp>
          <p:nvSpPr>
            <p:cNvPr id="142" name="Freeform 6">
              <a:extLst>
                <a:ext uri="{FF2B5EF4-FFF2-40B4-BE49-F238E27FC236}">
                  <a16:creationId xmlns:a16="http://schemas.microsoft.com/office/drawing/2014/main" id="{DED9D399-4D7F-4F39-B2C3-924EAE9B9C74}"/>
                </a:ext>
              </a:extLst>
            </p:cNvPr>
            <p:cNvSpPr>
              <a:spLocks/>
            </p:cNvSpPr>
            <p:nvPr/>
          </p:nvSpPr>
          <p:spPr bwMode="auto">
            <a:xfrm>
              <a:off x="7360256" y="2873160"/>
              <a:ext cx="1252691" cy="1180313"/>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id-ID"/>
            </a:p>
          </p:txBody>
        </p:sp>
        <p:sp>
          <p:nvSpPr>
            <p:cNvPr id="143" name="Freeform 7">
              <a:extLst>
                <a:ext uri="{FF2B5EF4-FFF2-40B4-BE49-F238E27FC236}">
                  <a16:creationId xmlns:a16="http://schemas.microsoft.com/office/drawing/2014/main" id="{EF9CA28B-1DCA-4E39-8A2C-E33A49020E7E}"/>
                </a:ext>
              </a:extLst>
            </p:cNvPr>
            <p:cNvSpPr>
              <a:spLocks noEditPoints="1"/>
            </p:cNvSpPr>
            <p:nvPr/>
          </p:nvSpPr>
          <p:spPr bwMode="auto">
            <a:xfrm>
              <a:off x="6682876" y="2177220"/>
              <a:ext cx="2570335" cy="2572191"/>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dirty="0"/>
            </a:p>
          </p:txBody>
        </p:sp>
        <p:sp>
          <p:nvSpPr>
            <p:cNvPr id="144" name="Freeform 8">
              <a:extLst>
                <a:ext uri="{FF2B5EF4-FFF2-40B4-BE49-F238E27FC236}">
                  <a16:creationId xmlns:a16="http://schemas.microsoft.com/office/drawing/2014/main" id="{470645E0-14D7-4467-B116-4EE46107D3D7}"/>
                </a:ext>
              </a:extLst>
            </p:cNvPr>
            <p:cNvSpPr>
              <a:spLocks/>
            </p:cNvSpPr>
            <p:nvPr/>
          </p:nvSpPr>
          <p:spPr bwMode="auto">
            <a:xfrm>
              <a:off x="6341401" y="2004628"/>
              <a:ext cx="1085665" cy="1087521"/>
            </a:xfrm>
            <a:custGeom>
              <a:avLst/>
              <a:gdLst>
                <a:gd name="T0" fmla="*/ 338 w 494"/>
                <a:gd name="T1" fmla="*/ 112 h 494"/>
                <a:gd name="T2" fmla="*/ 494 w 494"/>
                <a:gd name="T3" fmla="*/ 26 h 494"/>
                <a:gd name="T4" fmla="*/ 494 w 494"/>
                <a:gd name="T5" fmla="*/ 26 h 494"/>
                <a:gd name="T6" fmla="*/ 494 w 494"/>
                <a:gd name="T7" fmla="*/ 25 h 494"/>
                <a:gd name="T8" fmla="*/ 494 w 494"/>
                <a:gd name="T9" fmla="*/ 25 h 494"/>
                <a:gd name="T10" fmla="*/ 494 w 494"/>
                <a:gd name="T11" fmla="*/ 25 h 494"/>
                <a:gd name="T12" fmla="*/ 296 w 494"/>
                <a:gd name="T13" fmla="*/ 8 h 494"/>
                <a:gd name="T14" fmla="*/ 313 w 494"/>
                <a:gd name="T15" fmla="*/ 18 h 494"/>
                <a:gd name="T16" fmla="*/ 329 w 494"/>
                <a:gd name="T17" fmla="*/ 28 h 494"/>
                <a:gd name="T18" fmla="*/ 327 w 494"/>
                <a:gd name="T19" fmla="*/ 29 h 494"/>
                <a:gd name="T20" fmla="*/ 321 w 494"/>
                <a:gd name="T21" fmla="*/ 31 h 494"/>
                <a:gd name="T22" fmla="*/ 298 w 494"/>
                <a:gd name="T23" fmla="*/ 40 h 494"/>
                <a:gd name="T24" fmla="*/ 290 w 494"/>
                <a:gd name="T25" fmla="*/ 44 h 494"/>
                <a:gd name="T26" fmla="*/ 278 w 494"/>
                <a:gd name="T27" fmla="*/ 50 h 494"/>
                <a:gd name="T28" fmla="*/ 266 w 494"/>
                <a:gd name="T29" fmla="*/ 56 h 494"/>
                <a:gd name="T30" fmla="*/ 240 w 494"/>
                <a:gd name="T31" fmla="*/ 70 h 494"/>
                <a:gd name="T32" fmla="*/ 228 w 494"/>
                <a:gd name="T33" fmla="*/ 78 h 494"/>
                <a:gd name="T34" fmla="*/ 215 w 494"/>
                <a:gd name="T35" fmla="*/ 86 h 494"/>
                <a:gd name="T36" fmla="*/ 190 w 494"/>
                <a:gd name="T37" fmla="*/ 105 h 494"/>
                <a:gd name="T38" fmla="*/ 177 w 494"/>
                <a:gd name="T39" fmla="*/ 115 h 494"/>
                <a:gd name="T40" fmla="*/ 165 w 494"/>
                <a:gd name="T41" fmla="*/ 125 h 494"/>
                <a:gd name="T42" fmla="*/ 119 w 494"/>
                <a:gd name="T43" fmla="*/ 172 h 494"/>
                <a:gd name="T44" fmla="*/ 49 w 494"/>
                <a:gd name="T45" fmla="*/ 279 h 494"/>
                <a:gd name="T46" fmla="*/ 12 w 494"/>
                <a:gd name="T47" fmla="*/ 385 h 494"/>
                <a:gd name="T48" fmla="*/ 1 w 494"/>
                <a:gd name="T49" fmla="*/ 464 h 494"/>
                <a:gd name="T50" fmla="*/ 0 w 494"/>
                <a:gd name="T51" fmla="*/ 486 h 494"/>
                <a:gd name="T52" fmla="*/ 0 w 494"/>
                <a:gd name="T53" fmla="*/ 494 h 494"/>
                <a:gd name="T54" fmla="*/ 51 w 494"/>
                <a:gd name="T55" fmla="*/ 494 h 494"/>
                <a:gd name="T56" fmla="*/ 51 w 494"/>
                <a:gd name="T57" fmla="*/ 487 h 494"/>
                <a:gd name="T58" fmla="*/ 52 w 494"/>
                <a:gd name="T59" fmla="*/ 467 h 494"/>
                <a:gd name="T60" fmla="*/ 62 w 494"/>
                <a:gd name="T61" fmla="*/ 396 h 494"/>
                <a:gd name="T62" fmla="*/ 95 w 494"/>
                <a:gd name="T63" fmla="*/ 302 h 494"/>
                <a:gd name="T64" fmla="*/ 158 w 494"/>
                <a:gd name="T65" fmla="*/ 205 h 494"/>
                <a:gd name="T66" fmla="*/ 199 w 494"/>
                <a:gd name="T67" fmla="*/ 164 h 494"/>
                <a:gd name="T68" fmla="*/ 210 w 494"/>
                <a:gd name="T69" fmla="*/ 154 h 494"/>
                <a:gd name="T70" fmla="*/ 221 w 494"/>
                <a:gd name="T71" fmla="*/ 145 h 494"/>
                <a:gd name="T72" fmla="*/ 244 w 494"/>
                <a:gd name="T73" fmla="*/ 128 h 494"/>
                <a:gd name="T74" fmla="*/ 255 w 494"/>
                <a:gd name="T75" fmla="*/ 121 h 494"/>
                <a:gd name="T76" fmla="*/ 266 w 494"/>
                <a:gd name="T77" fmla="*/ 114 h 494"/>
                <a:gd name="T78" fmla="*/ 289 w 494"/>
                <a:gd name="T79" fmla="*/ 101 h 494"/>
                <a:gd name="T80" fmla="*/ 300 w 494"/>
                <a:gd name="T81" fmla="*/ 95 h 494"/>
                <a:gd name="T82" fmla="*/ 311 w 494"/>
                <a:gd name="T83" fmla="*/ 90 h 494"/>
                <a:gd name="T84" fmla="*/ 318 w 494"/>
                <a:gd name="T85" fmla="*/ 87 h 494"/>
                <a:gd name="T86" fmla="*/ 338 w 494"/>
                <a:gd name="T87" fmla="*/ 79 h 494"/>
                <a:gd name="T88" fmla="*/ 344 w 494"/>
                <a:gd name="T89" fmla="*/ 77 h 494"/>
                <a:gd name="T90" fmla="*/ 346 w 494"/>
                <a:gd name="T91" fmla="*/ 76 h 494"/>
                <a:gd name="T92" fmla="*/ 342 w 494"/>
                <a:gd name="T93" fmla="*/ 94 h 494"/>
                <a:gd name="T94" fmla="*/ 338 w 494"/>
                <a:gd name="T95" fmla="*/ 11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45" name="Freeform 9">
              <a:extLst>
                <a:ext uri="{FF2B5EF4-FFF2-40B4-BE49-F238E27FC236}">
                  <a16:creationId xmlns:a16="http://schemas.microsoft.com/office/drawing/2014/main" id="{4FBA536D-0BBA-430A-953B-6932A32530FC}"/>
                </a:ext>
              </a:extLst>
            </p:cNvPr>
            <p:cNvSpPr>
              <a:spLocks/>
            </p:cNvSpPr>
            <p:nvPr/>
          </p:nvSpPr>
          <p:spPr bwMode="auto">
            <a:xfrm>
              <a:off x="10440947" y="4200083"/>
              <a:ext cx="360032" cy="1258258"/>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46" name="Freeform 10">
              <a:extLst>
                <a:ext uri="{FF2B5EF4-FFF2-40B4-BE49-F238E27FC236}">
                  <a16:creationId xmlns:a16="http://schemas.microsoft.com/office/drawing/2014/main" id="{07CF5801-6F71-46D1-BF35-21FF819418D2}"/>
                </a:ext>
              </a:extLst>
            </p:cNvPr>
            <p:cNvSpPr>
              <a:spLocks/>
            </p:cNvSpPr>
            <p:nvPr/>
          </p:nvSpPr>
          <p:spPr bwMode="auto">
            <a:xfrm>
              <a:off x="10870346" y="2327655"/>
              <a:ext cx="358177" cy="1263825"/>
            </a:xfrm>
            <a:custGeom>
              <a:avLst/>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47" name="Freeform 12">
              <a:extLst>
                <a:ext uri="{FF2B5EF4-FFF2-40B4-BE49-F238E27FC236}">
                  <a16:creationId xmlns:a16="http://schemas.microsoft.com/office/drawing/2014/main" id="{881DE4EF-BBFA-4B61-8B41-7839BF98A8E7}"/>
                </a:ext>
              </a:extLst>
            </p:cNvPr>
            <p:cNvSpPr>
              <a:spLocks/>
            </p:cNvSpPr>
            <p:nvPr/>
          </p:nvSpPr>
          <p:spPr bwMode="auto">
            <a:xfrm rot="20862303">
              <a:off x="9226955" y="4330244"/>
              <a:ext cx="834826" cy="786591"/>
            </a:xfrm>
            <a:custGeom>
              <a:avLst/>
              <a:gdLst>
                <a:gd name="T0" fmla="*/ 277 w 570"/>
                <a:gd name="T1" fmla="*/ 0 h 536"/>
                <a:gd name="T2" fmla="*/ 217 w 570"/>
                <a:gd name="T3" fmla="*/ 7 h 536"/>
                <a:gd name="T4" fmla="*/ 50 w 570"/>
                <a:gd name="T5" fmla="*/ 126 h 536"/>
                <a:gd name="T6" fmla="*/ 16 w 570"/>
                <a:gd name="T7" fmla="*/ 328 h 536"/>
                <a:gd name="T8" fmla="*/ 276 w 570"/>
                <a:gd name="T9" fmla="*/ 536 h 536"/>
                <a:gd name="T10" fmla="*/ 336 w 570"/>
                <a:gd name="T11" fmla="*/ 529 h 536"/>
                <a:gd name="T12" fmla="*/ 538 w 570"/>
                <a:gd name="T13" fmla="*/ 208 h 536"/>
                <a:gd name="T14" fmla="*/ 277 w 570"/>
                <a:gd name="T15" fmla="*/ 0 h 5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0" h="536">
                  <a:moveTo>
                    <a:pt x="277" y="0"/>
                  </a:moveTo>
                  <a:cubicBezTo>
                    <a:pt x="257" y="0"/>
                    <a:pt x="237" y="3"/>
                    <a:pt x="217" y="7"/>
                  </a:cubicBezTo>
                  <a:cubicBezTo>
                    <a:pt x="147" y="23"/>
                    <a:pt x="88" y="65"/>
                    <a:pt x="50" y="126"/>
                  </a:cubicBezTo>
                  <a:cubicBezTo>
                    <a:pt x="12" y="186"/>
                    <a:pt x="0" y="258"/>
                    <a:pt x="16" y="328"/>
                  </a:cubicBezTo>
                  <a:cubicBezTo>
                    <a:pt x="44" y="450"/>
                    <a:pt x="151" y="536"/>
                    <a:pt x="276" y="536"/>
                  </a:cubicBezTo>
                  <a:cubicBezTo>
                    <a:pt x="296" y="536"/>
                    <a:pt x="316" y="533"/>
                    <a:pt x="336" y="529"/>
                  </a:cubicBezTo>
                  <a:cubicBezTo>
                    <a:pt x="480" y="496"/>
                    <a:pt x="570" y="352"/>
                    <a:pt x="538" y="208"/>
                  </a:cubicBezTo>
                  <a:cubicBezTo>
                    <a:pt x="510" y="86"/>
                    <a:pt x="402" y="0"/>
                    <a:pt x="277"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id-ID"/>
            </a:p>
          </p:txBody>
        </p:sp>
        <p:sp>
          <p:nvSpPr>
            <p:cNvPr id="148" name="Freeform 13">
              <a:extLst>
                <a:ext uri="{FF2B5EF4-FFF2-40B4-BE49-F238E27FC236}">
                  <a16:creationId xmlns:a16="http://schemas.microsoft.com/office/drawing/2014/main" id="{CA90962F-A1CA-4D5E-95AE-520244B3F7AE}"/>
                </a:ext>
              </a:extLst>
            </p:cNvPr>
            <p:cNvSpPr>
              <a:spLocks noEditPoints="1"/>
            </p:cNvSpPr>
            <p:nvPr/>
          </p:nvSpPr>
          <p:spPr bwMode="auto">
            <a:xfrm rot="20862303">
              <a:off x="8775815" y="3869086"/>
              <a:ext cx="1712939" cy="1714174"/>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dirty="0"/>
            </a:p>
          </p:txBody>
        </p:sp>
      </p:grpSp>
      <p:sp>
        <p:nvSpPr>
          <p:cNvPr id="154" name="Center Text Body">
            <a:extLst>
              <a:ext uri="{FF2B5EF4-FFF2-40B4-BE49-F238E27FC236}">
                <a16:creationId xmlns:a16="http://schemas.microsoft.com/office/drawing/2014/main" id="{86DCF18E-6CBA-44D2-8D9B-9106F9D19591}"/>
              </a:ext>
            </a:extLst>
          </p:cNvPr>
          <p:cNvSpPr txBox="1"/>
          <p:nvPr/>
        </p:nvSpPr>
        <p:spPr>
          <a:xfrm>
            <a:off x="1124238" y="2030462"/>
            <a:ext cx="4742379" cy="1350819"/>
          </a:xfrm>
          <a:prstGeom prst="rect">
            <a:avLst/>
          </a:prstGeom>
          <a:noFill/>
        </p:spPr>
        <p:txBody>
          <a:bodyPr wrap="square" lIns="0" tIns="0" rIns="0" bIns="0" rtlCol="0">
            <a:spAutoFit/>
          </a:bodyPr>
          <a:lstStyle>
            <a:defPPr>
              <a:defRPr lang="en-US"/>
            </a:defPPr>
            <a:lvl1pPr>
              <a:lnSpc>
                <a:spcPct val="150000"/>
              </a:lnSpc>
              <a:defRPr sz="1200">
                <a:solidFill>
                  <a:schemeClr val="tx1">
                    <a:lumMod val="50000"/>
                    <a:lumOff val="50000"/>
                  </a:schemeClr>
                </a:solidFill>
              </a:defRPr>
            </a:lvl1pPr>
          </a:lstStyle>
          <a:p>
            <a:r>
              <a:rPr lang="mn-MN" b="1" dirty="0">
                <a:solidFill>
                  <a:schemeClr val="bg1"/>
                </a:solidFill>
                <a:latin typeface="Arial" panose="020B0604020202020204" pitchFamily="34" charset="0"/>
                <a:cs typeface="Arial" panose="020B0604020202020204" pitchFamily="34" charset="0"/>
              </a:rPr>
              <a:t>Судалгаанд нийт 70 гаруй байршуулах үйлчилгээний байгууллагууд оролцсон ба үүний 95% нь жуулчны бааз, ресорт, амралтын газар эзэлж байгаагаас Улаанбаатар хот, Өмнөговь аймаг, Архангай аймагаас идэвхитэйгээр судалгаанд хамрагджээ</a:t>
            </a:r>
            <a:r>
              <a:rPr lang="mn-MN" dirty="0">
                <a:solidFill>
                  <a:schemeClr val="bg1"/>
                </a:solidFill>
                <a:latin typeface="Arial" panose="020B0604020202020204" pitchFamily="34" charset="0"/>
                <a:cs typeface="Arial" panose="020B0604020202020204" pitchFamily="34" charset="0"/>
              </a:rPr>
              <a:t>. </a:t>
            </a:r>
            <a:endParaRPr lang="en-ID" dirty="0">
              <a:solidFill>
                <a:schemeClr val="bg1"/>
              </a:solidFill>
              <a:latin typeface="Arial" panose="020B0604020202020204" pitchFamily="34" charset="0"/>
              <a:cs typeface="Arial" panose="020B0604020202020204" pitchFamily="34" charset="0"/>
            </a:endParaRPr>
          </a:p>
        </p:txBody>
      </p:sp>
      <p:sp>
        <p:nvSpPr>
          <p:cNvPr id="157" name="Center Text Body">
            <a:extLst>
              <a:ext uri="{FF2B5EF4-FFF2-40B4-BE49-F238E27FC236}">
                <a16:creationId xmlns:a16="http://schemas.microsoft.com/office/drawing/2014/main" id="{64558C34-34AE-4CA1-A820-AD4C14527AF6}"/>
              </a:ext>
            </a:extLst>
          </p:cNvPr>
          <p:cNvSpPr txBox="1"/>
          <p:nvPr/>
        </p:nvSpPr>
        <p:spPr>
          <a:xfrm>
            <a:off x="1124239" y="3598855"/>
            <a:ext cx="4780299" cy="1627818"/>
          </a:xfrm>
          <a:prstGeom prst="rect">
            <a:avLst/>
          </a:prstGeom>
          <a:noFill/>
        </p:spPr>
        <p:txBody>
          <a:bodyPr wrap="square" lIns="0" tIns="0" rIns="0" bIns="0" rtlCol="0">
            <a:spAutoFit/>
          </a:bodyPr>
          <a:lstStyle>
            <a:defPPr>
              <a:defRPr lang="en-US"/>
            </a:defPPr>
            <a:lvl1pPr>
              <a:lnSpc>
                <a:spcPct val="150000"/>
              </a:lnSpc>
              <a:defRPr sz="1200">
                <a:solidFill>
                  <a:schemeClr val="tx1">
                    <a:lumMod val="50000"/>
                    <a:lumOff val="50000"/>
                  </a:schemeClr>
                </a:solidFill>
              </a:defRPr>
            </a:lvl1pPr>
          </a:lstStyle>
          <a:p>
            <a:r>
              <a:rPr lang="mn-MN" b="1" dirty="0">
                <a:solidFill>
                  <a:schemeClr val="bg1"/>
                </a:solidFill>
                <a:latin typeface="Arial" panose="020B0604020202020204" pitchFamily="34" charset="0"/>
                <a:cs typeface="Arial" panose="020B0604020202020204" pitchFamily="34" charset="0"/>
              </a:rPr>
              <a:t>Тухайн орон нутагтаа ойролцоогоор нийт 4,1 тэрбум төгрөгийн хөрөнгө оруулалтыг зуны 4 сарын хугацаанд хийсэн. Судалгаанаас дүгнэхэд үйл ажиллагаагаа өвөл үргэлжлүүлэн явуулахад урсгал зардал өндөр тул чаддаггүй. Иймд төрийн бодлого, дэмжлэг, тусламж , сэргээгдэх эрчим хүч маш их хэрэгтэйг онцолж байна.  </a:t>
            </a:r>
            <a:endParaRPr lang="en-ID" b="1" dirty="0">
              <a:solidFill>
                <a:schemeClr val="bg1"/>
              </a:solidFill>
              <a:latin typeface="Arial" panose="020B0604020202020204" pitchFamily="34" charset="0"/>
              <a:cs typeface="Arial" panose="020B0604020202020204" pitchFamily="34" charset="0"/>
            </a:endParaRPr>
          </a:p>
        </p:txBody>
      </p:sp>
      <p:sp>
        <p:nvSpPr>
          <p:cNvPr id="159" name="Center Text Body">
            <a:extLst>
              <a:ext uri="{FF2B5EF4-FFF2-40B4-BE49-F238E27FC236}">
                <a16:creationId xmlns:a16="http://schemas.microsoft.com/office/drawing/2014/main" id="{DE7B6C74-3445-49FF-A233-DE33EDC57AEF}"/>
              </a:ext>
            </a:extLst>
          </p:cNvPr>
          <p:cNvSpPr txBox="1"/>
          <p:nvPr/>
        </p:nvSpPr>
        <p:spPr>
          <a:xfrm>
            <a:off x="1121205" y="5509992"/>
            <a:ext cx="4972555" cy="1350819"/>
          </a:xfrm>
          <a:prstGeom prst="rect">
            <a:avLst/>
          </a:prstGeom>
          <a:noFill/>
        </p:spPr>
        <p:txBody>
          <a:bodyPr wrap="square" lIns="0" tIns="0" rIns="0" bIns="0" rtlCol="0">
            <a:spAutoFit/>
          </a:bodyPr>
          <a:lstStyle>
            <a:defPPr>
              <a:defRPr lang="en-US"/>
            </a:defPPr>
            <a:lvl1pPr>
              <a:lnSpc>
                <a:spcPct val="150000"/>
              </a:lnSpc>
              <a:defRPr sz="1200">
                <a:solidFill>
                  <a:schemeClr val="tx1">
                    <a:lumMod val="50000"/>
                    <a:lumOff val="50000"/>
                  </a:schemeClr>
                </a:solidFill>
              </a:defRPr>
            </a:lvl1pPr>
          </a:lstStyle>
          <a:p>
            <a:r>
              <a:rPr lang="mn-MN" b="1" dirty="0">
                <a:solidFill>
                  <a:schemeClr val="bg1"/>
                </a:solidFill>
                <a:latin typeface="Arial" panose="020B0604020202020204" pitchFamily="34" charset="0"/>
                <a:cs typeface="Arial" panose="020B0604020202020204" pitchFamily="34" charset="0"/>
              </a:rPr>
              <a:t>Хүний нөөцийн тогтворгүй байдал, хамтын ажиллагааны уялдаагүй байдал, санхүүжилт, төрийн олон шатлалт баримт бичиг, удаан ажиллагааг цэгцлэх, шаардлагатай сургалт судалгаа дутмаг зэрэг байдлыг БОДИТООР шийдвэрлэх нэн шаардлагатай юм.</a:t>
            </a:r>
            <a:endParaRPr lang="en-ID" b="1" dirty="0">
              <a:solidFill>
                <a:schemeClr val="bg1"/>
              </a:solidFill>
              <a:latin typeface="Arial" panose="020B0604020202020204" pitchFamily="34" charset="0"/>
              <a:cs typeface="Arial" panose="020B0604020202020204" pitchFamily="34" charset="0"/>
            </a:endParaRPr>
          </a:p>
        </p:txBody>
      </p:sp>
      <p:sp>
        <p:nvSpPr>
          <p:cNvPr id="161" name="Grand Title">
            <a:extLst>
              <a:ext uri="{FF2B5EF4-FFF2-40B4-BE49-F238E27FC236}">
                <a16:creationId xmlns:a16="http://schemas.microsoft.com/office/drawing/2014/main" id="{3200EC3F-9F1B-4D84-853B-92295DE702FA}"/>
              </a:ext>
            </a:extLst>
          </p:cNvPr>
          <p:cNvSpPr txBox="1"/>
          <p:nvPr/>
        </p:nvSpPr>
        <p:spPr>
          <a:xfrm>
            <a:off x="3936791" y="915988"/>
            <a:ext cx="4320005" cy="553998"/>
          </a:xfrm>
          <a:prstGeom prst="rect">
            <a:avLst/>
          </a:prstGeom>
          <a:noFill/>
        </p:spPr>
        <p:txBody>
          <a:bodyPr wrap="square" lIns="0" tIns="0" rIns="0" bIns="0" rtlCol="0" anchor="t" anchorCtr="0">
            <a:spAutoFit/>
          </a:bodyPr>
          <a:lstStyle/>
          <a:p>
            <a:pPr algn="ctr"/>
            <a:r>
              <a:rPr lang="mn-MN" sz="3600" b="1" dirty="0">
                <a:solidFill>
                  <a:srgbClr val="FFC000"/>
                </a:solidFill>
                <a:latin typeface="Arial" panose="020B0604020202020204" pitchFamily="34" charset="0"/>
                <a:cs typeface="Arial" panose="020B0604020202020204" pitchFamily="34" charset="0"/>
              </a:rPr>
              <a:t>ДҮГНЭЛТ-2</a:t>
            </a:r>
            <a:endParaRPr lang="en-ID" sz="3600" b="1" dirty="0">
              <a:solidFill>
                <a:srgbClr val="FFC000"/>
              </a:solidFill>
              <a:latin typeface="Arial" panose="020B0604020202020204" pitchFamily="34" charset="0"/>
              <a:cs typeface="Arial" panose="020B0604020202020204" pitchFamily="34" charset="0"/>
            </a:endParaRPr>
          </a:p>
        </p:txBody>
      </p:sp>
      <p:grpSp>
        <p:nvGrpSpPr>
          <p:cNvPr id="162" name="Google Shape;1565;p9">
            <a:extLst>
              <a:ext uri="{FF2B5EF4-FFF2-40B4-BE49-F238E27FC236}">
                <a16:creationId xmlns:a16="http://schemas.microsoft.com/office/drawing/2014/main" id="{E0C99CE9-798B-4DC5-AEE2-0342A783FD48}"/>
              </a:ext>
            </a:extLst>
          </p:cNvPr>
          <p:cNvGrpSpPr/>
          <p:nvPr/>
        </p:nvGrpSpPr>
        <p:grpSpPr>
          <a:xfrm>
            <a:off x="7425139" y="3283131"/>
            <a:ext cx="547690" cy="509561"/>
            <a:chOff x="-6350" y="1208088"/>
            <a:chExt cx="363538" cy="360363"/>
          </a:xfrm>
          <a:solidFill>
            <a:schemeClr val="bg1">
              <a:lumMod val="95000"/>
            </a:schemeClr>
          </a:solidFill>
        </p:grpSpPr>
        <p:sp>
          <p:nvSpPr>
            <p:cNvPr id="163" name="Google Shape;1566;p9">
              <a:extLst>
                <a:ext uri="{FF2B5EF4-FFF2-40B4-BE49-F238E27FC236}">
                  <a16:creationId xmlns:a16="http://schemas.microsoft.com/office/drawing/2014/main" id="{E2B17C9C-A182-4015-A2C5-4A295D92A071}"/>
                </a:ext>
              </a:extLst>
            </p:cNvPr>
            <p:cNvSpPr/>
            <p:nvPr/>
          </p:nvSpPr>
          <p:spPr>
            <a:xfrm>
              <a:off x="-6350" y="1208088"/>
              <a:ext cx="363538" cy="360363"/>
            </a:xfrm>
            <a:custGeom>
              <a:avLst/>
              <a:gdLst/>
              <a:ahLst/>
              <a:cxnLst/>
              <a:rect l="l" t="t" r="r" b="b"/>
              <a:pathLst>
                <a:path w="124" h="123" extrusionOk="0">
                  <a:moveTo>
                    <a:pt x="121" y="41"/>
                  </a:moveTo>
                  <a:cubicBezTo>
                    <a:pt x="83" y="2"/>
                    <a:pt x="83" y="2"/>
                    <a:pt x="83" y="2"/>
                  </a:cubicBezTo>
                  <a:cubicBezTo>
                    <a:pt x="81" y="0"/>
                    <a:pt x="78" y="0"/>
                    <a:pt x="76" y="0"/>
                  </a:cubicBezTo>
                  <a:cubicBezTo>
                    <a:pt x="74" y="1"/>
                    <a:pt x="73" y="1"/>
                    <a:pt x="72" y="2"/>
                  </a:cubicBezTo>
                  <a:cubicBezTo>
                    <a:pt x="71" y="3"/>
                    <a:pt x="71" y="4"/>
                    <a:pt x="70" y="6"/>
                  </a:cubicBezTo>
                  <a:cubicBezTo>
                    <a:pt x="69" y="11"/>
                    <a:pt x="66" y="16"/>
                    <a:pt x="61" y="21"/>
                  </a:cubicBezTo>
                  <a:cubicBezTo>
                    <a:pt x="55" y="26"/>
                    <a:pt x="47" y="31"/>
                    <a:pt x="39" y="36"/>
                  </a:cubicBezTo>
                  <a:cubicBezTo>
                    <a:pt x="31" y="41"/>
                    <a:pt x="22" y="46"/>
                    <a:pt x="14" y="53"/>
                  </a:cubicBezTo>
                  <a:cubicBezTo>
                    <a:pt x="8" y="60"/>
                    <a:pt x="4" y="67"/>
                    <a:pt x="1" y="75"/>
                  </a:cubicBezTo>
                  <a:cubicBezTo>
                    <a:pt x="0" y="77"/>
                    <a:pt x="1" y="80"/>
                    <a:pt x="3" y="82"/>
                  </a:cubicBezTo>
                  <a:cubicBezTo>
                    <a:pt x="42" y="121"/>
                    <a:pt x="42" y="121"/>
                    <a:pt x="42" y="121"/>
                  </a:cubicBezTo>
                  <a:cubicBezTo>
                    <a:pt x="43" y="123"/>
                    <a:pt x="46" y="123"/>
                    <a:pt x="49" y="123"/>
                  </a:cubicBezTo>
                  <a:cubicBezTo>
                    <a:pt x="50" y="122"/>
                    <a:pt x="51" y="122"/>
                    <a:pt x="52" y="121"/>
                  </a:cubicBezTo>
                  <a:cubicBezTo>
                    <a:pt x="53" y="120"/>
                    <a:pt x="54" y="119"/>
                    <a:pt x="54" y="117"/>
                  </a:cubicBezTo>
                  <a:cubicBezTo>
                    <a:pt x="56" y="112"/>
                    <a:pt x="59" y="107"/>
                    <a:pt x="63" y="103"/>
                  </a:cubicBezTo>
                  <a:cubicBezTo>
                    <a:pt x="69" y="97"/>
                    <a:pt x="77" y="92"/>
                    <a:pt x="85" y="87"/>
                  </a:cubicBezTo>
                  <a:cubicBezTo>
                    <a:pt x="94" y="82"/>
                    <a:pt x="103" y="77"/>
                    <a:pt x="110" y="70"/>
                  </a:cubicBezTo>
                  <a:cubicBezTo>
                    <a:pt x="117" y="63"/>
                    <a:pt x="121" y="57"/>
                    <a:pt x="123" y="48"/>
                  </a:cubicBezTo>
                  <a:cubicBezTo>
                    <a:pt x="124" y="46"/>
                    <a:pt x="123" y="43"/>
                    <a:pt x="121" y="41"/>
                  </a:cubicBezTo>
                  <a:close/>
                  <a:moveTo>
                    <a:pt x="47" y="115"/>
                  </a:moveTo>
                  <a:cubicBezTo>
                    <a:pt x="34" y="103"/>
                    <a:pt x="21" y="90"/>
                    <a:pt x="9" y="77"/>
                  </a:cubicBezTo>
                  <a:cubicBezTo>
                    <a:pt x="20" y="42"/>
                    <a:pt x="67" y="43"/>
                    <a:pt x="78" y="8"/>
                  </a:cubicBezTo>
                  <a:cubicBezTo>
                    <a:pt x="90" y="21"/>
                    <a:pt x="103" y="33"/>
                    <a:pt x="116" y="46"/>
                  </a:cubicBezTo>
                  <a:cubicBezTo>
                    <a:pt x="105" y="81"/>
                    <a:pt x="58" y="80"/>
                    <a:pt x="47" y="115"/>
                  </a:cubicBezTo>
                  <a:close/>
                  <a:moveTo>
                    <a:pt x="47" y="115"/>
                  </a:moveTo>
                  <a:cubicBezTo>
                    <a:pt x="47" y="115"/>
                    <a:pt x="47" y="115"/>
                    <a:pt x="47" y="115"/>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567;p9">
              <a:extLst>
                <a:ext uri="{FF2B5EF4-FFF2-40B4-BE49-F238E27FC236}">
                  <a16:creationId xmlns:a16="http://schemas.microsoft.com/office/drawing/2014/main" id="{17C424F0-7168-4AF1-9798-40E981480AFA}"/>
                </a:ext>
              </a:extLst>
            </p:cNvPr>
            <p:cNvSpPr/>
            <p:nvPr/>
          </p:nvSpPr>
          <p:spPr>
            <a:xfrm>
              <a:off x="125413" y="1336676"/>
              <a:ext cx="100013" cy="100013"/>
            </a:xfrm>
            <a:custGeom>
              <a:avLst/>
              <a:gdLst/>
              <a:ahLst/>
              <a:cxnLst/>
              <a:rect l="l" t="t" r="r" b="b"/>
              <a:pathLst>
                <a:path w="34" h="34" extrusionOk="0">
                  <a:moveTo>
                    <a:pt x="31" y="13"/>
                  </a:moveTo>
                  <a:cubicBezTo>
                    <a:pt x="30" y="12"/>
                    <a:pt x="28" y="12"/>
                    <a:pt x="27" y="11"/>
                  </a:cubicBezTo>
                  <a:cubicBezTo>
                    <a:pt x="26" y="11"/>
                    <a:pt x="25" y="11"/>
                    <a:pt x="23" y="11"/>
                  </a:cubicBezTo>
                  <a:cubicBezTo>
                    <a:pt x="22" y="11"/>
                    <a:pt x="21" y="11"/>
                    <a:pt x="20" y="12"/>
                  </a:cubicBezTo>
                  <a:cubicBezTo>
                    <a:pt x="18" y="12"/>
                    <a:pt x="17" y="13"/>
                    <a:pt x="16" y="13"/>
                  </a:cubicBezTo>
                  <a:cubicBezTo>
                    <a:pt x="14" y="11"/>
                    <a:pt x="12" y="9"/>
                    <a:pt x="9" y="6"/>
                  </a:cubicBezTo>
                  <a:cubicBezTo>
                    <a:pt x="10" y="6"/>
                    <a:pt x="11" y="5"/>
                    <a:pt x="12" y="5"/>
                  </a:cubicBezTo>
                  <a:cubicBezTo>
                    <a:pt x="13" y="5"/>
                    <a:pt x="14" y="5"/>
                    <a:pt x="15" y="5"/>
                  </a:cubicBezTo>
                  <a:cubicBezTo>
                    <a:pt x="16" y="6"/>
                    <a:pt x="16" y="6"/>
                    <a:pt x="17" y="6"/>
                  </a:cubicBezTo>
                  <a:cubicBezTo>
                    <a:pt x="18" y="6"/>
                    <a:pt x="18" y="6"/>
                    <a:pt x="19" y="5"/>
                  </a:cubicBezTo>
                  <a:cubicBezTo>
                    <a:pt x="19" y="5"/>
                    <a:pt x="20" y="4"/>
                    <a:pt x="20" y="4"/>
                  </a:cubicBezTo>
                  <a:cubicBezTo>
                    <a:pt x="20" y="3"/>
                    <a:pt x="19" y="2"/>
                    <a:pt x="19" y="1"/>
                  </a:cubicBezTo>
                  <a:cubicBezTo>
                    <a:pt x="18" y="0"/>
                    <a:pt x="17" y="0"/>
                    <a:pt x="16" y="0"/>
                  </a:cubicBezTo>
                  <a:cubicBezTo>
                    <a:pt x="15" y="0"/>
                    <a:pt x="13" y="0"/>
                    <a:pt x="12" y="0"/>
                  </a:cubicBezTo>
                  <a:cubicBezTo>
                    <a:pt x="11" y="0"/>
                    <a:pt x="10" y="1"/>
                    <a:pt x="9" y="1"/>
                  </a:cubicBezTo>
                  <a:cubicBezTo>
                    <a:pt x="8" y="2"/>
                    <a:pt x="7" y="2"/>
                    <a:pt x="6" y="3"/>
                  </a:cubicBezTo>
                  <a:cubicBezTo>
                    <a:pt x="6" y="3"/>
                    <a:pt x="6" y="3"/>
                    <a:pt x="5" y="2"/>
                  </a:cubicBezTo>
                  <a:cubicBezTo>
                    <a:pt x="5" y="2"/>
                    <a:pt x="5" y="2"/>
                    <a:pt x="4" y="2"/>
                  </a:cubicBezTo>
                  <a:cubicBezTo>
                    <a:pt x="4" y="2"/>
                    <a:pt x="4" y="2"/>
                    <a:pt x="3" y="3"/>
                  </a:cubicBezTo>
                  <a:cubicBezTo>
                    <a:pt x="3" y="3"/>
                    <a:pt x="3" y="3"/>
                    <a:pt x="3" y="4"/>
                  </a:cubicBezTo>
                  <a:cubicBezTo>
                    <a:pt x="3" y="4"/>
                    <a:pt x="3" y="4"/>
                    <a:pt x="3" y="5"/>
                  </a:cubicBezTo>
                  <a:cubicBezTo>
                    <a:pt x="4" y="5"/>
                    <a:pt x="4" y="5"/>
                    <a:pt x="4" y="5"/>
                  </a:cubicBezTo>
                  <a:cubicBezTo>
                    <a:pt x="3" y="6"/>
                    <a:pt x="2" y="8"/>
                    <a:pt x="2" y="9"/>
                  </a:cubicBezTo>
                  <a:cubicBezTo>
                    <a:pt x="1" y="11"/>
                    <a:pt x="1" y="12"/>
                    <a:pt x="1" y="13"/>
                  </a:cubicBezTo>
                  <a:cubicBezTo>
                    <a:pt x="0" y="15"/>
                    <a:pt x="1" y="16"/>
                    <a:pt x="1" y="17"/>
                  </a:cubicBezTo>
                  <a:cubicBezTo>
                    <a:pt x="1" y="18"/>
                    <a:pt x="2" y="19"/>
                    <a:pt x="3" y="20"/>
                  </a:cubicBezTo>
                  <a:cubicBezTo>
                    <a:pt x="5" y="21"/>
                    <a:pt x="7" y="22"/>
                    <a:pt x="10" y="22"/>
                  </a:cubicBezTo>
                  <a:cubicBezTo>
                    <a:pt x="12" y="22"/>
                    <a:pt x="15" y="21"/>
                    <a:pt x="18" y="20"/>
                  </a:cubicBezTo>
                  <a:cubicBezTo>
                    <a:pt x="20" y="22"/>
                    <a:pt x="22" y="25"/>
                    <a:pt x="24" y="27"/>
                  </a:cubicBezTo>
                  <a:cubicBezTo>
                    <a:pt x="24" y="28"/>
                    <a:pt x="23" y="28"/>
                    <a:pt x="22" y="29"/>
                  </a:cubicBezTo>
                  <a:cubicBezTo>
                    <a:pt x="21" y="29"/>
                    <a:pt x="21" y="29"/>
                    <a:pt x="20" y="29"/>
                  </a:cubicBezTo>
                  <a:cubicBezTo>
                    <a:pt x="19" y="28"/>
                    <a:pt x="19" y="28"/>
                    <a:pt x="18" y="28"/>
                  </a:cubicBezTo>
                  <a:cubicBezTo>
                    <a:pt x="18" y="27"/>
                    <a:pt x="17" y="27"/>
                    <a:pt x="17" y="27"/>
                  </a:cubicBezTo>
                  <a:cubicBezTo>
                    <a:pt x="16" y="27"/>
                    <a:pt x="16" y="26"/>
                    <a:pt x="15" y="26"/>
                  </a:cubicBezTo>
                  <a:cubicBezTo>
                    <a:pt x="15" y="26"/>
                    <a:pt x="14" y="27"/>
                    <a:pt x="14" y="27"/>
                  </a:cubicBezTo>
                  <a:cubicBezTo>
                    <a:pt x="13" y="28"/>
                    <a:pt x="13" y="28"/>
                    <a:pt x="13" y="29"/>
                  </a:cubicBezTo>
                  <a:cubicBezTo>
                    <a:pt x="13" y="30"/>
                    <a:pt x="13" y="31"/>
                    <a:pt x="14" y="31"/>
                  </a:cubicBezTo>
                  <a:cubicBezTo>
                    <a:pt x="14" y="32"/>
                    <a:pt x="15" y="33"/>
                    <a:pt x="16" y="33"/>
                  </a:cubicBezTo>
                  <a:cubicBezTo>
                    <a:pt x="17" y="34"/>
                    <a:pt x="18" y="34"/>
                    <a:pt x="20" y="34"/>
                  </a:cubicBezTo>
                  <a:cubicBezTo>
                    <a:pt x="21" y="34"/>
                    <a:pt x="22" y="34"/>
                    <a:pt x="24" y="33"/>
                  </a:cubicBezTo>
                  <a:cubicBezTo>
                    <a:pt x="25" y="33"/>
                    <a:pt x="26" y="32"/>
                    <a:pt x="28" y="31"/>
                  </a:cubicBezTo>
                  <a:cubicBezTo>
                    <a:pt x="28" y="31"/>
                    <a:pt x="29" y="32"/>
                    <a:pt x="30" y="32"/>
                  </a:cubicBezTo>
                  <a:cubicBezTo>
                    <a:pt x="30" y="33"/>
                    <a:pt x="30" y="33"/>
                    <a:pt x="31" y="33"/>
                  </a:cubicBezTo>
                  <a:cubicBezTo>
                    <a:pt x="31" y="33"/>
                    <a:pt x="32" y="33"/>
                    <a:pt x="32" y="32"/>
                  </a:cubicBezTo>
                  <a:cubicBezTo>
                    <a:pt x="32" y="32"/>
                    <a:pt x="32" y="31"/>
                    <a:pt x="32" y="31"/>
                  </a:cubicBezTo>
                  <a:cubicBezTo>
                    <a:pt x="32" y="31"/>
                    <a:pt x="32" y="30"/>
                    <a:pt x="32" y="30"/>
                  </a:cubicBezTo>
                  <a:cubicBezTo>
                    <a:pt x="31" y="30"/>
                    <a:pt x="30" y="29"/>
                    <a:pt x="30" y="28"/>
                  </a:cubicBezTo>
                  <a:cubicBezTo>
                    <a:pt x="31" y="27"/>
                    <a:pt x="32" y="26"/>
                    <a:pt x="32" y="24"/>
                  </a:cubicBezTo>
                  <a:cubicBezTo>
                    <a:pt x="33" y="23"/>
                    <a:pt x="34" y="21"/>
                    <a:pt x="34" y="20"/>
                  </a:cubicBezTo>
                  <a:cubicBezTo>
                    <a:pt x="34" y="19"/>
                    <a:pt x="34" y="17"/>
                    <a:pt x="33" y="16"/>
                  </a:cubicBezTo>
                  <a:cubicBezTo>
                    <a:pt x="33" y="15"/>
                    <a:pt x="32" y="14"/>
                    <a:pt x="31" y="13"/>
                  </a:cubicBezTo>
                  <a:close/>
                  <a:moveTo>
                    <a:pt x="10" y="16"/>
                  </a:moveTo>
                  <a:cubicBezTo>
                    <a:pt x="8" y="16"/>
                    <a:pt x="7" y="16"/>
                    <a:pt x="7" y="15"/>
                  </a:cubicBezTo>
                  <a:cubicBezTo>
                    <a:pt x="6" y="14"/>
                    <a:pt x="6" y="14"/>
                    <a:pt x="6" y="14"/>
                  </a:cubicBezTo>
                  <a:cubicBezTo>
                    <a:pt x="6" y="13"/>
                    <a:pt x="6" y="13"/>
                    <a:pt x="6" y="12"/>
                  </a:cubicBezTo>
                  <a:cubicBezTo>
                    <a:pt x="6" y="11"/>
                    <a:pt x="6" y="11"/>
                    <a:pt x="6" y="10"/>
                  </a:cubicBezTo>
                  <a:cubicBezTo>
                    <a:pt x="7" y="10"/>
                    <a:pt x="7" y="9"/>
                    <a:pt x="8" y="8"/>
                  </a:cubicBezTo>
                  <a:cubicBezTo>
                    <a:pt x="9" y="10"/>
                    <a:pt x="11" y="12"/>
                    <a:pt x="13" y="15"/>
                  </a:cubicBezTo>
                  <a:cubicBezTo>
                    <a:pt x="12" y="15"/>
                    <a:pt x="11" y="16"/>
                    <a:pt x="10" y="16"/>
                  </a:cubicBezTo>
                  <a:close/>
                  <a:moveTo>
                    <a:pt x="28" y="24"/>
                  </a:moveTo>
                  <a:cubicBezTo>
                    <a:pt x="27" y="24"/>
                    <a:pt x="27" y="25"/>
                    <a:pt x="26" y="25"/>
                  </a:cubicBezTo>
                  <a:cubicBezTo>
                    <a:pt x="24" y="23"/>
                    <a:pt x="22" y="21"/>
                    <a:pt x="20" y="18"/>
                  </a:cubicBezTo>
                  <a:cubicBezTo>
                    <a:pt x="21" y="18"/>
                    <a:pt x="21" y="18"/>
                    <a:pt x="22" y="18"/>
                  </a:cubicBezTo>
                  <a:cubicBezTo>
                    <a:pt x="22" y="17"/>
                    <a:pt x="23" y="17"/>
                    <a:pt x="24" y="17"/>
                  </a:cubicBezTo>
                  <a:cubicBezTo>
                    <a:pt x="24" y="17"/>
                    <a:pt x="25" y="17"/>
                    <a:pt x="25" y="17"/>
                  </a:cubicBezTo>
                  <a:cubicBezTo>
                    <a:pt x="26" y="17"/>
                    <a:pt x="27" y="18"/>
                    <a:pt x="27" y="18"/>
                  </a:cubicBezTo>
                  <a:cubicBezTo>
                    <a:pt x="28" y="19"/>
                    <a:pt x="28" y="19"/>
                    <a:pt x="28" y="20"/>
                  </a:cubicBezTo>
                  <a:cubicBezTo>
                    <a:pt x="28" y="20"/>
                    <a:pt x="28" y="21"/>
                    <a:pt x="28" y="22"/>
                  </a:cubicBezTo>
                  <a:cubicBezTo>
                    <a:pt x="28" y="22"/>
                    <a:pt x="28" y="23"/>
                    <a:pt x="28" y="24"/>
                  </a:cubicBezTo>
                  <a:close/>
                  <a:moveTo>
                    <a:pt x="28" y="24"/>
                  </a:moveTo>
                  <a:cubicBezTo>
                    <a:pt x="28" y="24"/>
                    <a:pt x="28" y="24"/>
                    <a:pt x="28" y="24"/>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568;p9">
              <a:extLst>
                <a:ext uri="{FF2B5EF4-FFF2-40B4-BE49-F238E27FC236}">
                  <a16:creationId xmlns:a16="http://schemas.microsoft.com/office/drawing/2014/main" id="{C61DF189-7BE6-45F6-8617-C57D7110E108}"/>
                </a:ext>
              </a:extLst>
            </p:cNvPr>
            <p:cNvSpPr/>
            <p:nvPr/>
          </p:nvSpPr>
          <p:spPr>
            <a:xfrm>
              <a:off x="117475" y="1457326"/>
              <a:ext cx="55563" cy="55563"/>
            </a:xfrm>
            <a:custGeom>
              <a:avLst/>
              <a:gdLst/>
              <a:ahLst/>
              <a:cxnLst/>
              <a:rect l="l" t="t" r="r" b="b"/>
              <a:pathLst>
                <a:path w="19" h="19" extrusionOk="0">
                  <a:moveTo>
                    <a:pt x="15" y="0"/>
                  </a:moveTo>
                  <a:cubicBezTo>
                    <a:pt x="15" y="0"/>
                    <a:pt x="15" y="0"/>
                    <a:pt x="15" y="0"/>
                  </a:cubicBezTo>
                  <a:cubicBezTo>
                    <a:pt x="13" y="2"/>
                    <a:pt x="11" y="4"/>
                    <a:pt x="8" y="6"/>
                  </a:cubicBezTo>
                  <a:cubicBezTo>
                    <a:pt x="6" y="8"/>
                    <a:pt x="4" y="10"/>
                    <a:pt x="3" y="13"/>
                  </a:cubicBezTo>
                  <a:cubicBezTo>
                    <a:pt x="0" y="16"/>
                    <a:pt x="0" y="16"/>
                    <a:pt x="0" y="16"/>
                  </a:cubicBezTo>
                  <a:cubicBezTo>
                    <a:pt x="0" y="17"/>
                    <a:pt x="0" y="18"/>
                    <a:pt x="1" y="19"/>
                  </a:cubicBezTo>
                  <a:cubicBezTo>
                    <a:pt x="1" y="19"/>
                    <a:pt x="2" y="19"/>
                    <a:pt x="3" y="19"/>
                  </a:cubicBezTo>
                  <a:cubicBezTo>
                    <a:pt x="3" y="19"/>
                    <a:pt x="3" y="18"/>
                    <a:pt x="4" y="18"/>
                  </a:cubicBezTo>
                  <a:cubicBezTo>
                    <a:pt x="6" y="15"/>
                    <a:pt x="6" y="15"/>
                    <a:pt x="6" y="15"/>
                  </a:cubicBezTo>
                  <a:cubicBezTo>
                    <a:pt x="7" y="13"/>
                    <a:pt x="9" y="11"/>
                    <a:pt x="11" y="9"/>
                  </a:cubicBezTo>
                  <a:cubicBezTo>
                    <a:pt x="13" y="7"/>
                    <a:pt x="15" y="5"/>
                    <a:pt x="18" y="3"/>
                  </a:cubicBezTo>
                  <a:cubicBezTo>
                    <a:pt x="18" y="3"/>
                    <a:pt x="18" y="3"/>
                    <a:pt x="18" y="3"/>
                  </a:cubicBezTo>
                  <a:cubicBezTo>
                    <a:pt x="18" y="3"/>
                    <a:pt x="18" y="3"/>
                    <a:pt x="18" y="3"/>
                  </a:cubicBezTo>
                  <a:cubicBezTo>
                    <a:pt x="19" y="2"/>
                    <a:pt x="19" y="1"/>
                    <a:pt x="18" y="0"/>
                  </a:cubicBezTo>
                  <a:cubicBezTo>
                    <a:pt x="17" y="0"/>
                    <a:pt x="16" y="0"/>
                    <a:pt x="15" y="0"/>
                  </a:cubicBezTo>
                  <a:close/>
                  <a:moveTo>
                    <a:pt x="15" y="0"/>
                  </a:moveTo>
                  <a:cubicBezTo>
                    <a:pt x="15" y="0"/>
                    <a:pt x="15" y="0"/>
                    <a:pt x="15"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569;p9">
              <a:extLst>
                <a:ext uri="{FF2B5EF4-FFF2-40B4-BE49-F238E27FC236}">
                  <a16:creationId xmlns:a16="http://schemas.microsoft.com/office/drawing/2014/main" id="{C0F93D2B-EE7B-4A14-877A-66E40806672B}"/>
                </a:ext>
              </a:extLst>
            </p:cNvPr>
            <p:cNvSpPr/>
            <p:nvPr/>
          </p:nvSpPr>
          <p:spPr>
            <a:xfrm>
              <a:off x="180975" y="1263651"/>
              <a:ext cx="55563" cy="58738"/>
            </a:xfrm>
            <a:custGeom>
              <a:avLst/>
              <a:gdLst/>
              <a:ahLst/>
              <a:cxnLst/>
              <a:rect l="l" t="t" r="r" b="b"/>
              <a:pathLst>
                <a:path w="19" h="20" extrusionOk="0">
                  <a:moveTo>
                    <a:pt x="7" y="11"/>
                  </a:moveTo>
                  <a:cubicBezTo>
                    <a:pt x="5" y="13"/>
                    <a:pt x="3" y="15"/>
                    <a:pt x="1" y="16"/>
                  </a:cubicBezTo>
                  <a:cubicBezTo>
                    <a:pt x="1" y="16"/>
                    <a:pt x="1" y="16"/>
                    <a:pt x="1" y="17"/>
                  </a:cubicBezTo>
                  <a:cubicBezTo>
                    <a:pt x="0" y="17"/>
                    <a:pt x="0" y="19"/>
                    <a:pt x="1" y="19"/>
                  </a:cubicBezTo>
                  <a:cubicBezTo>
                    <a:pt x="1" y="20"/>
                    <a:pt x="2" y="20"/>
                    <a:pt x="3" y="19"/>
                  </a:cubicBezTo>
                  <a:cubicBezTo>
                    <a:pt x="3" y="19"/>
                    <a:pt x="3" y="19"/>
                    <a:pt x="3" y="19"/>
                  </a:cubicBezTo>
                  <a:cubicBezTo>
                    <a:pt x="6" y="18"/>
                    <a:pt x="8" y="16"/>
                    <a:pt x="10" y="13"/>
                  </a:cubicBezTo>
                  <a:cubicBezTo>
                    <a:pt x="12" y="11"/>
                    <a:pt x="14" y="9"/>
                    <a:pt x="16" y="7"/>
                  </a:cubicBezTo>
                  <a:cubicBezTo>
                    <a:pt x="18" y="3"/>
                    <a:pt x="18" y="3"/>
                    <a:pt x="18" y="3"/>
                  </a:cubicBezTo>
                  <a:cubicBezTo>
                    <a:pt x="19" y="3"/>
                    <a:pt x="19" y="1"/>
                    <a:pt x="18" y="1"/>
                  </a:cubicBezTo>
                  <a:cubicBezTo>
                    <a:pt x="17" y="0"/>
                    <a:pt x="16" y="0"/>
                    <a:pt x="16" y="1"/>
                  </a:cubicBezTo>
                  <a:cubicBezTo>
                    <a:pt x="15" y="1"/>
                    <a:pt x="15" y="1"/>
                    <a:pt x="15" y="1"/>
                  </a:cubicBezTo>
                  <a:cubicBezTo>
                    <a:pt x="13" y="5"/>
                    <a:pt x="13" y="5"/>
                    <a:pt x="13" y="5"/>
                  </a:cubicBezTo>
                  <a:cubicBezTo>
                    <a:pt x="11" y="7"/>
                    <a:pt x="9" y="9"/>
                    <a:pt x="7" y="11"/>
                  </a:cubicBezTo>
                  <a:close/>
                  <a:moveTo>
                    <a:pt x="7" y="11"/>
                  </a:moveTo>
                  <a:cubicBezTo>
                    <a:pt x="7" y="11"/>
                    <a:pt x="7" y="11"/>
                    <a:pt x="7" y="11"/>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7" name="Google Shape;1628;p9">
            <a:extLst>
              <a:ext uri="{FF2B5EF4-FFF2-40B4-BE49-F238E27FC236}">
                <a16:creationId xmlns:a16="http://schemas.microsoft.com/office/drawing/2014/main" id="{562B50C4-9C4C-4360-8BFA-45128B01E020}"/>
              </a:ext>
            </a:extLst>
          </p:cNvPr>
          <p:cNvGrpSpPr/>
          <p:nvPr/>
        </p:nvGrpSpPr>
        <p:grpSpPr>
          <a:xfrm>
            <a:off x="9188712" y="4667489"/>
            <a:ext cx="397929" cy="374937"/>
            <a:chOff x="0" y="1920876"/>
            <a:chExt cx="357188" cy="336550"/>
          </a:xfrm>
          <a:solidFill>
            <a:schemeClr val="bg1">
              <a:lumMod val="95000"/>
            </a:schemeClr>
          </a:solidFill>
        </p:grpSpPr>
        <p:sp>
          <p:nvSpPr>
            <p:cNvPr id="168" name="Google Shape;1629;p9">
              <a:extLst>
                <a:ext uri="{FF2B5EF4-FFF2-40B4-BE49-F238E27FC236}">
                  <a16:creationId xmlns:a16="http://schemas.microsoft.com/office/drawing/2014/main" id="{36DBB9A4-3B7A-462A-9A3B-2B25F2BAC095}"/>
                </a:ext>
              </a:extLst>
            </p:cNvPr>
            <p:cNvSpPr/>
            <p:nvPr/>
          </p:nvSpPr>
          <p:spPr>
            <a:xfrm>
              <a:off x="0" y="1920876"/>
              <a:ext cx="357188" cy="336550"/>
            </a:xfrm>
            <a:custGeom>
              <a:avLst/>
              <a:gdLst/>
              <a:ahLst/>
              <a:cxnLst/>
              <a:rect l="l" t="t" r="r" b="b"/>
              <a:pathLst>
                <a:path w="122" h="115" extrusionOk="0">
                  <a:moveTo>
                    <a:pt x="120" y="25"/>
                  </a:moveTo>
                  <a:cubicBezTo>
                    <a:pt x="97" y="2"/>
                    <a:pt x="97" y="2"/>
                    <a:pt x="97" y="2"/>
                  </a:cubicBezTo>
                  <a:cubicBezTo>
                    <a:pt x="96" y="0"/>
                    <a:pt x="94" y="0"/>
                    <a:pt x="92" y="0"/>
                  </a:cubicBezTo>
                  <a:cubicBezTo>
                    <a:pt x="11" y="0"/>
                    <a:pt x="11" y="0"/>
                    <a:pt x="11" y="0"/>
                  </a:cubicBezTo>
                  <a:cubicBezTo>
                    <a:pt x="5" y="0"/>
                    <a:pt x="0" y="5"/>
                    <a:pt x="0" y="11"/>
                  </a:cubicBezTo>
                  <a:cubicBezTo>
                    <a:pt x="0" y="103"/>
                    <a:pt x="0" y="103"/>
                    <a:pt x="0" y="103"/>
                  </a:cubicBezTo>
                  <a:cubicBezTo>
                    <a:pt x="0" y="110"/>
                    <a:pt x="5" y="115"/>
                    <a:pt x="11" y="115"/>
                  </a:cubicBezTo>
                  <a:cubicBezTo>
                    <a:pt x="111" y="115"/>
                    <a:pt x="111" y="115"/>
                    <a:pt x="111" y="115"/>
                  </a:cubicBezTo>
                  <a:cubicBezTo>
                    <a:pt x="117" y="115"/>
                    <a:pt x="122" y="110"/>
                    <a:pt x="122" y="103"/>
                  </a:cubicBezTo>
                  <a:cubicBezTo>
                    <a:pt x="122" y="30"/>
                    <a:pt x="122" y="30"/>
                    <a:pt x="122" y="30"/>
                  </a:cubicBezTo>
                  <a:cubicBezTo>
                    <a:pt x="122" y="28"/>
                    <a:pt x="122" y="26"/>
                    <a:pt x="120" y="25"/>
                  </a:cubicBezTo>
                  <a:close/>
                  <a:moveTo>
                    <a:pt x="115" y="103"/>
                  </a:moveTo>
                  <a:cubicBezTo>
                    <a:pt x="115" y="105"/>
                    <a:pt x="113" y="107"/>
                    <a:pt x="111" y="107"/>
                  </a:cubicBezTo>
                  <a:cubicBezTo>
                    <a:pt x="11" y="107"/>
                    <a:pt x="11" y="107"/>
                    <a:pt x="11" y="107"/>
                  </a:cubicBezTo>
                  <a:cubicBezTo>
                    <a:pt x="9" y="107"/>
                    <a:pt x="7" y="105"/>
                    <a:pt x="7" y="103"/>
                  </a:cubicBezTo>
                  <a:cubicBezTo>
                    <a:pt x="7" y="11"/>
                    <a:pt x="7" y="11"/>
                    <a:pt x="7" y="11"/>
                  </a:cubicBezTo>
                  <a:cubicBezTo>
                    <a:pt x="7" y="9"/>
                    <a:pt x="9" y="7"/>
                    <a:pt x="11" y="7"/>
                  </a:cubicBezTo>
                  <a:cubicBezTo>
                    <a:pt x="88" y="7"/>
                    <a:pt x="88" y="7"/>
                    <a:pt x="88" y="7"/>
                  </a:cubicBezTo>
                  <a:cubicBezTo>
                    <a:pt x="88" y="23"/>
                    <a:pt x="88" y="23"/>
                    <a:pt x="88" y="23"/>
                  </a:cubicBezTo>
                  <a:cubicBezTo>
                    <a:pt x="88" y="29"/>
                    <a:pt x="93" y="34"/>
                    <a:pt x="99" y="34"/>
                  </a:cubicBezTo>
                  <a:cubicBezTo>
                    <a:pt x="115" y="34"/>
                    <a:pt x="115" y="34"/>
                    <a:pt x="115" y="34"/>
                  </a:cubicBezTo>
                  <a:lnTo>
                    <a:pt x="115" y="103"/>
                  </a:lnTo>
                  <a:close/>
                  <a:moveTo>
                    <a:pt x="103" y="30"/>
                  </a:moveTo>
                  <a:cubicBezTo>
                    <a:pt x="99" y="30"/>
                    <a:pt x="99" y="30"/>
                    <a:pt x="99" y="30"/>
                  </a:cubicBezTo>
                  <a:cubicBezTo>
                    <a:pt x="95" y="30"/>
                    <a:pt x="92" y="27"/>
                    <a:pt x="92" y="23"/>
                  </a:cubicBezTo>
                  <a:cubicBezTo>
                    <a:pt x="92" y="7"/>
                    <a:pt x="92" y="7"/>
                    <a:pt x="92" y="7"/>
                  </a:cubicBezTo>
                  <a:cubicBezTo>
                    <a:pt x="115" y="30"/>
                    <a:pt x="115" y="30"/>
                    <a:pt x="115" y="30"/>
                  </a:cubicBezTo>
                  <a:lnTo>
                    <a:pt x="103" y="30"/>
                  </a:lnTo>
                  <a:close/>
                  <a:moveTo>
                    <a:pt x="103" y="30"/>
                  </a:moveTo>
                  <a:cubicBezTo>
                    <a:pt x="103" y="30"/>
                    <a:pt x="103" y="30"/>
                    <a:pt x="103" y="3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30;p9">
              <a:extLst>
                <a:ext uri="{FF2B5EF4-FFF2-40B4-BE49-F238E27FC236}">
                  <a16:creationId xmlns:a16="http://schemas.microsoft.com/office/drawing/2014/main" id="{E4191853-49BB-4F07-A11D-1D7583DDC1F8}"/>
                </a:ext>
              </a:extLst>
            </p:cNvPr>
            <p:cNvSpPr/>
            <p:nvPr/>
          </p:nvSpPr>
          <p:spPr>
            <a:xfrm>
              <a:off x="166688" y="1989138"/>
              <a:ext cx="66675" cy="11113"/>
            </a:xfrm>
            <a:custGeom>
              <a:avLst/>
              <a:gdLst/>
              <a:ahLst/>
              <a:cxnLst/>
              <a:rect l="l" t="t" r="r" b="b"/>
              <a:pathLst>
                <a:path w="23" h="4" extrusionOk="0">
                  <a:moveTo>
                    <a:pt x="2" y="4"/>
                  </a:moveTo>
                  <a:cubicBezTo>
                    <a:pt x="21" y="4"/>
                    <a:pt x="21" y="4"/>
                    <a:pt x="21" y="4"/>
                  </a:cubicBezTo>
                  <a:cubicBezTo>
                    <a:pt x="22" y="4"/>
                    <a:pt x="23" y="3"/>
                    <a:pt x="23" y="2"/>
                  </a:cubicBezTo>
                  <a:cubicBezTo>
                    <a:pt x="23" y="1"/>
                    <a:pt x="22" y="0"/>
                    <a:pt x="21" y="0"/>
                  </a:cubicBezTo>
                  <a:cubicBezTo>
                    <a:pt x="2" y="0"/>
                    <a:pt x="2" y="0"/>
                    <a:pt x="2" y="0"/>
                  </a:cubicBezTo>
                  <a:cubicBezTo>
                    <a:pt x="1" y="0"/>
                    <a:pt x="0" y="1"/>
                    <a:pt x="0" y="2"/>
                  </a:cubicBezTo>
                  <a:cubicBezTo>
                    <a:pt x="0" y="3"/>
                    <a:pt x="1" y="4"/>
                    <a:pt x="2" y="4"/>
                  </a:cubicBezTo>
                  <a:close/>
                  <a:moveTo>
                    <a:pt x="2" y="4"/>
                  </a:moveTo>
                  <a:cubicBezTo>
                    <a:pt x="2" y="4"/>
                    <a:pt x="2" y="4"/>
                    <a:pt x="2" y="4"/>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631;p9">
              <a:extLst>
                <a:ext uri="{FF2B5EF4-FFF2-40B4-BE49-F238E27FC236}">
                  <a16:creationId xmlns:a16="http://schemas.microsoft.com/office/drawing/2014/main" id="{BB499E85-B654-4FF2-966B-3ED81A6C6282}"/>
                </a:ext>
              </a:extLst>
            </p:cNvPr>
            <p:cNvSpPr/>
            <p:nvPr/>
          </p:nvSpPr>
          <p:spPr>
            <a:xfrm>
              <a:off x="166688" y="2020888"/>
              <a:ext cx="66675" cy="11113"/>
            </a:xfrm>
            <a:custGeom>
              <a:avLst/>
              <a:gdLst/>
              <a:ahLst/>
              <a:cxnLst/>
              <a:rect l="l" t="t" r="r" b="b"/>
              <a:pathLst>
                <a:path w="23" h="4" extrusionOk="0">
                  <a:moveTo>
                    <a:pt x="2" y="4"/>
                  </a:moveTo>
                  <a:cubicBezTo>
                    <a:pt x="21" y="4"/>
                    <a:pt x="21" y="4"/>
                    <a:pt x="21" y="4"/>
                  </a:cubicBezTo>
                  <a:cubicBezTo>
                    <a:pt x="22" y="4"/>
                    <a:pt x="23" y="3"/>
                    <a:pt x="23" y="2"/>
                  </a:cubicBezTo>
                  <a:cubicBezTo>
                    <a:pt x="23" y="1"/>
                    <a:pt x="22" y="0"/>
                    <a:pt x="21" y="0"/>
                  </a:cubicBezTo>
                  <a:cubicBezTo>
                    <a:pt x="2" y="0"/>
                    <a:pt x="2" y="0"/>
                    <a:pt x="2" y="0"/>
                  </a:cubicBezTo>
                  <a:cubicBezTo>
                    <a:pt x="1" y="0"/>
                    <a:pt x="0" y="1"/>
                    <a:pt x="0" y="2"/>
                  </a:cubicBezTo>
                  <a:cubicBezTo>
                    <a:pt x="0" y="3"/>
                    <a:pt x="1" y="4"/>
                    <a:pt x="2" y="4"/>
                  </a:cubicBezTo>
                  <a:close/>
                  <a:moveTo>
                    <a:pt x="2" y="4"/>
                  </a:moveTo>
                  <a:cubicBezTo>
                    <a:pt x="2" y="4"/>
                    <a:pt x="2" y="4"/>
                    <a:pt x="2" y="4"/>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632;p9">
              <a:extLst>
                <a:ext uri="{FF2B5EF4-FFF2-40B4-BE49-F238E27FC236}">
                  <a16:creationId xmlns:a16="http://schemas.microsoft.com/office/drawing/2014/main" id="{04B6CA85-93ED-4E73-80C2-06BB4D66B1E4}"/>
                </a:ext>
              </a:extLst>
            </p:cNvPr>
            <p:cNvSpPr/>
            <p:nvPr/>
          </p:nvSpPr>
          <p:spPr>
            <a:xfrm>
              <a:off x="166688" y="2055813"/>
              <a:ext cx="146050" cy="11113"/>
            </a:xfrm>
            <a:custGeom>
              <a:avLst/>
              <a:gdLst/>
              <a:ahLst/>
              <a:cxnLst/>
              <a:rect l="l" t="t" r="r" b="b"/>
              <a:pathLst>
                <a:path w="50" h="4" extrusionOk="0">
                  <a:moveTo>
                    <a:pt x="0" y="2"/>
                  </a:moveTo>
                  <a:cubicBezTo>
                    <a:pt x="0" y="3"/>
                    <a:pt x="1" y="4"/>
                    <a:pt x="2" y="4"/>
                  </a:cubicBezTo>
                  <a:cubicBezTo>
                    <a:pt x="48" y="4"/>
                    <a:pt x="48" y="4"/>
                    <a:pt x="48" y="4"/>
                  </a:cubicBezTo>
                  <a:cubicBezTo>
                    <a:pt x="49" y="4"/>
                    <a:pt x="50" y="3"/>
                    <a:pt x="50" y="2"/>
                  </a:cubicBezTo>
                  <a:cubicBezTo>
                    <a:pt x="50" y="1"/>
                    <a:pt x="49" y="0"/>
                    <a:pt x="48" y="0"/>
                  </a:cubicBezTo>
                  <a:cubicBezTo>
                    <a:pt x="2" y="0"/>
                    <a:pt x="2" y="0"/>
                    <a:pt x="2" y="0"/>
                  </a:cubicBezTo>
                  <a:cubicBezTo>
                    <a:pt x="1" y="0"/>
                    <a:pt x="0" y="1"/>
                    <a:pt x="0" y="2"/>
                  </a:cubicBezTo>
                  <a:close/>
                  <a:moveTo>
                    <a:pt x="0" y="2"/>
                  </a:moveTo>
                  <a:cubicBezTo>
                    <a:pt x="0" y="2"/>
                    <a:pt x="0" y="2"/>
                    <a:pt x="0" y="2"/>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633;p9">
              <a:extLst>
                <a:ext uri="{FF2B5EF4-FFF2-40B4-BE49-F238E27FC236}">
                  <a16:creationId xmlns:a16="http://schemas.microsoft.com/office/drawing/2014/main" id="{CF045C0E-C27C-4137-9CB8-1594D2403283}"/>
                </a:ext>
              </a:extLst>
            </p:cNvPr>
            <p:cNvSpPr/>
            <p:nvPr/>
          </p:nvSpPr>
          <p:spPr>
            <a:xfrm>
              <a:off x="44450" y="2122488"/>
              <a:ext cx="268288" cy="12700"/>
            </a:xfrm>
            <a:custGeom>
              <a:avLst/>
              <a:gdLst/>
              <a:ahLst/>
              <a:cxnLst/>
              <a:rect l="l" t="t" r="r" b="b"/>
              <a:pathLst>
                <a:path w="92" h="4" extrusionOk="0">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634;p9">
              <a:extLst>
                <a:ext uri="{FF2B5EF4-FFF2-40B4-BE49-F238E27FC236}">
                  <a16:creationId xmlns:a16="http://schemas.microsoft.com/office/drawing/2014/main" id="{931697A6-82B2-407B-8E61-181772BB3BDF}"/>
                </a:ext>
              </a:extLst>
            </p:cNvPr>
            <p:cNvSpPr/>
            <p:nvPr/>
          </p:nvSpPr>
          <p:spPr>
            <a:xfrm>
              <a:off x="44450" y="2155826"/>
              <a:ext cx="268288" cy="11113"/>
            </a:xfrm>
            <a:custGeom>
              <a:avLst/>
              <a:gdLst/>
              <a:ahLst/>
              <a:cxnLst/>
              <a:rect l="l" t="t" r="r" b="b"/>
              <a:pathLst>
                <a:path w="92" h="4" extrusionOk="0">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635;p9">
              <a:extLst>
                <a:ext uri="{FF2B5EF4-FFF2-40B4-BE49-F238E27FC236}">
                  <a16:creationId xmlns:a16="http://schemas.microsoft.com/office/drawing/2014/main" id="{52C5AEC1-B802-4AAE-8C93-9EC0AFF6B8D7}"/>
                </a:ext>
              </a:extLst>
            </p:cNvPr>
            <p:cNvSpPr/>
            <p:nvPr/>
          </p:nvSpPr>
          <p:spPr>
            <a:xfrm>
              <a:off x="44450" y="2190751"/>
              <a:ext cx="268288" cy="11113"/>
            </a:xfrm>
            <a:custGeom>
              <a:avLst/>
              <a:gdLst/>
              <a:ahLst/>
              <a:cxnLst/>
              <a:rect l="l" t="t" r="r" b="b"/>
              <a:pathLst>
                <a:path w="92" h="4" extrusionOk="0">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636;p9">
              <a:extLst>
                <a:ext uri="{FF2B5EF4-FFF2-40B4-BE49-F238E27FC236}">
                  <a16:creationId xmlns:a16="http://schemas.microsoft.com/office/drawing/2014/main" id="{929149C4-0D70-4603-8F26-A17188976C70}"/>
                </a:ext>
              </a:extLst>
            </p:cNvPr>
            <p:cNvSpPr/>
            <p:nvPr/>
          </p:nvSpPr>
          <p:spPr>
            <a:xfrm>
              <a:off x="44450" y="2087563"/>
              <a:ext cx="268288" cy="12700"/>
            </a:xfrm>
            <a:custGeom>
              <a:avLst/>
              <a:gdLst/>
              <a:ahLst/>
              <a:cxnLst/>
              <a:rect l="l" t="t" r="r" b="b"/>
              <a:pathLst>
                <a:path w="92" h="4" extrusionOk="0">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637;p9">
              <a:extLst>
                <a:ext uri="{FF2B5EF4-FFF2-40B4-BE49-F238E27FC236}">
                  <a16:creationId xmlns:a16="http://schemas.microsoft.com/office/drawing/2014/main" id="{15B53479-5B5E-4AD0-8443-8A523DA0D820}"/>
                </a:ext>
              </a:extLst>
            </p:cNvPr>
            <p:cNvSpPr/>
            <p:nvPr/>
          </p:nvSpPr>
          <p:spPr>
            <a:xfrm>
              <a:off x="44450" y="1976438"/>
              <a:ext cx="101600" cy="90488"/>
            </a:xfrm>
            <a:custGeom>
              <a:avLst/>
              <a:gdLst/>
              <a:ahLst/>
              <a:cxnLst/>
              <a:rect l="l" t="t" r="r" b="b"/>
              <a:pathLst>
                <a:path w="35" h="31" extrusionOk="0">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7" name="Google Shape;1651;p9">
            <a:extLst>
              <a:ext uri="{FF2B5EF4-FFF2-40B4-BE49-F238E27FC236}">
                <a16:creationId xmlns:a16="http://schemas.microsoft.com/office/drawing/2014/main" id="{FA4F2668-BA43-4786-88F2-EE59AA5E9E5E}"/>
              </a:ext>
            </a:extLst>
          </p:cNvPr>
          <p:cNvGrpSpPr/>
          <p:nvPr/>
        </p:nvGrpSpPr>
        <p:grpSpPr>
          <a:xfrm>
            <a:off x="9680456" y="2989001"/>
            <a:ext cx="275897" cy="401466"/>
            <a:chOff x="4075113" y="1909763"/>
            <a:chExt cx="247650" cy="360363"/>
          </a:xfrm>
          <a:solidFill>
            <a:schemeClr val="bg1">
              <a:lumMod val="95000"/>
            </a:schemeClr>
          </a:solidFill>
        </p:grpSpPr>
        <p:sp>
          <p:nvSpPr>
            <p:cNvPr id="178" name="Google Shape;1652;p9">
              <a:extLst>
                <a:ext uri="{FF2B5EF4-FFF2-40B4-BE49-F238E27FC236}">
                  <a16:creationId xmlns:a16="http://schemas.microsoft.com/office/drawing/2014/main" id="{06E7ECDF-78ED-4F35-82AA-879AEB48061E}"/>
                </a:ext>
              </a:extLst>
            </p:cNvPr>
            <p:cNvSpPr/>
            <p:nvPr/>
          </p:nvSpPr>
          <p:spPr>
            <a:xfrm>
              <a:off x="4075113" y="1909763"/>
              <a:ext cx="247650" cy="360363"/>
            </a:xfrm>
            <a:custGeom>
              <a:avLst/>
              <a:gdLst/>
              <a:ahLst/>
              <a:cxnLst/>
              <a:rect l="l" t="t" r="r" b="b"/>
              <a:pathLst>
                <a:path w="85" h="123" extrusionOk="0">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653;p9">
              <a:extLst>
                <a:ext uri="{FF2B5EF4-FFF2-40B4-BE49-F238E27FC236}">
                  <a16:creationId xmlns:a16="http://schemas.microsoft.com/office/drawing/2014/main" id="{3FCADB48-5354-434E-837C-822AFE67A639}"/>
                </a:ext>
              </a:extLst>
            </p:cNvPr>
            <p:cNvSpPr/>
            <p:nvPr/>
          </p:nvSpPr>
          <p:spPr>
            <a:xfrm>
              <a:off x="4130675" y="1965326"/>
              <a:ext cx="73025" cy="73025"/>
            </a:xfrm>
            <a:custGeom>
              <a:avLst/>
              <a:gdLst/>
              <a:ahLst/>
              <a:cxnLst/>
              <a:rect l="l" t="t" r="r" b="b"/>
              <a:pathLst>
                <a:path w="25" h="25" extrusionOk="0">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90" name="Google Shape;1628;p9">
            <a:extLst>
              <a:ext uri="{FF2B5EF4-FFF2-40B4-BE49-F238E27FC236}">
                <a16:creationId xmlns:a16="http://schemas.microsoft.com/office/drawing/2014/main" id="{63FB5C5F-DEE4-4985-9AD7-57AECE6C8805}"/>
              </a:ext>
            </a:extLst>
          </p:cNvPr>
          <p:cNvGrpSpPr/>
          <p:nvPr/>
        </p:nvGrpSpPr>
        <p:grpSpPr>
          <a:xfrm>
            <a:off x="4072806" y="1658157"/>
            <a:ext cx="259980" cy="263518"/>
            <a:chOff x="0" y="1920876"/>
            <a:chExt cx="357188" cy="336550"/>
          </a:xfrm>
          <a:solidFill>
            <a:schemeClr val="bg1">
              <a:lumMod val="95000"/>
            </a:schemeClr>
          </a:solidFill>
        </p:grpSpPr>
        <p:sp>
          <p:nvSpPr>
            <p:cNvPr id="191" name="Google Shape;1629;p9">
              <a:extLst>
                <a:ext uri="{FF2B5EF4-FFF2-40B4-BE49-F238E27FC236}">
                  <a16:creationId xmlns:a16="http://schemas.microsoft.com/office/drawing/2014/main" id="{27762898-2F54-4AF2-B6BB-5CF63963FB11}"/>
                </a:ext>
              </a:extLst>
            </p:cNvPr>
            <p:cNvSpPr/>
            <p:nvPr/>
          </p:nvSpPr>
          <p:spPr>
            <a:xfrm>
              <a:off x="0" y="1920876"/>
              <a:ext cx="357188" cy="336550"/>
            </a:xfrm>
            <a:custGeom>
              <a:avLst/>
              <a:gdLst/>
              <a:ahLst/>
              <a:cxnLst/>
              <a:rect l="l" t="t" r="r" b="b"/>
              <a:pathLst>
                <a:path w="122" h="115" extrusionOk="0">
                  <a:moveTo>
                    <a:pt x="120" y="25"/>
                  </a:moveTo>
                  <a:cubicBezTo>
                    <a:pt x="97" y="2"/>
                    <a:pt x="97" y="2"/>
                    <a:pt x="97" y="2"/>
                  </a:cubicBezTo>
                  <a:cubicBezTo>
                    <a:pt x="96" y="0"/>
                    <a:pt x="94" y="0"/>
                    <a:pt x="92" y="0"/>
                  </a:cubicBezTo>
                  <a:cubicBezTo>
                    <a:pt x="11" y="0"/>
                    <a:pt x="11" y="0"/>
                    <a:pt x="11" y="0"/>
                  </a:cubicBezTo>
                  <a:cubicBezTo>
                    <a:pt x="5" y="0"/>
                    <a:pt x="0" y="5"/>
                    <a:pt x="0" y="11"/>
                  </a:cubicBezTo>
                  <a:cubicBezTo>
                    <a:pt x="0" y="103"/>
                    <a:pt x="0" y="103"/>
                    <a:pt x="0" y="103"/>
                  </a:cubicBezTo>
                  <a:cubicBezTo>
                    <a:pt x="0" y="110"/>
                    <a:pt x="5" y="115"/>
                    <a:pt x="11" y="115"/>
                  </a:cubicBezTo>
                  <a:cubicBezTo>
                    <a:pt x="111" y="115"/>
                    <a:pt x="111" y="115"/>
                    <a:pt x="111" y="115"/>
                  </a:cubicBezTo>
                  <a:cubicBezTo>
                    <a:pt x="117" y="115"/>
                    <a:pt x="122" y="110"/>
                    <a:pt x="122" y="103"/>
                  </a:cubicBezTo>
                  <a:cubicBezTo>
                    <a:pt x="122" y="30"/>
                    <a:pt x="122" y="30"/>
                    <a:pt x="122" y="30"/>
                  </a:cubicBezTo>
                  <a:cubicBezTo>
                    <a:pt x="122" y="28"/>
                    <a:pt x="122" y="26"/>
                    <a:pt x="120" y="25"/>
                  </a:cubicBezTo>
                  <a:close/>
                  <a:moveTo>
                    <a:pt x="115" y="103"/>
                  </a:moveTo>
                  <a:cubicBezTo>
                    <a:pt x="115" y="105"/>
                    <a:pt x="113" y="107"/>
                    <a:pt x="111" y="107"/>
                  </a:cubicBezTo>
                  <a:cubicBezTo>
                    <a:pt x="11" y="107"/>
                    <a:pt x="11" y="107"/>
                    <a:pt x="11" y="107"/>
                  </a:cubicBezTo>
                  <a:cubicBezTo>
                    <a:pt x="9" y="107"/>
                    <a:pt x="7" y="105"/>
                    <a:pt x="7" y="103"/>
                  </a:cubicBezTo>
                  <a:cubicBezTo>
                    <a:pt x="7" y="11"/>
                    <a:pt x="7" y="11"/>
                    <a:pt x="7" y="11"/>
                  </a:cubicBezTo>
                  <a:cubicBezTo>
                    <a:pt x="7" y="9"/>
                    <a:pt x="9" y="7"/>
                    <a:pt x="11" y="7"/>
                  </a:cubicBezTo>
                  <a:cubicBezTo>
                    <a:pt x="88" y="7"/>
                    <a:pt x="88" y="7"/>
                    <a:pt x="88" y="7"/>
                  </a:cubicBezTo>
                  <a:cubicBezTo>
                    <a:pt x="88" y="23"/>
                    <a:pt x="88" y="23"/>
                    <a:pt x="88" y="23"/>
                  </a:cubicBezTo>
                  <a:cubicBezTo>
                    <a:pt x="88" y="29"/>
                    <a:pt x="93" y="34"/>
                    <a:pt x="99" y="34"/>
                  </a:cubicBezTo>
                  <a:cubicBezTo>
                    <a:pt x="115" y="34"/>
                    <a:pt x="115" y="34"/>
                    <a:pt x="115" y="34"/>
                  </a:cubicBezTo>
                  <a:lnTo>
                    <a:pt x="115" y="103"/>
                  </a:lnTo>
                  <a:close/>
                  <a:moveTo>
                    <a:pt x="103" y="30"/>
                  </a:moveTo>
                  <a:cubicBezTo>
                    <a:pt x="99" y="30"/>
                    <a:pt x="99" y="30"/>
                    <a:pt x="99" y="30"/>
                  </a:cubicBezTo>
                  <a:cubicBezTo>
                    <a:pt x="95" y="30"/>
                    <a:pt x="92" y="27"/>
                    <a:pt x="92" y="23"/>
                  </a:cubicBezTo>
                  <a:cubicBezTo>
                    <a:pt x="92" y="7"/>
                    <a:pt x="92" y="7"/>
                    <a:pt x="92" y="7"/>
                  </a:cubicBezTo>
                  <a:cubicBezTo>
                    <a:pt x="115" y="30"/>
                    <a:pt x="115" y="30"/>
                    <a:pt x="115" y="30"/>
                  </a:cubicBezTo>
                  <a:lnTo>
                    <a:pt x="103" y="30"/>
                  </a:lnTo>
                  <a:close/>
                  <a:moveTo>
                    <a:pt x="103" y="30"/>
                  </a:moveTo>
                  <a:cubicBezTo>
                    <a:pt x="103" y="30"/>
                    <a:pt x="103" y="30"/>
                    <a:pt x="103" y="3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630;p9">
              <a:extLst>
                <a:ext uri="{FF2B5EF4-FFF2-40B4-BE49-F238E27FC236}">
                  <a16:creationId xmlns:a16="http://schemas.microsoft.com/office/drawing/2014/main" id="{066DE88B-4630-472E-8167-67A40C54FF74}"/>
                </a:ext>
              </a:extLst>
            </p:cNvPr>
            <p:cNvSpPr/>
            <p:nvPr/>
          </p:nvSpPr>
          <p:spPr>
            <a:xfrm>
              <a:off x="166688" y="1989138"/>
              <a:ext cx="66675" cy="11113"/>
            </a:xfrm>
            <a:custGeom>
              <a:avLst/>
              <a:gdLst/>
              <a:ahLst/>
              <a:cxnLst/>
              <a:rect l="l" t="t" r="r" b="b"/>
              <a:pathLst>
                <a:path w="23" h="4" extrusionOk="0">
                  <a:moveTo>
                    <a:pt x="2" y="4"/>
                  </a:moveTo>
                  <a:cubicBezTo>
                    <a:pt x="21" y="4"/>
                    <a:pt x="21" y="4"/>
                    <a:pt x="21" y="4"/>
                  </a:cubicBezTo>
                  <a:cubicBezTo>
                    <a:pt x="22" y="4"/>
                    <a:pt x="23" y="3"/>
                    <a:pt x="23" y="2"/>
                  </a:cubicBezTo>
                  <a:cubicBezTo>
                    <a:pt x="23" y="1"/>
                    <a:pt x="22" y="0"/>
                    <a:pt x="21" y="0"/>
                  </a:cubicBezTo>
                  <a:cubicBezTo>
                    <a:pt x="2" y="0"/>
                    <a:pt x="2" y="0"/>
                    <a:pt x="2" y="0"/>
                  </a:cubicBezTo>
                  <a:cubicBezTo>
                    <a:pt x="1" y="0"/>
                    <a:pt x="0" y="1"/>
                    <a:pt x="0" y="2"/>
                  </a:cubicBezTo>
                  <a:cubicBezTo>
                    <a:pt x="0" y="3"/>
                    <a:pt x="1" y="4"/>
                    <a:pt x="2" y="4"/>
                  </a:cubicBezTo>
                  <a:close/>
                  <a:moveTo>
                    <a:pt x="2" y="4"/>
                  </a:moveTo>
                  <a:cubicBezTo>
                    <a:pt x="2" y="4"/>
                    <a:pt x="2" y="4"/>
                    <a:pt x="2" y="4"/>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631;p9">
              <a:extLst>
                <a:ext uri="{FF2B5EF4-FFF2-40B4-BE49-F238E27FC236}">
                  <a16:creationId xmlns:a16="http://schemas.microsoft.com/office/drawing/2014/main" id="{9A97E588-412F-4154-9D0E-6F616303958D}"/>
                </a:ext>
              </a:extLst>
            </p:cNvPr>
            <p:cNvSpPr/>
            <p:nvPr/>
          </p:nvSpPr>
          <p:spPr>
            <a:xfrm>
              <a:off x="166688" y="2020888"/>
              <a:ext cx="66675" cy="11113"/>
            </a:xfrm>
            <a:custGeom>
              <a:avLst/>
              <a:gdLst/>
              <a:ahLst/>
              <a:cxnLst/>
              <a:rect l="l" t="t" r="r" b="b"/>
              <a:pathLst>
                <a:path w="23" h="4" extrusionOk="0">
                  <a:moveTo>
                    <a:pt x="2" y="4"/>
                  </a:moveTo>
                  <a:cubicBezTo>
                    <a:pt x="21" y="4"/>
                    <a:pt x="21" y="4"/>
                    <a:pt x="21" y="4"/>
                  </a:cubicBezTo>
                  <a:cubicBezTo>
                    <a:pt x="22" y="4"/>
                    <a:pt x="23" y="3"/>
                    <a:pt x="23" y="2"/>
                  </a:cubicBezTo>
                  <a:cubicBezTo>
                    <a:pt x="23" y="1"/>
                    <a:pt x="22" y="0"/>
                    <a:pt x="21" y="0"/>
                  </a:cubicBezTo>
                  <a:cubicBezTo>
                    <a:pt x="2" y="0"/>
                    <a:pt x="2" y="0"/>
                    <a:pt x="2" y="0"/>
                  </a:cubicBezTo>
                  <a:cubicBezTo>
                    <a:pt x="1" y="0"/>
                    <a:pt x="0" y="1"/>
                    <a:pt x="0" y="2"/>
                  </a:cubicBezTo>
                  <a:cubicBezTo>
                    <a:pt x="0" y="3"/>
                    <a:pt x="1" y="4"/>
                    <a:pt x="2" y="4"/>
                  </a:cubicBezTo>
                  <a:close/>
                  <a:moveTo>
                    <a:pt x="2" y="4"/>
                  </a:moveTo>
                  <a:cubicBezTo>
                    <a:pt x="2" y="4"/>
                    <a:pt x="2" y="4"/>
                    <a:pt x="2" y="4"/>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632;p9">
              <a:extLst>
                <a:ext uri="{FF2B5EF4-FFF2-40B4-BE49-F238E27FC236}">
                  <a16:creationId xmlns:a16="http://schemas.microsoft.com/office/drawing/2014/main" id="{858D9C21-FEBF-4E3B-9521-3EFB066ED072}"/>
                </a:ext>
              </a:extLst>
            </p:cNvPr>
            <p:cNvSpPr/>
            <p:nvPr/>
          </p:nvSpPr>
          <p:spPr>
            <a:xfrm>
              <a:off x="166688" y="2055813"/>
              <a:ext cx="146050" cy="11113"/>
            </a:xfrm>
            <a:custGeom>
              <a:avLst/>
              <a:gdLst/>
              <a:ahLst/>
              <a:cxnLst/>
              <a:rect l="l" t="t" r="r" b="b"/>
              <a:pathLst>
                <a:path w="50" h="4" extrusionOk="0">
                  <a:moveTo>
                    <a:pt x="0" y="2"/>
                  </a:moveTo>
                  <a:cubicBezTo>
                    <a:pt x="0" y="3"/>
                    <a:pt x="1" y="4"/>
                    <a:pt x="2" y="4"/>
                  </a:cubicBezTo>
                  <a:cubicBezTo>
                    <a:pt x="48" y="4"/>
                    <a:pt x="48" y="4"/>
                    <a:pt x="48" y="4"/>
                  </a:cubicBezTo>
                  <a:cubicBezTo>
                    <a:pt x="49" y="4"/>
                    <a:pt x="50" y="3"/>
                    <a:pt x="50" y="2"/>
                  </a:cubicBezTo>
                  <a:cubicBezTo>
                    <a:pt x="50" y="1"/>
                    <a:pt x="49" y="0"/>
                    <a:pt x="48" y="0"/>
                  </a:cubicBezTo>
                  <a:cubicBezTo>
                    <a:pt x="2" y="0"/>
                    <a:pt x="2" y="0"/>
                    <a:pt x="2" y="0"/>
                  </a:cubicBezTo>
                  <a:cubicBezTo>
                    <a:pt x="1" y="0"/>
                    <a:pt x="0" y="1"/>
                    <a:pt x="0" y="2"/>
                  </a:cubicBezTo>
                  <a:close/>
                  <a:moveTo>
                    <a:pt x="0" y="2"/>
                  </a:moveTo>
                  <a:cubicBezTo>
                    <a:pt x="0" y="2"/>
                    <a:pt x="0" y="2"/>
                    <a:pt x="0" y="2"/>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633;p9">
              <a:extLst>
                <a:ext uri="{FF2B5EF4-FFF2-40B4-BE49-F238E27FC236}">
                  <a16:creationId xmlns:a16="http://schemas.microsoft.com/office/drawing/2014/main" id="{D01116C2-DD5A-4EFC-9BEC-02E8CDEE3B1B}"/>
                </a:ext>
              </a:extLst>
            </p:cNvPr>
            <p:cNvSpPr/>
            <p:nvPr/>
          </p:nvSpPr>
          <p:spPr>
            <a:xfrm>
              <a:off x="44450" y="2122488"/>
              <a:ext cx="268288" cy="12700"/>
            </a:xfrm>
            <a:custGeom>
              <a:avLst/>
              <a:gdLst/>
              <a:ahLst/>
              <a:cxnLst/>
              <a:rect l="l" t="t" r="r" b="b"/>
              <a:pathLst>
                <a:path w="92" h="4" extrusionOk="0">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634;p9">
              <a:extLst>
                <a:ext uri="{FF2B5EF4-FFF2-40B4-BE49-F238E27FC236}">
                  <a16:creationId xmlns:a16="http://schemas.microsoft.com/office/drawing/2014/main" id="{FD3AFB04-19DF-45DB-AD84-A2224EBEDFB1}"/>
                </a:ext>
              </a:extLst>
            </p:cNvPr>
            <p:cNvSpPr/>
            <p:nvPr/>
          </p:nvSpPr>
          <p:spPr>
            <a:xfrm>
              <a:off x="44450" y="2155826"/>
              <a:ext cx="268288" cy="11113"/>
            </a:xfrm>
            <a:custGeom>
              <a:avLst/>
              <a:gdLst/>
              <a:ahLst/>
              <a:cxnLst/>
              <a:rect l="l" t="t" r="r" b="b"/>
              <a:pathLst>
                <a:path w="92" h="4" extrusionOk="0">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635;p9">
              <a:extLst>
                <a:ext uri="{FF2B5EF4-FFF2-40B4-BE49-F238E27FC236}">
                  <a16:creationId xmlns:a16="http://schemas.microsoft.com/office/drawing/2014/main" id="{6D5D4461-4E60-4A61-B39E-8292CF8044C2}"/>
                </a:ext>
              </a:extLst>
            </p:cNvPr>
            <p:cNvSpPr/>
            <p:nvPr/>
          </p:nvSpPr>
          <p:spPr>
            <a:xfrm>
              <a:off x="44450" y="2190751"/>
              <a:ext cx="268288" cy="11113"/>
            </a:xfrm>
            <a:custGeom>
              <a:avLst/>
              <a:gdLst/>
              <a:ahLst/>
              <a:cxnLst/>
              <a:rect l="l" t="t" r="r" b="b"/>
              <a:pathLst>
                <a:path w="92" h="4" extrusionOk="0">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636;p9">
              <a:extLst>
                <a:ext uri="{FF2B5EF4-FFF2-40B4-BE49-F238E27FC236}">
                  <a16:creationId xmlns:a16="http://schemas.microsoft.com/office/drawing/2014/main" id="{1EC998A1-2D1D-4FCF-9B18-0481C73492C7}"/>
                </a:ext>
              </a:extLst>
            </p:cNvPr>
            <p:cNvSpPr/>
            <p:nvPr/>
          </p:nvSpPr>
          <p:spPr>
            <a:xfrm>
              <a:off x="44450" y="2087563"/>
              <a:ext cx="268288" cy="12700"/>
            </a:xfrm>
            <a:custGeom>
              <a:avLst/>
              <a:gdLst/>
              <a:ahLst/>
              <a:cxnLst/>
              <a:rect l="l" t="t" r="r" b="b"/>
              <a:pathLst>
                <a:path w="92" h="4" extrusionOk="0">
                  <a:moveTo>
                    <a:pt x="90" y="0"/>
                  </a:moveTo>
                  <a:cubicBezTo>
                    <a:pt x="2" y="0"/>
                    <a:pt x="2" y="0"/>
                    <a:pt x="2" y="0"/>
                  </a:cubicBezTo>
                  <a:cubicBezTo>
                    <a:pt x="1" y="0"/>
                    <a:pt x="0" y="1"/>
                    <a:pt x="0" y="2"/>
                  </a:cubicBezTo>
                  <a:cubicBezTo>
                    <a:pt x="0" y="3"/>
                    <a:pt x="1" y="4"/>
                    <a:pt x="2" y="4"/>
                  </a:cubicBezTo>
                  <a:cubicBezTo>
                    <a:pt x="90" y="4"/>
                    <a:pt x="90" y="4"/>
                    <a:pt x="90" y="4"/>
                  </a:cubicBezTo>
                  <a:cubicBezTo>
                    <a:pt x="91" y="4"/>
                    <a:pt x="92" y="3"/>
                    <a:pt x="92" y="2"/>
                  </a:cubicBezTo>
                  <a:cubicBezTo>
                    <a:pt x="92" y="1"/>
                    <a:pt x="91" y="0"/>
                    <a:pt x="90" y="0"/>
                  </a:cubicBezTo>
                  <a:close/>
                  <a:moveTo>
                    <a:pt x="90" y="0"/>
                  </a:moveTo>
                  <a:cubicBezTo>
                    <a:pt x="90" y="0"/>
                    <a:pt x="90" y="0"/>
                    <a:pt x="90"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637;p9">
              <a:extLst>
                <a:ext uri="{FF2B5EF4-FFF2-40B4-BE49-F238E27FC236}">
                  <a16:creationId xmlns:a16="http://schemas.microsoft.com/office/drawing/2014/main" id="{C004070D-96D3-4000-AD7A-7650828444DF}"/>
                </a:ext>
              </a:extLst>
            </p:cNvPr>
            <p:cNvSpPr/>
            <p:nvPr/>
          </p:nvSpPr>
          <p:spPr>
            <a:xfrm>
              <a:off x="44450" y="1976438"/>
              <a:ext cx="101600" cy="90488"/>
            </a:xfrm>
            <a:custGeom>
              <a:avLst/>
              <a:gdLst/>
              <a:ahLst/>
              <a:cxnLst/>
              <a:rect l="l" t="t" r="r" b="b"/>
              <a:pathLst>
                <a:path w="35" h="31" extrusionOk="0">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00" name="Google Shape;1565;p9">
            <a:extLst>
              <a:ext uri="{FF2B5EF4-FFF2-40B4-BE49-F238E27FC236}">
                <a16:creationId xmlns:a16="http://schemas.microsoft.com/office/drawing/2014/main" id="{88925FEC-9DC7-4ADE-9E71-E2DF9F5CDD3C}"/>
              </a:ext>
            </a:extLst>
          </p:cNvPr>
          <p:cNvGrpSpPr/>
          <p:nvPr/>
        </p:nvGrpSpPr>
        <p:grpSpPr>
          <a:xfrm>
            <a:off x="4020938" y="3189029"/>
            <a:ext cx="349183" cy="327735"/>
            <a:chOff x="-6350" y="1208088"/>
            <a:chExt cx="363538" cy="360363"/>
          </a:xfrm>
          <a:solidFill>
            <a:schemeClr val="bg1">
              <a:lumMod val="95000"/>
            </a:schemeClr>
          </a:solidFill>
        </p:grpSpPr>
        <p:sp>
          <p:nvSpPr>
            <p:cNvPr id="201" name="Google Shape;1566;p9">
              <a:extLst>
                <a:ext uri="{FF2B5EF4-FFF2-40B4-BE49-F238E27FC236}">
                  <a16:creationId xmlns:a16="http://schemas.microsoft.com/office/drawing/2014/main" id="{6F389B35-3222-4250-8680-234D71AF3C3E}"/>
                </a:ext>
              </a:extLst>
            </p:cNvPr>
            <p:cNvSpPr/>
            <p:nvPr/>
          </p:nvSpPr>
          <p:spPr>
            <a:xfrm>
              <a:off x="-6350" y="1208088"/>
              <a:ext cx="363538" cy="360363"/>
            </a:xfrm>
            <a:custGeom>
              <a:avLst/>
              <a:gdLst/>
              <a:ahLst/>
              <a:cxnLst/>
              <a:rect l="l" t="t" r="r" b="b"/>
              <a:pathLst>
                <a:path w="124" h="123" extrusionOk="0">
                  <a:moveTo>
                    <a:pt x="121" y="41"/>
                  </a:moveTo>
                  <a:cubicBezTo>
                    <a:pt x="83" y="2"/>
                    <a:pt x="83" y="2"/>
                    <a:pt x="83" y="2"/>
                  </a:cubicBezTo>
                  <a:cubicBezTo>
                    <a:pt x="81" y="0"/>
                    <a:pt x="78" y="0"/>
                    <a:pt x="76" y="0"/>
                  </a:cubicBezTo>
                  <a:cubicBezTo>
                    <a:pt x="74" y="1"/>
                    <a:pt x="73" y="1"/>
                    <a:pt x="72" y="2"/>
                  </a:cubicBezTo>
                  <a:cubicBezTo>
                    <a:pt x="71" y="3"/>
                    <a:pt x="71" y="4"/>
                    <a:pt x="70" y="6"/>
                  </a:cubicBezTo>
                  <a:cubicBezTo>
                    <a:pt x="69" y="11"/>
                    <a:pt x="66" y="16"/>
                    <a:pt x="61" y="21"/>
                  </a:cubicBezTo>
                  <a:cubicBezTo>
                    <a:pt x="55" y="26"/>
                    <a:pt x="47" y="31"/>
                    <a:pt x="39" y="36"/>
                  </a:cubicBezTo>
                  <a:cubicBezTo>
                    <a:pt x="31" y="41"/>
                    <a:pt x="22" y="46"/>
                    <a:pt x="14" y="53"/>
                  </a:cubicBezTo>
                  <a:cubicBezTo>
                    <a:pt x="8" y="60"/>
                    <a:pt x="4" y="67"/>
                    <a:pt x="1" y="75"/>
                  </a:cubicBezTo>
                  <a:cubicBezTo>
                    <a:pt x="0" y="77"/>
                    <a:pt x="1" y="80"/>
                    <a:pt x="3" y="82"/>
                  </a:cubicBezTo>
                  <a:cubicBezTo>
                    <a:pt x="42" y="121"/>
                    <a:pt x="42" y="121"/>
                    <a:pt x="42" y="121"/>
                  </a:cubicBezTo>
                  <a:cubicBezTo>
                    <a:pt x="43" y="123"/>
                    <a:pt x="46" y="123"/>
                    <a:pt x="49" y="123"/>
                  </a:cubicBezTo>
                  <a:cubicBezTo>
                    <a:pt x="50" y="122"/>
                    <a:pt x="51" y="122"/>
                    <a:pt x="52" y="121"/>
                  </a:cubicBezTo>
                  <a:cubicBezTo>
                    <a:pt x="53" y="120"/>
                    <a:pt x="54" y="119"/>
                    <a:pt x="54" y="117"/>
                  </a:cubicBezTo>
                  <a:cubicBezTo>
                    <a:pt x="56" y="112"/>
                    <a:pt x="59" y="107"/>
                    <a:pt x="63" y="103"/>
                  </a:cubicBezTo>
                  <a:cubicBezTo>
                    <a:pt x="69" y="97"/>
                    <a:pt x="77" y="92"/>
                    <a:pt x="85" y="87"/>
                  </a:cubicBezTo>
                  <a:cubicBezTo>
                    <a:pt x="94" y="82"/>
                    <a:pt x="103" y="77"/>
                    <a:pt x="110" y="70"/>
                  </a:cubicBezTo>
                  <a:cubicBezTo>
                    <a:pt x="117" y="63"/>
                    <a:pt x="121" y="57"/>
                    <a:pt x="123" y="48"/>
                  </a:cubicBezTo>
                  <a:cubicBezTo>
                    <a:pt x="124" y="46"/>
                    <a:pt x="123" y="43"/>
                    <a:pt x="121" y="41"/>
                  </a:cubicBezTo>
                  <a:close/>
                  <a:moveTo>
                    <a:pt x="47" y="115"/>
                  </a:moveTo>
                  <a:cubicBezTo>
                    <a:pt x="34" y="103"/>
                    <a:pt x="21" y="90"/>
                    <a:pt x="9" y="77"/>
                  </a:cubicBezTo>
                  <a:cubicBezTo>
                    <a:pt x="20" y="42"/>
                    <a:pt x="67" y="43"/>
                    <a:pt x="78" y="8"/>
                  </a:cubicBezTo>
                  <a:cubicBezTo>
                    <a:pt x="90" y="21"/>
                    <a:pt x="103" y="33"/>
                    <a:pt x="116" y="46"/>
                  </a:cubicBezTo>
                  <a:cubicBezTo>
                    <a:pt x="105" y="81"/>
                    <a:pt x="58" y="80"/>
                    <a:pt x="47" y="115"/>
                  </a:cubicBezTo>
                  <a:close/>
                  <a:moveTo>
                    <a:pt x="47" y="115"/>
                  </a:moveTo>
                  <a:cubicBezTo>
                    <a:pt x="47" y="115"/>
                    <a:pt x="47" y="115"/>
                    <a:pt x="47" y="115"/>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1567;p9">
              <a:extLst>
                <a:ext uri="{FF2B5EF4-FFF2-40B4-BE49-F238E27FC236}">
                  <a16:creationId xmlns:a16="http://schemas.microsoft.com/office/drawing/2014/main" id="{B5B940B7-F9D9-48F1-A104-380C8964F339}"/>
                </a:ext>
              </a:extLst>
            </p:cNvPr>
            <p:cNvSpPr/>
            <p:nvPr/>
          </p:nvSpPr>
          <p:spPr>
            <a:xfrm>
              <a:off x="125413" y="1336676"/>
              <a:ext cx="100013" cy="100013"/>
            </a:xfrm>
            <a:custGeom>
              <a:avLst/>
              <a:gdLst/>
              <a:ahLst/>
              <a:cxnLst/>
              <a:rect l="l" t="t" r="r" b="b"/>
              <a:pathLst>
                <a:path w="34" h="34" extrusionOk="0">
                  <a:moveTo>
                    <a:pt x="31" y="13"/>
                  </a:moveTo>
                  <a:cubicBezTo>
                    <a:pt x="30" y="12"/>
                    <a:pt x="28" y="12"/>
                    <a:pt x="27" y="11"/>
                  </a:cubicBezTo>
                  <a:cubicBezTo>
                    <a:pt x="26" y="11"/>
                    <a:pt x="25" y="11"/>
                    <a:pt x="23" y="11"/>
                  </a:cubicBezTo>
                  <a:cubicBezTo>
                    <a:pt x="22" y="11"/>
                    <a:pt x="21" y="11"/>
                    <a:pt x="20" y="12"/>
                  </a:cubicBezTo>
                  <a:cubicBezTo>
                    <a:pt x="18" y="12"/>
                    <a:pt x="17" y="13"/>
                    <a:pt x="16" y="13"/>
                  </a:cubicBezTo>
                  <a:cubicBezTo>
                    <a:pt x="14" y="11"/>
                    <a:pt x="12" y="9"/>
                    <a:pt x="9" y="6"/>
                  </a:cubicBezTo>
                  <a:cubicBezTo>
                    <a:pt x="10" y="6"/>
                    <a:pt x="11" y="5"/>
                    <a:pt x="12" y="5"/>
                  </a:cubicBezTo>
                  <a:cubicBezTo>
                    <a:pt x="13" y="5"/>
                    <a:pt x="14" y="5"/>
                    <a:pt x="15" y="5"/>
                  </a:cubicBezTo>
                  <a:cubicBezTo>
                    <a:pt x="16" y="6"/>
                    <a:pt x="16" y="6"/>
                    <a:pt x="17" y="6"/>
                  </a:cubicBezTo>
                  <a:cubicBezTo>
                    <a:pt x="18" y="6"/>
                    <a:pt x="18" y="6"/>
                    <a:pt x="19" y="5"/>
                  </a:cubicBezTo>
                  <a:cubicBezTo>
                    <a:pt x="19" y="5"/>
                    <a:pt x="20" y="4"/>
                    <a:pt x="20" y="4"/>
                  </a:cubicBezTo>
                  <a:cubicBezTo>
                    <a:pt x="20" y="3"/>
                    <a:pt x="19" y="2"/>
                    <a:pt x="19" y="1"/>
                  </a:cubicBezTo>
                  <a:cubicBezTo>
                    <a:pt x="18" y="0"/>
                    <a:pt x="17" y="0"/>
                    <a:pt x="16" y="0"/>
                  </a:cubicBezTo>
                  <a:cubicBezTo>
                    <a:pt x="15" y="0"/>
                    <a:pt x="13" y="0"/>
                    <a:pt x="12" y="0"/>
                  </a:cubicBezTo>
                  <a:cubicBezTo>
                    <a:pt x="11" y="0"/>
                    <a:pt x="10" y="1"/>
                    <a:pt x="9" y="1"/>
                  </a:cubicBezTo>
                  <a:cubicBezTo>
                    <a:pt x="8" y="2"/>
                    <a:pt x="7" y="2"/>
                    <a:pt x="6" y="3"/>
                  </a:cubicBezTo>
                  <a:cubicBezTo>
                    <a:pt x="6" y="3"/>
                    <a:pt x="6" y="3"/>
                    <a:pt x="5" y="2"/>
                  </a:cubicBezTo>
                  <a:cubicBezTo>
                    <a:pt x="5" y="2"/>
                    <a:pt x="5" y="2"/>
                    <a:pt x="4" y="2"/>
                  </a:cubicBezTo>
                  <a:cubicBezTo>
                    <a:pt x="4" y="2"/>
                    <a:pt x="4" y="2"/>
                    <a:pt x="3" y="3"/>
                  </a:cubicBezTo>
                  <a:cubicBezTo>
                    <a:pt x="3" y="3"/>
                    <a:pt x="3" y="3"/>
                    <a:pt x="3" y="4"/>
                  </a:cubicBezTo>
                  <a:cubicBezTo>
                    <a:pt x="3" y="4"/>
                    <a:pt x="3" y="4"/>
                    <a:pt x="3" y="5"/>
                  </a:cubicBezTo>
                  <a:cubicBezTo>
                    <a:pt x="4" y="5"/>
                    <a:pt x="4" y="5"/>
                    <a:pt x="4" y="5"/>
                  </a:cubicBezTo>
                  <a:cubicBezTo>
                    <a:pt x="3" y="6"/>
                    <a:pt x="2" y="8"/>
                    <a:pt x="2" y="9"/>
                  </a:cubicBezTo>
                  <a:cubicBezTo>
                    <a:pt x="1" y="11"/>
                    <a:pt x="1" y="12"/>
                    <a:pt x="1" y="13"/>
                  </a:cubicBezTo>
                  <a:cubicBezTo>
                    <a:pt x="0" y="15"/>
                    <a:pt x="1" y="16"/>
                    <a:pt x="1" y="17"/>
                  </a:cubicBezTo>
                  <a:cubicBezTo>
                    <a:pt x="1" y="18"/>
                    <a:pt x="2" y="19"/>
                    <a:pt x="3" y="20"/>
                  </a:cubicBezTo>
                  <a:cubicBezTo>
                    <a:pt x="5" y="21"/>
                    <a:pt x="7" y="22"/>
                    <a:pt x="10" y="22"/>
                  </a:cubicBezTo>
                  <a:cubicBezTo>
                    <a:pt x="12" y="22"/>
                    <a:pt x="15" y="21"/>
                    <a:pt x="18" y="20"/>
                  </a:cubicBezTo>
                  <a:cubicBezTo>
                    <a:pt x="20" y="22"/>
                    <a:pt x="22" y="25"/>
                    <a:pt x="24" y="27"/>
                  </a:cubicBezTo>
                  <a:cubicBezTo>
                    <a:pt x="24" y="28"/>
                    <a:pt x="23" y="28"/>
                    <a:pt x="22" y="29"/>
                  </a:cubicBezTo>
                  <a:cubicBezTo>
                    <a:pt x="21" y="29"/>
                    <a:pt x="21" y="29"/>
                    <a:pt x="20" y="29"/>
                  </a:cubicBezTo>
                  <a:cubicBezTo>
                    <a:pt x="19" y="28"/>
                    <a:pt x="19" y="28"/>
                    <a:pt x="18" y="28"/>
                  </a:cubicBezTo>
                  <a:cubicBezTo>
                    <a:pt x="18" y="27"/>
                    <a:pt x="17" y="27"/>
                    <a:pt x="17" y="27"/>
                  </a:cubicBezTo>
                  <a:cubicBezTo>
                    <a:pt x="16" y="27"/>
                    <a:pt x="16" y="26"/>
                    <a:pt x="15" y="26"/>
                  </a:cubicBezTo>
                  <a:cubicBezTo>
                    <a:pt x="15" y="26"/>
                    <a:pt x="14" y="27"/>
                    <a:pt x="14" y="27"/>
                  </a:cubicBezTo>
                  <a:cubicBezTo>
                    <a:pt x="13" y="28"/>
                    <a:pt x="13" y="28"/>
                    <a:pt x="13" y="29"/>
                  </a:cubicBezTo>
                  <a:cubicBezTo>
                    <a:pt x="13" y="30"/>
                    <a:pt x="13" y="31"/>
                    <a:pt x="14" y="31"/>
                  </a:cubicBezTo>
                  <a:cubicBezTo>
                    <a:pt x="14" y="32"/>
                    <a:pt x="15" y="33"/>
                    <a:pt x="16" y="33"/>
                  </a:cubicBezTo>
                  <a:cubicBezTo>
                    <a:pt x="17" y="34"/>
                    <a:pt x="18" y="34"/>
                    <a:pt x="20" y="34"/>
                  </a:cubicBezTo>
                  <a:cubicBezTo>
                    <a:pt x="21" y="34"/>
                    <a:pt x="22" y="34"/>
                    <a:pt x="24" y="33"/>
                  </a:cubicBezTo>
                  <a:cubicBezTo>
                    <a:pt x="25" y="33"/>
                    <a:pt x="26" y="32"/>
                    <a:pt x="28" y="31"/>
                  </a:cubicBezTo>
                  <a:cubicBezTo>
                    <a:pt x="28" y="31"/>
                    <a:pt x="29" y="32"/>
                    <a:pt x="30" y="32"/>
                  </a:cubicBezTo>
                  <a:cubicBezTo>
                    <a:pt x="30" y="33"/>
                    <a:pt x="30" y="33"/>
                    <a:pt x="31" y="33"/>
                  </a:cubicBezTo>
                  <a:cubicBezTo>
                    <a:pt x="31" y="33"/>
                    <a:pt x="32" y="33"/>
                    <a:pt x="32" y="32"/>
                  </a:cubicBezTo>
                  <a:cubicBezTo>
                    <a:pt x="32" y="32"/>
                    <a:pt x="32" y="31"/>
                    <a:pt x="32" y="31"/>
                  </a:cubicBezTo>
                  <a:cubicBezTo>
                    <a:pt x="32" y="31"/>
                    <a:pt x="32" y="30"/>
                    <a:pt x="32" y="30"/>
                  </a:cubicBezTo>
                  <a:cubicBezTo>
                    <a:pt x="31" y="30"/>
                    <a:pt x="30" y="29"/>
                    <a:pt x="30" y="28"/>
                  </a:cubicBezTo>
                  <a:cubicBezTo>
                    <a:pt x="31" y="27"/>
                    <a:pt x="32" y="26"/>
                    <a:pt x="32" y="24"/>
                  </a:cubicBezTo>
                  <a:cubicBezTo>
                    <a:pt x="33" y="23"/>
                    <a:pt x="34" y="21"/>
                    <a:pt x="34" y="20"/>
                  </a:cubicBezTo>
                  <a:cubicBezTo>
                    <a:pt x="34" y="19"/>
                    <a:pt x="34" y="17"/>
                    <a:pt x="33" y="16"/>
                  </a:cubicBezTo>
                  <a:cubicBezTo>
                    <a:pt x="33" y="15"/>
                    <a:pt x="32" y="14"/>
                    <a:pt x="31" y="13"/>
                  </a:cubicBezTo>
                  <a:close/>
                  <a:moveTo>
                    <a:pt x="10" y="16"/>
                  </a:moveTo>
                  <a:cubicBezTo>
                    <a:pt x="8" y="16"/>
                    <a:pt x="7" y="16"/>
                    <a:pt x="7" y="15"/>
                  </a:cubicBezTo>
                  <a:cubicBezTo>
                    <a:pt x="6" y="14"/>
                    <a:pt x="6" y="14"/>
                    <a:pt x="6" y="14"/>
                  </a:cubicBezTo>
                  <a:cubicBezTo>
                    <a:pt x="6" y="13"/>
                    <a:pt x="6" y="13"/>
                    <a:pt x="6" y="12"/>
                  </a:cubicBezTo>
                  <a:cubicBezTo>
                    <a:pt x="6" y="11"/>
                    <a:pt x="6" y="11"/>
                    <a:pt x="6" y="10"/>
                  </a:cubicBezTo>
                  <a:cubicBezTo>
                    <a:pt x="7" y="10"/>
                    <a:pt x="7" y="9"/>
                    <a:pt x="8" y="8"/>
                  </a:cubicBezTo>
                  <a:cubicBezTo>
                    <a:pt x="9" y="10"/>
                    <a:pt x="11" y="12"/>
                    <a:pt x="13" y="15"/>
                  </a:cubicBezTo>
                  <a:cubicBezTo>
                    <a:pt x="12" y="15"/>
                    <a:pt x="11" y="16"/>
                    <a:pt x="10" y="16"/>
                  </a:cubicBezTo>
                  <a:close/>
                  <a:moveTo>
                    <a:pt x="28" y="24"/>
                  </a:moveTo>
                  <a:cubicBezTo>
                    <a:pt x="27" y="24"/>
                    <a:pt x="27" y="25"/>
                    <a:pt x="26" y="25"/>
                  </a:cubicBezTo>
                  <a:cubicBezTo>
                    <a:pt x="24" y="23"/>
                    <a:pt x="22" y="21"/>
                    <a:pt x="20" y="18"/>
                  </a:cubicBezTo>
                  <a:cubicBezTo>
                    <a:pt x="21" y="18"/>
                    <a:pt x="21" y="18"/>
                    <a:pt x="22" y="18"/>
                  </a:cubicBezTo>
                  <a:cubicBezTo>
                    <a:pt x="22" y="17"/>
                    <a:pt x="23" y="17"/>
                    <a:pt x="24" y="17"/>
                  </a:cubicBezTo>
                  <a:cubicBezTo>
                    <a:pt x="24" y="17"/>
                    <a:pt x="25" y="17"/>
                    <a:pt x="25" y="17"/>
                  </a:cubicBezTo>
                  <a:cubicBezTo>
                    <a:pt x="26" y="17"/>
                    <a:pt x="27" y="18"/>
                    <a:pt x="27" y="18"/>
                  </a:cubicBezTo>
                  <a:cubicBezTo>
                    <a:pt x="28" y="19"/>
                    <a:pt x="28" y="19"/>
                    <a:pt x="28" y="20"/>
                  </a:cubicBezTo>
                  <a:cubicBezTo>
                    <a:pt x="28" y="20"/>
                    <a:pt x="28" y="21"/>
                    <a:pt x="28" y="22"/>
                  </a:cubicBezTo>
                  <a:cubicBezTo>
                    <a:pt x="28" y="22"/>
                    <a:pt x="28" y="23"/>
                    <a:pt x="28" y="24"/>
                  </a:cubicBezTo>
                  <a:close/>
                  <a:moveTo>
                    <a:pt x="28" y="24"/>
                  </a:moveTo>
                  <a:cubicBezTo>
                    <a:pt x="28" y="24"/>
                    <a:pt x="28" y="24"/>
                    <a:pt x="28" y="24"/>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1568;p9">
              <a:extLst>
                <a:ext uri="{FF2B5EF4-FFF2-40B4-BE49-F238E27FC236}">
                  <a16:creationId xmlns:a16="http://schemas.microsoft.com/office/drawing/2014/main" id="{82A10BD6-EBB3-4B6C-8DC6-233B5F6577FA}"/>
                </a:ext>
              </a:extLst>
            </p:cNvPr>
            <p:cNvSpPr/>
            <p:nvPr/>
          </p:nvSpPr>
          <p:spPr>
            <a:xfrm>
              <a:off x="117475" y="1457326"/>
              <a:ext cx="55563" cy="55563"/>
            </a:xfrm>
            <a:custGeom>
              <a:avLst/>
              <a:gdLst/>
              <a:ahLst/>
              <a:cxnLst/>
              <a:rect l="l" t="t" r="r" b="b"/>
              <a:pathLst>
                <a:path w="19" h="19" extrusionOk="0">
                  <a:moveTo>
                    <a:pt x="15" y="0"/>
                  </a:moveTo>
                  <a:cubicBezTo>
                    <a:pt x="15" y="0"/>
                    <a:pt x="15" y="0"/>
                    <a:pt x="15" y="0"/>
                  </a:cubicBezTo>
                  <a:cubicBezTo>
                    <a:pt x="13" y="2"/>
                    <a:pt x="11" y="4"/>
                    <a:pt x="8" y="6"/>
                  </a:cubicBezTo>
                  <a:cubicBezTo>
                    <a:pt x="6" y="8"/>
                    <a:pt x="4" y="10"/>
                    <a:pt x="3" y="13"/>
                  </a:cubicBezTo>
                  <a:cubicBezTo>
                    <a:pt x="0" y="16"/>
                    <a:pt x="0" y="16"/>
                    <a:pt x="0" y="16"/>
                  </a:cubicBezTo>
                  <a:cubicBezTo>
                    <a:pt x="0" y="17"/>
                    <a:pt x="0" y="18"/>
                    <a:pt x="1" y="19"/>
                  </a:cubicBezTo>
                  <a:cubicBezTo>
                    <a:pt x="1" y="19"/>
                    <a:pt x="2" y="19"/>
                    <a:pt x="3" y="19"/>
                  </a:cubicBezTo>
                  <a:cubicBezTo>
                    <a:pt x="3" y="19"/>
                    <a:pt x="3" y="18"/>
                    <a:pt x="4" y="18"/>
                  </a:cubicBezTo>
                  <a:cubicBezTo>
                    <a:pt x="6" y="15"/>
                    <a:pt x="6" y="15"/>
                    <a:pt x="6" y="15"/>
                  </a:cubicBezTo>
                  <a:cubicBezTo>
                    <a:pt x="7" y="13"/>
                    <a:pt x="9" y="11"/>
                    <a:pt x="11" y="9"/>
                  </a:cubicBezTo>
                  <a:cubicBezTo>
                    <a:pt x="13" y="7"/>
                    <a:pt x="15" y="5"/>
                    <a:pt x="18" y="3"/>
                  </a:cubicBezTo>
                  <a:cubicBezTo>
                    <a:pt x="18" y="3"/>
                    <a:pt x="18" y="3"/>
                    <a:pt x="18" y="3"/>
                  </a:cubicBezTo>
                  <a:cubicBezTo>
                    <a:pt x="18" y="3"/>
                    <a:pt x="18" y="3"/>
                    <a:pt x="18" y="3"/>
                  </a:cubicBezTo>
                  <a:cubicBezTo>
                    <a:pt x="19" y="2"/>
                    <a:pt x="19" y="1"/>
                    <a:pt x="18" y="0"/>
                  </a:cubicBezTo>
                  <a:cubicBezTo>
                    <a:pt x="17" y="0"/>
                    <a:pt x="16" y="0"/>
                    <a:pt x="15" y="0"/>
                  </a:cubicBezTo>
                  <a:close/>
                  <a:moveTo>
                    <a:pt x="15" y="0"/>
                  </a:moveTo>
                  <a:cubicBezTo>
                    <a:pt x="15" y="0"/>
                    <a:pt x="15" y="0"/>
                    <a:pt x="15"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1569;p9">
              <a:extLst>
                <a:ext uri="{FF2B5EF4-FFF2-40B4-BE49-F238E27FC236}">
                  <a16:creationId xmlns:a16="http://schemas.microsoft.com/office/drawing/2014/main" id="{86292D6A-6F8B-4F46-8F5E-518323D70E85}"/>
                </a:ext>
              </a:extLst>
            </p:cNvPr>
            <p:cNvSpPr/>
            <p:nvPr/>
          </p:nvSpPr>
          <p:spPr>
            <a:xfrm>
              <a:off x="180975" y="1263651"/>
              <a:ext cx="55563" cy="58738"/>
            </a:xfrm>
            <a:custGeom>
              <a:avLst/>
              <a:gdLst/>
              <a:ahLst/>
              <a:cxnLst/>
              <a:rect l="l" t="t" r="r" b="b"/>
              <a:pathLst>
                <a:path w="19" h="20" extrusionOk="0">
                  <a:moveTo>
                    <a:pt x="7" y="11"/>
                  </a:moveTo>
                  <a:cubicBezTo>
                    <a:pt x="5" y="13"/>
                    <a:pt x="3" y="15"/>
                    <a:pt x="1" y="16"/>
                  </a:cubicBezTo>
                  <a:cubicBezTo>
                    <a:pt x="1" y="16"/>
                    <a:pt x="1" y="16"/>
                    <a:pt x="1" y="17"/>
                  </a:cubicBezTo>
                  <a:cubicBezTo>
                    <a:pt x="0" y="17"/>
                    <a:pt x="0" y="19"/>
                    <a:pt x="1" y="19"/>
                  </a:cubicBezTo>
                  <a:cubicBezTo>
                    <a:pt x="1" y="20"/>
                    <a:pt x="2" y="20"/>
                    <a:pt x="3" y="19"/>
                  </a:cubicBezTo>
                  <a:cubicBezTo>
                    <a:pt x="3" y="19"/>
                    <a:pt x="3" y="19"/>
                    <a:pt x="3" y="19"/>
                  </a:cubicBezTo>
                  <a:cubicBezTo>
                    <a:pt x="6" y="18"/>
                    <a:pt x="8" y="16"/>
                    <a:pt x="10" y="13"/>
                  </a:cubicBezTo>
                  <a:cubicBezTo>
                    <a:pt x="12" y="11"/>
                    <a:pt x="14" y="9"/>
                    <a:pt x="16" y="7"/>
                  </a:cubicBezTo>
                  <a:cubicBezTo>
                    <a:pt x="18" y="3"/>
                    <a:pt x="18" y="3"/>
                    <a:pt x="18" y="3"/>
                  </a:cubicBezTo>
                  <a:cubicBezTo>
                    <a:pt x="19" y="3"/>
                    <a:pt x="19" y="1"/>
                    <a:pt x="18" y="1"/>
                  </a:cubicBezTo>
                  <a:cubicBezTo>
                    <a:pt x="17" y="0"/>
                    <a:pt x="16" y="0"/>
                    <a:pt x="16" y="1"/>
                  </a:cubicBezTo>
                  <a:cubicBezTo>
                    <a:pt x="15" y="1"/>
                    <a:pt x="15" y="1"/>
                    <a:pt x="15" y="1"/>
                  </a:cubicBezTo>
                  <a:cubicBezTo>
                    <a:pt x="13" y="5"/>
                    <a:pt x="13" y="5"/>
                    <a:pt x="13" y="5"/>
                  </a:cubicBezTo>
                  <a:cubicBezTo>
                    <a:pt x="11" y="7"/>
                    <a:pt x="9" y="9"/>
                    <a:pt x="7" y="11"/>
                  </a:cubicBezTo>
                  <a:close/>
                  <a:moveTo>
                    <a:pt x="7" y="11"/>
                  </a:moveTo>
                  <a:cubicBezTo>
                    <a:pt x="7" y="11"/>
                    <a:pt x="7" y="11"/>
                    <a:pt x="7" y="11"/>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05" name="Google Shape;1651;p9">
            <a:extLst>
              <a:ext uri="{FF2B5EF4-FFF2-40B4-BE49-F238E27FC236}">
                <a16:creationId xmlns:a16="http://schemas.microsoft.com/office/drawing/2014/main" id="{76B378E8-D6CF-44FE-AE8D-C8802987886E}"/>
              </a:ext>
            </a:extLst>
          </p:cNvPr>
          <p:cNvGrpSpPr/>
          <p:nvPr/>
        </p:nvGrpSpPr>
        <p:grpSpPr>
          <a:xfrm>
            <a:off x="4117477" y="5140447"/>
            <a:ext cx="209938" cy="287454"/>
            <a:chOff x="4075113" y="1909763"/>
            <a:chExt cx="247650" cy="360363"/>
          </a:xfrm>
          <a:solidFill>
            <a:schemeClr val="bg1">
              <a:lumMod val="95000"/>
            </a:schemeClr>
          </a:solidFill>
        </p:grpSpPr>
        <p:sp>
          <p:nvSpPr>
            <p:cNvPr id="206" name="Google Shape;1652;p9">
              <a:extLst>
                <a:ext uri="{FF2B5EF4-FFF2-40B4-BE49-F238E27FC236}">
                  <a16:creationId xmlns:a16="http://schemas.microsoft.com/office/drawing/2014/main" id="{58335BE7-205A-461F-A013-4E7011D949C1}"/>
                </a:ext>
              </a:extLst>
            </p:cNvPr>
            <p:cNvSpPr/>
            <p:nvPr/>
          </p:nvSpPr>
          <p:spPr>
            <a:xfrm>
              <a:off x="4075113" y="1909763"/>
              <a:ext cx="247650" cy="360363"/>
            </a:xfrm>
            <a:custGeom>
              <a:avLst/>
              <a:gdLst/>
              <a:ahLst/>
              <a:cxnLst/>
              <a:rect l="l" t="t" r="r" b="b"/>
              <a:pathLst>
                <a:path w="85" h="123" extrusionOk="0">
                  <a:moveTo>
                    <a:pt x="42" y="0"/>
                  </a:moveTo>
                  <a:cubicBezTo>
                    <a:pt x="19" y="0"/>
                    <a:pt x="0" y="19"/>
                    <a:pt x="0" y="42"/>
                  </a:cubicBezTo>
                  <a:cubicBezTo>
                    <a:pt x="0" y="57"/>
                    <a:pt x="14" y="74"/>
                    <a:pt x="19" y="88"/>
                  </a:cubicBezTo>
                  <a:cubicBezTo>
                    <a:pt x="27" y="110"/>
                    <a:pt x="26" y="123"/>
                    <a:pt x="42" y="123"/>
                  </a:cubicBezTo>
                  <a:cubicBezTo>
                    <a:pt x="59" y="123"/>
                    <a:pt x="58" y="110"/>
                    <a:pt x="65" y="88"/>
                  </a:cubicBezTo>
                  <a:cubicBezTo>
                    <a:pt x="70" y="74"/>
                    <a:pt x="85" y="57"/>
                    <a:pt x="85" y="42"/>
                  </a:cubicBezTo>
                  <a:cubicBezTo>
                    <a:pt x="85" y="19"/>
                    <a:pt x="66" y="0"/>
                    <a:pt x="42" y="0"/>
                  </a:cubicBezTo>
                  <a:close/>
                  <a:moveTo>
                    <a:pt x="52" y="104"/>
                  </a:moveTo>
                  <a:cubicBezTo>
                    <a:pt x="33" y="106"/>
                    <a:pt x="33" y="106"/>
                    <a:pt x="33" y="106"/>
                  </a:cubicBezTo>
                  <a:cubicBezTo>
                    <a:pt x="33" y="104"/>
                    <a:pt x="32" y="102"/>
                    <a:pt x="31" y="99"/>
                  </a:cubicBezTo>
                  <a:cubicBezTo>
                    <a:pt x="31" y="99"/>
                    <a:pt x="31" y="99"/>
                    <a:pt x="31" y="99"/>
                  </a:cubicBezTo>
                  <a:cubicBezTo>
                    <a:pt x="55" y="96"/>
                    <a:pt x="55" y="96"/>
                    <a:pt x="55" y="96"/>
                  </a:cubicBezTo>
                  <a:cubicBezTo>
                    <a:pt x="54" y="97"/>
                    <a:pt x="54" y="98"/>
                    <a:pt x="54" y="99"/>
                  </a:cubicBezTo>
                  <a:cubicBezTo>
                    <a:pt x="53" y="101"/>
                    <a:pt x="53" y="103"/>
                    <a:pt x="52" y="104"/>
                  </a:cubicBezTo>
                  <a:close/>
                  <a:moveTo>
                    <a:pt x="30" y="95"/>
                  </a:moveTo>
                  <a:cubicBezTo>
                    <a:pt x="29" y="93"/>
                    <a:pt x="28" y="91"/>
                    <a:pt x="27" y="88"/>
                  </a:cubicBezTo>
                  <a:cubicBezTo>
                    <a:pt x="57" y="88"/>
                    <a:pt x="57" y="88"/>
                    <a:pt x="57" y="88"/>
                  </a:cubicBezTo>
                  <a:cubicBezTo>
                    <a:pt x="57" y="89"/>
                    <a:pt x="56" y="91"/>
                    <a:pt x="56" y="92"/>
                  </a:cubicBezTo>
                  <a:lnTo>
                    <a:pt x="30" y="95"/>
                  </a:lnTo>
                  <a:close/>
                  <a:moveTo>
                    <a:pt x="42" y="115"/>
                  </a:moveTo>
                  <a:cubicBezTo>
                    <a:pt x="38" y="115"/>
                    <a:pt x="37" y="114"/>
                    <a:pt x="35" y="110"/>
                  </a:cubicBezTo>
                  <a:cubicBezTo>
                    <a:pt x="51" y="108"/>
                    <a:pt x="51" y="108"/>
                    <a:pt x="51" y="108"/>
                  </a:cubicBezTo>
                  <a:cubicBezTo>
                    <a:pt x="49" y="114"/>
                    <a:pt x="47" y="115"/>
                    <a:pt x="42" y="115"/>
                  </a:cubicBezTo>
                  <a:close/>
                  <a:moveTo>
                    <a:pt x="60" y="80"/>
                  </a:moveTo>
                  <a:cubicBezTo>
                    <a:pt x="24" y="80"/>
                    <a:pt x="24" y="80"/>
                    <a:pt x="24" y="80"/>
                  </a:cubicBezTo>
                  <a:cubicBezTo>
                    <a:pt x="23" y="76"/>
                    <a:pt x="20" y="72"/>
                    <a:pt x="18" y="68"/>
                  </a:cubicBezTo>
                  <a:cubicBezTo>
                    <a:pt x="13" y="59"/>
                    <a:pt x="8" y="50"/>
                    <a:pt x="8" y="42"/>
                  </a:cubicBezTo>
                  <a:cubicBezTo>
                    <a:pt x="8" y="23"/>
                    <a:pt x="23" y="8"/>
                    <a:pt x="42" y="8"/>
                  </a:cubicBezTo>
                  <a:cubicBezTo>
                    <a:pt x="61" y="8"/>
                    <a:pt x="77" y="23"/>
                    <a:pt x="77" y="42"/>
                  </a:cubicBezTo>
                  <a:cubicBezTo>
                    <a:pt x="77" y="50"/>
                    <a:pt x="72" y="59"/>
                    <a:pt x="67" y="68"/>
                  </a:cubicBezTo>
                  <a:cubicBezTo>
                    <a:pt x="64" y="72"/>
                    <a:pt x="62" y="76"/>
                    <a:pt x="60" y="80"/>
                  </a:cubicBezTo>
                  <a:close/>
                  <a:moveTo>
                    <a:pt x="60" y="80"/>
                  </a:moveTo>
                  <a:cubicBezTo>
                    <a:pt x="60" y="80"/>
                    <a:pt x="60" y="80"/>
                    <a:pt x="60" y="8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1653;p9">
              <a:extLst>
                <a:ext uri="{FF2B5EF4-FFF2-40B4-BE49-F238E27FC236}">
                  <a16:creationId xmlns:a16="http://schemas.microsoft.com/office/drawing/2014/main" id="{919F1584-0132-468B-902A-5E951609212E}"/>
                </a:ext>
              </a:extLst>
            </p:cNvPr>
            <p:cNvSpPr/>
            <p:nvPr/>
          </p:nvSpPr>
          <p:spPr>
            <a:xfrm>
              <a:off x="4130675" y="1965326"/>
              <a:ext cx="73025" cy="73025"/>
            </a:xfrm>
            <a:custGeom>
              <a:avLst/>
              <a:gdLst/>
              <a:ahLst/>
              <a:cxnLst/>
              <a:rect l="l" t="t" r="r" b="b"/>
              <a:pathLst>
                <a:path w="25" h="25" extrusionOk="0">
                  <a:moveTo>
                    <a:pt x="23" y="0"/>
                  </a:moveTo>
                  <a:cubicBezTo>
                    <a:pt x="11" y="0"/>
                    <a:pt x="0" y="10"/>
                    <a:pt x="0" y="23"/>
                  </a:cubicBezTo>
                  <a:cubicBezTo>
                    <a:pt x="0" y="24"/>
                    <a:pt x="1" y="25"/>
                    <a:pt x="2" y="25"/>
                  </a:cubicBezTo>
                  <a:cubicBezTo>
                    <a:pt x="3" y="25"/>
                    <a:pt x="4" y="24"/>
                    <a:pt x="4" y="23"/>
                  </a:cubicBezTo>
                  <a:cubicBezTo>
                    <a:pt x="4" y="12"/>
                    <a:pt x="13" y="4"/>
                    <a:pt x="23" y="4"/>
                  </a:cubicBezTo>
                  <a:cubicBezTo>
                    <a:pt x="24" y="4"/>
                    <a:pt x="25" y="3"/>
                    <a:pt x="25" y="2"/>
                  </a:cubicBezTo>
                  <a:cubicBezTo>
                    <a:pt x="25" y="1"/>
                    <a:pt x="24" y="0"/>
                    <a:pt x="23" y="0"/>
                  </a:cubicBezTo>
                  <a:close/>
                  <a:moveTo>
                    <a:pt x="23" y="0"/>
                  </a:moveTo>
                  <a:cubicBezTo>
                    <a:pt x="23" y="0"/>
                    <a:pt x="23" y="0"/>
                    <a:pt x="23" y="0"/>
                  </a:cubicBezTo>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01473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additive="base">
                                        <p:cTn id="7" dur="500" fill="hold"/>
                                        <p:tgtEl>
                                          <p:spTgt spid="161"/>
                                        </p:tgtEl>
                                        <p:attrNameLst>
                                          <p:attrName>ppt_x</p:attrName>
                                        </p:attrNameLst>
                                      </p:cBhvr>
                                      <p:tavLst>
                                        <p:tav tm="0">
                                          <p:val>
                                            <p:strVal val="#ppt_x"/>
                                          </p:val>
                                        </p:tav>
                                        <p:tav tm="100000">
                                          <p:val>
                                            <p:strVal val="#ppt_x"/>
                                          </p:val>
                                        </p:tav>
                                      </p:tavLst>
                                    </p:anim>
                                    <p:anim calcmode="lin" valueType="num">
                                      <p:cBhvr additive="base">
                                        <p:cTn id="8" dur="500" fill="hold"/>
                                        <p:tgtEl>
                                          <p:spTgt spid="16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4"/>
                                        </p:tgtEl>
                                        <p:attrNameLst>
                                          <p:attrName>style.visibility</p:attrName>
                                        </p:attrNameLst>
                                      </p:cBhvr>
                                      <p:to>
                                        <p:strVal val="visible"/>
                                      </p:to>
                                    </p:set>
                                    <p:anim calcmode="lin" valueType="num">
                                      <p:cBhvr additive="base">
                                        <p:cTn id="11" dur="500" fill="hold"/>
                                        <p:tgtEl>
                                          <p:spTgt spid="154"/>
                                        </p:tgtEl>
                                        <p:attrNameLst>
                                          <p:attrName>ppt_x</p:attrName>
                                        </p:attrNameLst>
                                      </p:cBhvr>
                                      <p:tavLst>
                                        <p:tav tm="0">
                                          <p:val>
                                            <p:strVal val="#ppt_x"/>
                                          </p:val>
                                        </p:tav>
                                        <p:tav tm="100000">
                                          <p:val>
                                            <p:strVal val="#ppt_x"/>
                                          </p:val>
                                        </p:tav>
                                      </p:tavLst>
                                    </p:anim>
                                    <p:anim calcmode="lin" valueType="num">
                                      <p:cBhvr additive="base">
                                        <p:cTn id="12" dur="500" fill="hold"/>
                                        <p:tgtEl>
                                          <p:spTgt spid="1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7"/>
                                        </p:tgtEl>
                                        <p:attrNameLst>
                                          <p:attrName>style.visibility</p:attrName>
                                        </p:attrNameLst>
                                      </p:cBhvr>
                                      <p:to>
                                        <p:strVal val="visible"/>
                                      </p:to>
                                    </p:set>
                                    <p:anim calcmode="lin" valueType="num">
                                      <p:cBhvr additive="base">
                                        <p:cTn id="15" dur="500" fill="hold"/>
                                        <p:tgtEl>
                                          <p:spTgt spid="157"/>
                                        </p:tgtEl>
                                        <p:attrNameLst>
                                          <p:attrName>ppt_x</p:attrName>
                                        </p:attrNameLst>
                                      </p:cBhvr>
                                      <p:tavLst>
                                        <p:tav tm="0">
                                          <p:val>
                                            <p:strVal val="#ppt_x"/>
                                          </p:val>
                                        </p:tav>
                                        <p:tav tm="100000">
                                          <p:val>
                                            <p:strVal val="#ppt_x"/>
                                          </p:val>
                                        </p:tav>
                                      </p:tavLst>
                                    </p:anim>
                                    <p:anim calcmode="lin" valueType="num">
                                      <p:cBhvr additive="base">
                                        <p:cTn id="16" dur="500" fill="hold"/>
                                        <p:tgtEl>
                                          <p:spTgt spid="1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9"/>
                                        </p:tgtEl>
                                        <p:attrNameLst>
                                          <p:attrName>style.visibility</p:attrName>
                                        </p:attrNameLst>
                                      </p:cBhvr>
                                      <p:to>
                                        <p:strVal val="visible"/>
                                      </p:to>
                                    </p:set>
                                    <p:anim calcmode="lin" valueType="num">
                                      <p:cBhvr additive="base">
                                        <p:cTn id="19" dur="500" fill="hold"/>
                                        <p:tgtEl>
                                          <p:spTgt spid="159"/>
                                        </p:tgtEl>
                                        <p:attrNameLst>
                                          <p:attrName>ppt_x</p:attrName>
                                        </p:attrNameLst>
                                      </p:cBhvr>
                                      <p:tavLst>
                                        <p:tav tm="0">
                                          <p:val>
                                            <p:strVal val="#ppt_x"/>
                                          </p:val>
                                        </p:tav>
                                        <p:tav tm="100000">
                                          <p:val>
                                            <p:strVal val="#ppt_x"/>
                                          </p:val>
                                        </p:tav>
                                      </p:tavLst>
                                    </p:anim>
                                    <p:anim calcmode="lin" valueType="num">
                                      <p:cBhvr additive="base">
                                        <p:cTn id="20" dur="500" fill="hold"/>
                                        <p:tgtEl>
                                          <p:spTgt spid="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57" grpId="0"/>
      <p:bldP spid="159" grpId="0"/>
      <p:bldP spid="1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extBox 3">
            <a:extLst>
              <a:ext uri="{FF2B5EF4-FFF2-40B4-BE49-F238E27FC236}">
                <a16:creationId xmlns:a16="http://schemas.microsoft.com/office/drawing/2014/main" id="{660A3609-860C-064D-94AD-7F6C962E74A5}"/>
              </a:ext>
            </a:extLst>
          </p:cNvPr>
          <p:cNvSpPr txBox="1"/>
          <p:nvPr/>
        </p:nvSpPr>
        <p:spPr>
          <a:xfrm>
            <a:off x="3500438" y="2905780"/>
            <a:ext cx="6641370" cy="523220"/>
          </a:xfrm>
          <a:prstGeom prst="rect">
            <a:avLst/>
          </a:prstGeom>
          <a:noFill/>
        </p:spPr>
        <p:txBody>
          <a:bodyPr wrap="none" rtlCol="0">
            <a:spAutoFit/>
          </a:bodyPr>
          <a:lstStyle/>
          <a:p>
            <a:r>
              <a:rPr lang="en-MN" sz="2800" b="1" dirty="0">
                <a:solidFill>
                  <a:schemeClr val="bg1"/>
                </a:solidFill>
                <a:latin typeface="Arial" panose="020B0604020202020204" pitchFamily="34" charset="0"/>
                <a:cs typeface="Arial" panose="020B0604020202020204" pitchFamily="34" charset="0"/>
              </a:rPr>
              <a:t>АНХААРАЛ ТАВЬСАНД БАЯРЛАЛАА</a:t>
            </a:r>
          </a:p>
        </p:txBody>
      </p:sp>
    </p:spTree>
    <p:extLst>
      <p:ext uri="{BB962C8B-B14F-4D97-AF65-F5344CB8AC3E}">
        <p14:creationId xmlns:p14="http://schemas.microsoft.com/office/powerpoint/2010/main" val="1138704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3" name="TextBox 2">
            <a:extLst>
              <a:ext uri="{FF2B5EF4-FFF2-40B4-BE49-F238E27FC236}">
                <a16:creationId xmlns:a16="http://schemas.microsoft.com/office/drawing/2014/main" id="{C0DD518F-5AA4-4B22-BD56-64E164910657}"/>
              </a:ext>
            </a:extLst>
          </p:cNvPr>
          <p:cNvSpPr txBox="1"/>
          <p:nvPr/>
        </p:nvSpPr>
        <p:spPr>
          <a:xfrm>
            <a:off x="1448189" y="1397675"/>
            <a:ext cx="10294549" cy="4893647"/>
          </a:xfrm>
          <a:prstGeom prst="rect">
            <a:avLst/>
          </a:prstGeom>
          <a:noFill/>
        </p:spPr>
        <p:txBody>
          <a:bodyPr wrap="none" rtlCol="0">
            <a:spAutoFit/>
          </a:bodyPr>
          <a:lstStyle/>
          <a:p>
            <a:r>
              <a:rPr lang="mn-MN" sz="2000" b="1" dirty="0">
                <a:solidFill>
                  <a:srgbClr val="FFFF00"/>
                </a:solidFill>
                <a:latin typeface="Arial" panose="020B0604020202020204" pitchFamily="34" charset="0"/>
                <a:cs typeface="Arial" panose="020B0604020202020204" pitchFamily="34" charset="0"/>
              </a:rPr>
              <a:t>                                                                       АГУУЛГА:</a:t>
            </a:r>
          </a:p>
          <a:p>
            <a:endParaRPr lang="mn-MN" sz="2000" b="1" dirty="0">
              <a:solidFill>
                <a:srgbClr val="FFFF00"/>
              </a:solidFill>
              <a:latin typeface="Arial" panose="020B0604020202020204" pitchFamily="34" charset="0"/>
              <a:cs typeface="Arial" panose="020B0604020202020204" pitchFamily="34" charset="0"/>
            </a:endParaRPr>
          </a:p>
          <a:p>
            <a:r>
              <a:rPr lang="mn-MN" sz="2000" dirty="0">
                <a:solidFill>
                  <a:schemeClr val="bg1"/>
                </a:solidFill>
                <a:latin typeface="Arial" panose="020B0604020202020204" pitchFamily="34" charset="0"/>
                <a:cs typeface="Arial" panose="020B0604020202020204" pitchFamily="34" charset="0"/>
              </a:rPr>
              <a:t>1.Олон улсын байршуулах хэрэгслийн төрлүүд</a:t>
            </a:r>
          </a:p>
          <a:p>
            <a:r>
              <a:rPr lang="mn-MN" sz="2000" dirty="0">
                <a:solidFill>
                  <a:schemeClr val="bg1"/>
                </a:solidFill>
                <a:latin typeface="Arial" panose="020B0604020202020204" pitchFamily="34" charset="0"/>
                <a:cs typeface="Arial" panose="020B0604020202020204" pitchFamily="34" charset="0"/>
              </a:rPr>
              <a:t>2. </a:t>
            </a:r>
            <a:r>
              <a:rPr lang="en-US" sz="2000" dirty="0">
                <a:solidFill>
                  <a:schemeClr val="bg1"/>
                </a:solidFill>
                <a:latin typeface="Arial" panose="020B0604020202020204" pitchFamily="34" charset="0"/>
                <a:cs typeface="Arial" panose="020B0604020202020204" pitchFamily="34" charset="0"/>
              </a:rPr>
              <a:t>Accommodation-</a:t>
            </a:r>
            <a:r>
              <a:rPr lang="mn-MN" sz="2000" dirty="0">
                <a:solidFill>
                  <a:schemeClr val="bg1"/>
                </a:solidFill>
                <a:latin typeface="Arial" panose="020B0604020202020204" pitchFamily="34" charset="0"/>
                <a:cs typeface="Arial" panose="020B0604020202020204" pitchFamily="34" charset="0"/>
              </a:rPr>
              <a:t>нэр томъёо</a:t>
            </a:r>
          </a:p>
          <a:p>
            <a:r>
              <a:rPr lang="mn-MN" sz="2000" dirty="0">
                <a:solidFill>
                  <a:schemeClr val="bg1"/>
                </a:solidFill>
                <a:latin typeface="Arial" panose="020B0604020202020204" pitchFamily="34" charset="0"/>
                <a:cs typeface="Arial" panose="020B0604020202020204" pitchFamily="34" charset="0"/>
              </a:rPr>
              <a:t>3.</a:t>
            </a:r>
            <a:r>
              <a:rPr lang="en-US" sz="2000" dirty="0">
                <a:solidFill>
                  <a:schemeClr val="bg1"/>
                </a:solidFill>
                <a:latin typeface="Arial" panose="020B0604020202020204" pitchFamily="34" charset="0"/>
                <a:cs typeface="Arial" panose="020B0604020202020204" pitchFamily="34" charset="0"/>
              </a:rPr>
              <a:t>MNS/ISO 18513</a:t>
            </a:r>
            <a:r>
              <a:rPr lang="mn-MN" sz="2000" dirty="0">
                <a:solidFill>
                  <a:schemeClr val="bg1"/>
                </a:solidFill>
                <a:latin typeface="Arial" panose="020B0604020202020204" pitchFamily="34" charset="0"/>
                <a:cs typeface="Arial" panose="020B0604020202020204" pitchFamily="34" charset="0"/>
              </a:rPr>
              <a:t>:</a:t>
            </a:r>
            <a:r>
              <a:rPr lang="en-US" sz="2000" dirty="0">
                <a:solidFill>
                  <a:schemeClr val="bg1"/>
                </a:solidFill>
                <a:latin typeface="Arial" panose="020B0604020202020204" pitchFamily="34" charset="0"/>
                <a:cs typeface="Arial" panose="020B0604020202020204" pitchFamily="34" charset="0"/>
              </a:rPr>
              <a:t>2022</a:t>
            </a:r>
            <a:r>
              <a:rPr lang="mn-MN" sz="2000" dirty="0">
                <a:solidFill>
                  <a:schemeClr val="bg1"/>
                </a:solidFill>
                <a:latin typeface="Arial" panose="020B0604020202020204" pitchFamily="34" charset="0"/>
                <a:cs typeface="Arial" panose="020B0604020202020204" pitchFamily="34" charset="0"/>
              </a:rPr>
              <a:t> стандарт : Аялал жуулчлалын үйлчилгээ Зочид буудал болон</a:t>
            </a:r>
          </a:p>
          <a:p>
            <a:r>
              <a:rPr lang="mn-MN" sz="2000" dirty="0">
                <a:solidFill>
                  <a:schemeClr val="bg1"/>
                </a:solidFill>
                <a:latin typeface="Arial" panose="020B0604020202020204" pitchFamily="34" charset="0"/>
                <a:cs typeface="Arial" panose="020B0604020202020204" pitchFamily="34" charset="0"/>
              </a:rPr>
              <a:t>   Аялал жуулчлалын байр, сууцны бусад төрөл-нэр томъёо</a:t>
            </a:r>
          </a:p>
          <a:p>
            <a:r>
              <a:rPr lang="mn-MN" sz="2000" dirty="0">
                <a:solidFill>
                  <a:schemeClr val="bg1"/>
                </a:solidFill>
                <a:latin typeface="Arial" panose="020B0604020202020204" pitchFamily="34" charset="0"/>
                <a:cs typeface="Arial" panose="020B0604020202020204" pitchFamily="34" charset="0"/>
              </a:rPr>
              <a:t>4.</a:t>
            </a:r>
            <a:r>
              <a:rPr lang="en-US" sz="2000" dirty="0" err="1">
                <a:solidFill>
                  <a:schemeClr val="bg1"/>
                </a:solidFill>
                <a:latin typeface="Arial" panose="020B0604020202020204" pitchFamily="34" charset="0"/>
                <a:cs typeface="Arial" panose="020B0604020202020204" pitchFamily="34" charset="0"/>
              </a:rPr>
              <a:t>Accomodation</a:t>
            </a:r>
            <a:r>
              <a:rPr lang="en-US" sz="2000" dirty="0">
                <a:solidFill>
                  <a:schemeClr val="bg1"/>
                </a:solidFill>
                <a:latin typeface="Arial" panose="020B0604020202020204" pitchFamily="34" charset="0"/>
                <a:cs typeface="Arial" panose="020B0604020202020204" pitchFamily="34" charset="0"/>
              </a:rPr>
              <a:t> management system</a:t>
            </a:r>
            <a:r>
              <a:rPr lang="mn-MN" sz="2000" dirty="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AMS</a:t>
            </a:r>
            <a:r>
              <a:rPr lang="mn-MN" sz="2000" dirty="0">
                <a:solidFill>
                  <a:schemeClr val="bg1"/>
                </a:solidFill>
                <a:latin typeface="Arial" panose="020B0604020202020204" pitchFamily="34" charset="0"/>
                <a:cs typeface="Arial" panose="020B0604020202020204" pitchFamily="34" charset="0"/>
              </a:rPr>
              <a:t>/ гэж юу вэ?</a:t>
            </a:r>
          </a:p>
          <a:p>
            <a:r>
              <a:rPr lang="mn-MN" sz="2000" dirty="0">
                <a:solidFill>
                  <a:schemeClr val="bg1"/>
                </a:solidFill>
                <a:latin typeface="Arial" panose="020B0604020202020204" pitchFamily="34" charset="0"/>
                <a:cs typeface="Arial" panose="020B0604020202020204" pitchFamily="34" charset="0"/>
              </a:rPr>
              <a:t>5.Байршуулах үйл ажиллагааны удирдлага</a:t>
            </a:r>
          </a:p>
          <a:p>
            <a:r>
              <a:rPr lang="mn-MN" sz="2000" dirty="0">
                <a:solidFill>
                  <a:schemeClr val="bg1"/>
                </a:solidFill>
                <a:latin typeface="Arial" panose="020B0604020202020204" pitchFamily="34" charset="0"/>
                <a:cs typeface="Arial" panose="020B0604020202020204" pitchFamily="34" charset="0"/>
              </a:rPr>
              <a:t>6. Жуулчны бааз, байршуулах үйлчилгээний байгууллагын үндсэн үйл ажиллагаа</a:t>
            </a:r>
          </a:p>
          <a:p>
            <a:r>
              <a:rPr lang="mn-MN" sz="2000" dirty="0">
                <a:solidFill>
                  <a:schemeClr val="bg1"/>
                </a:solidFill>
                <a:latin typeface="Arial" panose="020B0604020202020204" pitchFamily="34" charset="0"/>
                <a:cs typeface="Arial" panose="020B0604020202020204" pitchFamily="34" charset="0"/>
              </a:rPr>
              <a:t>7.Жуулчны бааз, байршуулах үйлчилгээний байгууллагуудын хүчин чадал /Монголд/</a:t>
            </a:r>
          </a:p>
          <a:p>
            <a:r>
              <a:rPr lang="mn-MN" sz="2000" dirty="0">
                <a:solidFill>
                  <a:schemeClr val="bg1"/>
                </a:solidFill>
                <a:latin typeface="Arial" panose="020B0604020202020204" pitchFamily="34" charset="0"/>
                <a:cs typeface="Arial" panose="020B0604020202020204" pitchFamily="34" charset="0"/>
              </a:rPr>
              <a:t>8. “Жуулчны бааз, байршуулах үйлчилгээний байгууллагуудын </a:t>
            </a:r>
          </a:p>
          <a:p>
            <a:r>
              <a:rPr lang="mn-MN" sz="2000" dirty="0">
                <a:solidFill>
                  <a:schemeClr val="bg1"/>
                </a:solidFill>
                <a:latin typeface="Arial" panose="020B0604020202020204" pitchFamily="34" charset="0"/>
                <a:cs typeface="Arial" panose="020B0604020202020204" pitchFamily="34" charset="0"/>
              </a:rPr>
              <a:t>     менежментийн асуудал” судалгаа /2024.11сар/ </a:t>
            </a:r>
          </a:p>
          <a:p>
            <a:r>
              <a:rPr lang="mn-MN" dirty="0">
                <a:solidFill>
                  <a:schemeClr val="bg1"/>
                </a:solidFill>
                <a:latin typeface="Arial" panose="020B0604020202020204" pitchFamily="34" charset="0"/>
                <a:cs typeface="Arial" panose="020B0604020202020204" pitchFamily="34" charset="0"/>
              </a:rPr>
              <a:t>9. Дүгнэлт</a:t>
            </a:r>
          </a:p>
          <a:p>
            <a:endParaRPr lang="mn-MN" dirty="0">
              <a:solidFill>
                <a:schemeClr val="bg1"/>
              </a:solidFill>
              <a:latin typeface="Arial" panose="020B0604020202020204" pitchFamily="34" charset="0"/>
              <a:cs typeface="Arial" panose="020B0604020202020204" pitchFamily="34" charset="0"/>
            </a:endParaRPr>
          </a:p>
          <a:p>
            <a:endParaRPr lang="mn-MN" dirty="0">
              <a:solidFill>
                <a:schemeClr val="bg1"/>
              </a:solidFill>
            </a:endParaRPr>
          </a:p>
          <a:p>
            <a:endParaRPr lang="en-US" dirty="0"/>
          </a:p>
        </p:txBody>
      </p:sp>
    </p:spTree>
    <p:extLst>
      <p:ext uri="{BB962C8B-B14F-4D97-AF65-F5344CB8AC3E}">
        <p14:creationId xmlns:p14="http://schemas.microsoft.com/office/powerpoint/2010/main" val="1910112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6"/>
            <a:ext cx="12192000" cy="6853288"/>
          </a:xfrm>
          <a:prstGeom prst="rect">
            <a:avLst/>
          </a:prstGeom>
        </p:spPr>
      </p:pic>
    </p:spTree>
    <p:extLst>
      <p:ext uri="{BB962C8B-B14F-4D97-AF65-F5344CB8AC3E}">
        <p14:creationId xmlns:p14="http://schemas.microsoft.com/office/powerpoint/2010/main" val="2144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pic>
        <p:nvPicPr>
          <p:cNvPr id="3" name="Picture 2">
            <a:extLst>
              <a:ext uri="{FF2B5EF4-FFF2-40B4-BE49-F238E27FC236}">
                <a16:creationId xmlns:a16="http://schemas.microsoft.com/office/drawing/2014/main" id="{9A736922-B5F1-4C51-B6AF-100E411701F1}"/>
              </a:ext>
            </a:extLst>
          </p:cNvPr>
          <p:cNvPicPr>
            <a:picLocks noChangeAspect="1"/>
          </p:cNvPicPr>
          <p:nvPr/>
        </p:nvPicPr>
        <p:blipFill>
          <a:blip r:embed="rId3"/>
          <a:stretch>
            <a:fillRect/>
          </a:stretch>
        </p:blipFill>
        <p:spPr>
          <a:xfrm>
            <a:off x="174413" y="761106"/>
            <a:ext cx="8708088" cy="5138329"/>
          </a:xfrm>
          <a:prstGeom prst="rect">
            <a:avLst/>
          </a:prstGeom>
        </p:spPr>
      </p:pic>
      <p:sp>
        <p:nvSpPr>
          <p:cNvPr id="4" name="TextBox 3">
            <a:extLst>
              <a:ext uri="{FF2B5EF4-FFF2-40B4-BE49-F238E27FC236}">
                <a16:creationId xmlns:a16="http://schemas.microsoft.com/office/drawing/2014/main" id="{BBC12979-7E0D-4F79-A73E-E2BAAB44586D}"/>
              </a:ext>
            </a:extLst>
          </p:cNvPr>
          <p:cNvSpPr txBox="1"/>
          <p:nvPr/>
        </p:nvSpPr>
        <p:spPr>
          <a:xfrm>
            <a:off x="8882574" y="636456"/>
            <a:ext cx="3135013" cy="5478423"/>
          </a:xfrm>
          <a:prstGeom prst="rect">
            <a:avLst/>
          </a:prstGeom>
          <a:solidFill>
            <a:srgbClr val="04288E"/>
          </a:solidFill>
        </p:spPr>
        <p:txBody>
          <a:bodyPr wrap="square" rtlCol="0">
            <a:spAutoFit/>
          </a:bodyPr>
          <a:lstStyle/>
          <a:p>
            <a:r>
              <a:rPr lang="en-US" sz="1400" dirty="0">
                <a:solidFill>
                  <a:schemeClr val="bg1"/>
                </a:solidFill>
              </a:rPr>
              <a:t>-</a:t>
            </a:r>
            <a:r>
              <a:rPr lang="en-US" sz="1400" dirty="0">
                <a:solidFill>
                  <a:schemeClr val="bg1"/>
                </a:solidFill>
                <a:latin typeface="Arial" panose="020B0604020202020204" pitchFamily="34" charset="0"/>
                <a:cs typeface="Arial" panose="020B0604020202020204" pitchFamily="34" charset="0"/>
              </a:rPr>
              <a:t>Hotel-</a:t>
            </a:r>
            <a:r>
              <a:rPr lang="mn-MN" sz="1400" dirty="0">
                <a:solidFill>
                  <a:schemeClr val="bg1"/>
                </a:solidFill>
                <a:latin typeface="Arial" panose="020B0604020202020204" pitchFamily="34" charset="0"/>
                <a:cs typeface="Arial" panose="020B0604020202020204" pitchFamily="34" charset="0"/>
              </a:rPr>
              <a:t>Зочид буудал</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-Hostel-</a:t>
            </a:r>
            <a:r>
              <a:rPr lang="mn-MN" sz="1400" dirty="0">
                <a:solidFill>
                  <a:schemeClr val="bg1"/>
                </a:solidFill>
                <a:latin typeface="Arial" panose="020B0604020202020204" pitchFamily="34" charset="0"/>
                <a:cs typeface="Arial" panose="020B0604020202020204" pitchFamily="34" charset="0"/>
              </a:rPr>
              <a:t>Дотуур байр</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Bed and Breakfast</a:t>
            </a:r>
            <a:r>
              <a:rPr lang="mn-MN" sz="1400" dirty="0">
                <a:solidFill>
                  <a:schemeClr val="bg1"/>
                </a:solidFill>
                <a:latin typeface="Arial" panose="020B0604020202020204" pitchFamily="34" charset="0"/>
                <a:cs typeface="Arial" panose="020B0604020202020204" pitchFamily="34" charset="0"/>
              </a:rPr>
              <a:t>-Зочны гэр</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-Cottages</a:t>
            </a:r>
            <a:r>
              <a:rPr lang="mn-MN" sz="1400" dirty="0">
                <a:solidFill>
                  <a:schemeClr val="bg1"/>
                </a:solidFill>
                <a:latin typeface="Arial" panose="020B0604020202020204" pitchFamily="34" charset="0"/>
                <a:cs typeface="Arial" panose="020B0604020202020204" pitchFamily="34" charset="0"/>
              </a:rPr>
              <a:t>-Зуслан</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-Motel</a:t>
            </a:r>
            <a:r>
              <a:rPr lang="mn-MN" sz="1400" dirty="0">
                <a:solidFill>
                  <a:schemeClr val="bg1"/>
                </a:solidFill>
                <a:latin typeface="Arial" panose="020B0604020202020204" pitchFamily="34" charset="0"/>
                <a:cs typeface="Arial" panose="020B0604020202020204" pitchFamily="34" charset="0"/>
              </a:rPr>
              <a:t>-Замын буудал</a:t>
            </a:r>
          </a:p>
          <a:p>
            <a:r>
              <a:rPr lang="mn-MN" sz="14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Apartment</a:t>
            </a:r>
            <a:r>
              <a:rPr lang="mn-MN" sz="1400" dirty="0">
                <a:solidFill>
                  <a:schemeClr val="bg1"/>
                </a:solidFill>
                <a:latin typeface="Arial" panose="020B0604020202020204" pitchFamily="34" charset="0"/>
                <a:cs typeface="Arial" panose="020B0604020202020204" pitchFamily="34" charset="0"/>
              </a:rPr>
              <a:t>-Орон сууц</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-Campsite</a:t>
            </a:r>
            <a:r>
              <a:rPr lang="mn-MN" sz="1400" dirty="0">
                <a:solidFill>
                  <a:schemeClr val="bg1"/>
                </a:solidFill>
                <a:latin typeface="Arial" panose="020B0604020202020204" pitchFamily="34" charset="0"/>
                <a:cs typeface="Arial" panose="020B0604020202020204" pitchFamily="34" charset="0"/>
              </a:rPr>
              <a:t>-Отоглох цэг</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-Guest house-</a:t>
            </a:r>
            <a:r>
              <a:rPr lang="mn-MN" sz="1400" dirty="0">
                <a:solidFill>
                  <a:schemeClr val="bg1"/>
                </a:solidFill>
                <a:latin typeface="Arial" panose="020B0604020202020204" pitchFamily="34" charset="0"/>
                <a:cs typeface="Arial" panose="020B0604020202020204" pitchFamily="34" charset="0"/>
              </a:rPr>
              <a:t>Хувийн сууц</a:t>
            </a:r>
            <a:endParaRPr lang="en-US" sz="1400" dirty="0">
              <a:solidFill>
                <a:schemeClr val="bg1"/>
              </a:solidFill>
              <a:latin typeface="Arial" panose="020B0604020202020204" pitchFamily="34" charset="0"/>
              <a:cs typeface="Arial" panose="020B0604020202020204" pitchFamily="34" charset="0"/>
            </a:endParaRPr>
          </a:p>
          <a:p>
            <a:r>
              <a:rPr lang="mn-MN" sz="14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Resort-</a:t>
            </a:r>
            <a:r>
              <a:rPr lang="mn-MN" sz="1400" dirty="0">
                <a:solidFill>
                  <a:schemeClr val="bg1"/>
                </a:solidFill>
                <a:latin typeface="Arial" panose="020B0604020202020204" pitchFamily="34" charset="0"/>
                <a:cs typeface="Arial" panose="020B0604020202020204" pitchFamily="34" charset="0"/>
              </a:rPr>
              <a:t>Ресорт/Үйлчилгээтэй амрах газар/</a:t>
            </a:r>
            <a:endParaRPr lang="en-US" sz="1400" dirty="0">
              <a:solidFill>
                <a:schemeClr val="bg1"/>
              </a:solidFill>
              <a:latin typeface="Arial" panose="020B0604020202020204" pitchFamily="34" charset="0"/>
              <a:cs typeface="Arial" panose="020B0604020202020204" pitchFamily="34" charset="0"/>
            </a:endParaRPr>
          </a:p>
          <a:p>
            <a:r>
              <a:rPr lang="mn-MN" sz="1400" dirty="0">
                <a:solidFill>
                  <a:schemeClr val="bg1"/>
                </a:solidFill>
                <a:latin typeface="Arial" panose="020B0604020202020204" pitchFamily="34" charset="0"/>
                <a:cs typeface="Arial" panose="020B0604020202020204" pitchFamily="34" charset="0"/>
              </a:rPr>
              <a:t>-</a:t>
            </a:r>
            <a:r>
              <a:rPr lang="en-US" sz="1400" dirty="0">
                <a:solidFill>
                  <a:schemeClr val="bg1"/>
                </a:solidFill>
                <a:latin typeface="Arial" panose="020B0604020202020204" pitchFamily="34" charset="0"/>
                <a:cs typeface="Arial" panose="020B0604020202020204" pitchFamily="34" charset="0"/>
              </a:rPr>
              <a:t>Homestays</a:t>
            </a:r>
            <a:r>
              <a:rPr lang="mn-MN" sz="1400" dirty="0">
                <a:solidFill>
                  <a:schemeClr val="bg1"/>
                </a:solidFill>
                <a:latin typeface="Arial" panose="020B0604020202020204" pitchFamily="34" charset="0"/>
                <a:cs typeface="Arial" panose="020B0604020202020204" pitchFamily="34" charset="0"/>
              </a:rPr>
              <a:t>-Айлын буудал</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-Lodge-</a:t>
            </a:r>
            <a:r>
              <a:rPr lang="mn-MN" sz="1400" dirty="0">
                <a:solidFill>
                  <a:schemeClr val="bg1"/>
                </a:solidFill>
                <a:latin typeface="Arial" panose="020B0604020202020204" pitchFamily="34" charset="0"/>
                <a:cs typeface="Arial" panose="020B0604020202020204" pitchFamily="34" charset="0"/>
              </a:rPr>
              <a:t> Лодж/ хөдөө сууц/</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-Chalet-</a:t>
            </a:r>
            <a:r>
              <a:rPr lang="mn-MN" sz="1400" dirty="0">
                <a:solidFill>
                  <a:schemeClr val="bg1"/>
                </a:solidFill>
                <a:latin typeface="Arial" panose="020B0604020202020204" pitchFamily="34" charset="0"/>
                <a:cs typeface="Arial" panose="020B0604020202020204" pitchFamily="34" charset="0"/>
              </a:rPr>
              <a:t>Модон байшин/амрах/</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-Campus accommodation-</a:t>
            </a:r>
            <a:r>
              <a:rPr lang="mn-MN" sz="1400" dirty="0">
                <a:solidFill>
                  <a:schemeClr val="bg1"/>
                </a:solidFill>
                <a:latin typeface="Arial" panose="020B0604020202020204" pitchFamily="34" charset="0"/>
                <a:cs typeface="Arial" panose="020B0604020202020204" pitchFamily="34" charset="0"/>
              </a:rPr>
              <a:t>Оюутанд зориулсан байр</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-Caravans-</a:t>
            </a:r>
            <a:r>
              <a:rPr lang="mn-MN" sz="1400" dirty="0">
                <a:solidFill>
                  <a:schemeClr val="bg1"/>
                </a:solidFill>
                <a:latin typeface="Arial" panose="020B0604020202020204" pitchFamily="34" charset="0"/>
                <a:cs typeface="Arial" panose="020B0604020202020204" pitchFamily="34" charset="0"/>
              </a:rPr>
              <a:t>Нүүдлийн сууц/Хээрэвч/</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a:t>
            </a:r>
            <a:r>
              <a:rPr lang="en-US" sz="1400" dirty="0" err="1">
                <a:solidFill>
                  <a:schemeClr val="bg1"/>
                </a:solidFill>
                <a:latin typeface="Arial" panose="020B0604020202020204" pitchFamily="34" charset="0"/>
                <a:cs typeface="Arial" panose="020B0604020202020204" pitchFamily="34" charset="0"/>
              </a:rPr>
              <a:t>Bungalov</a:t>
            </a:r>
            <a:r>
              <a:rPr lang="en-US" sz="1400" dirty="0">
                <a:solidFill>
                  <a:schemeClr val="bg1"/>
                </a:solidFill>
                <a:latin typeface="Arial" panose="020B0604020202020204" pitchFamily="34" charset="0"/>
                <a:cs typeface="Arial" panose="020B0604020202020204" pitchFamily="34" charset="0"/>
              </a:rPr>
              <a:t>-</a:t>
            </a:r>
            <a:r>
              <a:rPr lang="mn-MN" sz="1400" dirty="0">
                <a:solidFill>
                  <a:schemeClr val="bg1"/>
                </a:solidFill>
                <a:latin typeface="Arial" panose="020B0604020202020204" pitchFamily="34" charset="0"/>
                <a:cs typeface="Arial" panose="020B0604020202020204" pitchFamily="34" charset="0"/>
              </a:rPr>
              <a:t>Зуслангийн байшин/Булак/</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-Cabins-</a:t>
            </a:r>
            <a:r>
              <a:rPr lang="mn-MN" sz="1400" dirty="0">
                <a:solidFill>
                  <a:schemeClr val="bg1"/>
                </a:solidFill>
                <a:latin typeface="Arial" panose="020B0604020202020204" pitchFamily="34" charset="0"/>
                <a:cs typeface="Arial" panose="020B0604020202020204" pitchFamily="34" charset="0"/>
              </a:rPr>
              <a:t>Модон жижиг байшин</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-Cruise ship-</a:t>
            </a:r>
            <a:r>
              <a:rPr lang="mn-MN" sz="1400" dirty="0">
                <a:solidFill>
                  <a:schemeClr val="bg1"/>
                </a:solidFill>
                <a:latin typeface="Arial" panose="020B0604020202020204" pitchFamily="34" charset="0"/>
                <a:cs typeface="Arial" panose="020B0604020202020204" pitchFamily="34" charset="0"/>
              </a:rPr>
              <a:t>Далайн хөлөг онгоц</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a:t>
            </a:r>
            <a:r>
              <a:rPr lang="en-US" sz="1400" dirty="0" err="1">
                <a:solidFill>
                  <a:schemeClr val="bg1"/>
                </a:solidFill>
                <a:latin typeface="Arial" panose="020B0604020202020204" pitchFamily="34" charset="0"/>
                <a:cs typeface="Arial" panose="020B0604020202020204" pitchFamily="34" charset="0"/>
              </a:rPr>
              <a:t>Farmstayes</a:t>
            </a:r>
            <a:r>
              <a:rPr lang="en-US" sz="1400" dirty="0">
                <a:solidFill>
                  <a:schemeClr val="bg1"/>
                </a:solidFill>
                <a:latin typeface="Arial" panose="020B0604020202020204" pitchFamily="34" charset="0"/>
                <a:cs typeface="Arial" panose="020B0604020202020204" pitchFamily="34" charset="0"/>
              </a:rPr>
              <a:t>-</a:t>
            </a:r>
            <a:r>
              <a:rPr lang="mn-MN" sz="1400" dirty="0">
                <a:solidFill>
                  <a:schemeClr val="bg1"/>
                </a:solidFill>
                <a:latin typeface="Arial" panose="020B0604020202020204" pitchFamily="34" charset="0"/>
                <a:cs typeface="Arial" panose="020B0604020202020204" pitchFamily="34" charset="0"/>
              </a:rPr>
              <a:t>Фермийн байр</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-Glamping-</a:t>
            </a:r>
            <a:r>
              <a:rPr lang="mn-MN" sz="1400" dirty="0">
                <a:solidFill>
                  <a:schemeClr val="bg1"/>
                </a:solidFill>
                <a:latin typeface="Arial" panose="020B0604020202020204" pitchFamily="34" charset="0"/>
                <a:cs typeface="Arial" panose="020B0604020202020204" pitchFamily="34" charset="0"/>
              </a:rPr>
              <a:t>Глампинг/тав тух</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-House- </a:t>
            </a:r>
            <a:r>
              <a:rPr lang="mn-MN" sz="1400" dirty="0">
                <a:solidFill>
                  <a:schemeClr val="bg1"/>
                </a:solidFill>
                <a:latin typeface="Arial" panose="020B0604020202020204" pitchFamily="34" charset="0"/>
                <a:cs typeface="Arial" panose="020B0604020202020204" pitchFamily="34" charset="0"/>
              </a:rPr>
              <a:t>Хаус/ байшиг сууц</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-Room-</a:t>
            </a:r>
            <a:r>
              <a:rPr lang="mn-MN" sz="1400" dirty="0">
                <a:solidFill>
                  <a:schemeClr val="bg1"/>
                </a:solidFill>
                <a:latin typeface="Arial" panose="020B0604020202020204" pitchFamily="34" charset="0"/>
                <a:cs typeface="Arial" panose="020B0604020202020204" pitchFamily="34" charset="0"/>
              </a:rPr>
              <a:t>Өрөө</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-Villa-</a:t>
            </a:r>
            <a:r>
              <a:rPr lang="mn-MN" sz="1400" dirty="0">
                <a:solidFill>
                  <a:schemeClr val="bg1"/>
                </a:solidFill>
                <a:latin typeface="Arial" panose="020B0604020202020204" pitchFamily="34" charset="0"/>
                <a:cs typeface="Arial" panose="020B0604020202020204" pitchFamily="34" charset="0"/>
              </a:rPr>
              <a:t>Вилла/хувийн сууц</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47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extBox 3"/>
          <p:cNvSpPr txBox="1"/>
          <p:nvPr/>
        </p:nvSpPr>
        <p:spPr>
          <a:xfrm>
            <a:off x="661852" y="1393631"/>
            <a:ext cx="4876800" cy="2677656"/>
          </a:xfrm>
          <a:prstGeom prst="rect">
            <a:avLst/>
          </a:prstGeom>
          <a:noFill/>
        </p:spPr>
        <p:txBody>
          <a:bodyPr wrap="square" rtlCol="0">
            <a:spAutoFit/>
          </a:bodyPr>
          <a:lstStyle/>
          <a:p>
            <a:pPr algn="ctr"/>
            <a:r>
              <a:rPr lang="mn-MN" sz="2800" b="1" dirty="0">
                <a:solidFill>
                  <a:schemeClr val="bg1"/>
                </a:solidFill>
                <a:latin typeface="Arial" panose="020B0604020202020204" pitchFamily="34" charset="0"/>
                <a:cs typeface="Arial" panose="020B0604020202020204" pitchFamily="34" charset="0"/>
              </a:rPr>
              <a:t>3.1.1</a:t>
            </a:r>
          </a:p>
          <a:p>
            <a:pPr algn="ctr"/>
            <a:r>
              <a:rPr lang="mn-MN" sz="2800" b="1" dirty="0">
                <a:solidFill>
                  <a:schemeClr val="bg1"/>
                </a:solidFill>
                <a:latin typeface="Arial" panose="020B0604020202020204" pitchFamily="34" charset="0"/>
                <a:cs typeface="Arial" panose="020B0604020202020204" pitchFamily="34" charset="0"/>
              </a:rPr>
              <a:t>байр сууц</a:t>
            </a:r>
          </a:p>
          <a:p>
            <a:pPr algn="ctr"/>
            <a:r>
              <a:rPr lang="mn-MN" sz="2800" b="1" dirty="0">
                <a:solidFill>
                  <a:schemeClr val="bg1"/>
                </a:solidFill>
                <a:latin typeface="Arial" panose="020B0604020202020204" pitchFamily="34" charset="0"/>
                <a:cs typeface="Arial" panose="020B0604020202020204" pitchFamily="34" charset="0"/>
              </a:rPr>
              <a:t>амарч унтах ба ариун цэврийн нөхцөл боломжоор хангах үйлчилгээ</a:t>
            </a:r>
            <a:endParaRPr lang="en-US" sz="28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8458200" y="1524001"/>
            <a:ext cx="1502227" cy="523220"/>
          </a:xfrm>
          <a:prstGeom prst="rect">
            <a:avLst/>
          </a:prstGeom>
          <a:noFill/>
        </p:spPr>
        <p:txBody>
          <a:bodyPr wrap="square" rtlCol="0">
            <a:spAutoFit/>
          </a:bodyPr>
          <a:lstStyle/>
          <a:p>
            <a:r>
              <a:rPr lang="en-US" sz="2800" b="1" dirty="0">
                <a:solidFill>
                  <a:schemeClr val="bg1"/>
                </a:solidFill>
                <a:latin typeface="Roboto" panose="02000000000000000000" pitchFamily="2" charset="0"/>
                <a:ea typeface="Roboto" panose="02000000000000000000" pitchFamily="2" charset="0"/>
              </a:rPr>
              <a:t>PHOTO</a:t>
            </a:r>
          </a:p>
        </p:txBody>
      </p:sp>
      <p:sp>
        <p:nvSpPr>
          <p:cNvPr id="10" name="TextBox 9"/>
          <p:cNvSpPr txBox="1"/>
          <p:nvPr/>
        </p:nvSpPr>
        <p:spPr>
          <a:xfrm>
            <a:off x="8458200" y="4567646"/>
            <a:ext cx="1502227" cy="523220"/>
          </a:xfrm>
          <a:prstGeom prst="rect">
            <a:avLst/>
          </a:prstGeom>
          <a:noFill/>
        </p:spPr>
        <p:txBody>
          <a:bodyPr wrap="square" rtlCol="0">
            <a:spAutoFit/>
          </a:bodyPr>
          <a:lstStyle/>
          <a:p>
            <a:r>
              <a:rPr lang="en-US" sz="2800" b="1" dirty="0">
                <a:solidFill>
                  <a:schemeClr val="bg1"/>
                </a:solidFill>
                <a:latin typeface="Roboto" panose="02000000000000000000" pitchFamily="2" charset="0"/>
                <a:ea typeface="Roboto" panose="02000000000000000000" pitchFamily="2" charset="0"/>
              </a:rPr>
              <a:t>PHOTO</a:t>
            </a:r>
          </a:p>
        </p:txBody>
      </p:sp>
      <p:sp>
        <p:nvSpPr>
          <p:cNvPr id="5" name="TextBox 4">
            <a:extLst>
              <a:ext uri="{FF2B5EF4-FFF2-40B4-BE49-F238E27FC236}">
                <a16:creationId xmlns:a16="http://schemas.microsoft.com/office/drawing/2014/main" id="{D96DA3DB-5D81-4986-B925-EEED732F3D7B}"/>
              </a:ext>
            </a:extLst>
          </p:cNvPr>
          <p:cNvSpPr txBox="1"/>
          <p:nvPr/>
        </p:nvSpPr>
        <p:spPr>
          <a:xfrm>
            <a:off x="382200" y="6208309"/>
            <a:ext cx="5436104" cy="430887"/>
          </a:xfrm>
          <a:prstGeom prst="rect">
            <a:avLst/>
          </a:prstGeom>
          <a:noFill/>
        </p:spPr>
        <p:txBody>
          <a:bodyPr wrap="none" rtlCol="0">
            <a:spAutoFit/>
          </a:bodyPr>
          <a:lstStyle/>
          <a:p>
            <a:r>
              <a:rPr lang="mn-MN" sz="1100" dirty="0">
                <a:solidFill>
                  <a:schemeClr val="bg1"/>
                </a:solidFill>
                <a:latin typeface="Arial" panose="020B0604020202020204" pitchFamily="34" charset="0"/>
                <a:cs typeface="Arial" panose="020B0604020202020204" pitchFamily="34" charset="0"/>
              </a:rPr>
              <a:t>Эх сурвалж:</a:t>
            </a:r>
            <a:r>
              <a:rPr lang="en-US" sz="1100" dirty="0">
                <a:solidFill>
                  <a:schemeClr val="bg1"/>
                </a:solidFill>
                <a:latin typeface="Arial" panose="020B0604020202020204" pitchFamily="34" charset="0"/>
                <a:cs typeface="Arial" panose="020B0604020202020204" pitchFamily="34" charset="0"/>
              </a:rPr>
              <a:t>ISO 18513-2022 </a:t>
            </a:r>
            <a:r>
              <a:rPr lang="mn-MN" sz="1100" dirty="0">
                <a:solidFill>
                  <a:schemeClr val="bg1"/>
                </a:solidFill>
                <a:latin typeface="Arial" panose="020B0604020202020204" pitchFamily="34" charset="0"/>
                <a:cs typeface="Arial" panose="020B0604020202020204" pitchFamily="34" charset="0"/>
              </a:rPr>
              <a:t>Аялал жуулчлалын үйлчилгээ. </a:t>
            </a:r>
          </a:p>
          <a:p>
            <a:r>
              <a:rPr lang="mn-MN" sz="1100" dirty="0">
                <a:solidFill>
                  <a:schemeClr val="bg1"/>
                </a:solidFill>
                <a:latin typeface="Arial" panose="020B0604020202020204" pitchFamily="34" charset="0"/>
                <a:cs typeface="Arial" panose="020B0604020202020204" pitchFamily="34" charset="0"/>
              </a:rPr>
              <a:t>Зочид буудал болон аялал жуулчлалын байр, сууцны бусад төрөл - Нэр томьёо</a:t>
            </a:r>
            <a:endParaRPr lang="en-US" sz="11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89B1CF8-2DD5-452C-BDDF-E08E0CD37C66}"/>
              </a:ext>
            </a:extLst>
          </p:cNvPr>
          <p:cNvSpPr txBox="1"/>
          <p:nvPr/>
        </p:nvSpPr>
        <p:spPr>
          <a:xfrm>
            <a:off x="382200" y="4893748"/>
            <a:ext cx="5024846" cy="738664"/>
          </a:xfrm>
          <a:prstGeom prst="rect">
            <a:avLst/>
          </a:prstGeom>
          <a:noFill/>
        </p:spPr>
        <p:txBody>
          <a:bodyPr wrap="square">
            <a:spAutoFit/>
          </a:bodyPr>
          <a:lstStyle/>
          <a:p>
            <a:pPr algn="ctr"/>
            <a:r>
              <a:rPr lang="en-US" sz="1400" dirty="0">
                <a:solidFill>
                  <a:schemeClr val="bg1"/>
                </a:solidFill>
                <a:latin typeface="Arial" panose="020B0604020202020204" pitchFamily="34" charset="0"/>
                <a:cs typeface="Arial" panose="020B0604020202020204" pitchFamily="34" charset="0"/>
              </a:rPr>
              <a:t>3.1.1</a:t>
            </a:r>
          </a:p>
          <a:p>
            <a:pPr algn="ctr"/>
            <a:r>
              <a:rPr lang="en-US" sz="1400" dirty="0">
                <a:solidFill>
                  <a:schemeClr val="bg1"/>
                </a:solidFill>
                <a:latin typeface="Arial" panose="020B0604020202020204" pitchFamily="34" charset="0"/>
                <a:cs typeface="Arial" panose="020B0604020202020204" pitchFamily="34" charset="0"/>
              </a:rPr>
              <a:t>accommodation</a:t>
            </a:r>
          </a:p>
          <a:p>
            <a:pPr algn="ctr"/>
            <a:r>
              <a:rPr lang="en-US" sz="1400" dirty="0">
                <a:solidFill>
                  <a:schemeClr val="bg1"/>
                </a:solidFill>
                <a:latin typeface="Arial" panose="020B0604020202020204" pitchFamily="34" charset="0"/>
                <a:cs typeface="Arial" panose="020B0604020202020204" pitchFamily="34" charset="0"/>
              </a:rPr>
              <a:t>provision of at least sleeping and sanitary facilities</a:t>
            </a:r>
          </a:p>
        </p:txBody>
      </p:sp>
      <p:sp>
        <p:nvSpPr>
          <p:cNvPr id="12" name="TextBox 11">
            <a:extLst>
              <a:ext uri="{FF2B5EF4-FFF2-40B4-BE49-F238E27FC236}">
                <a16:creationId xmlns:a16="http://schemas.microsoft.com/office/drawing/2014/main" id="{F6DD6F82-E125-4594-AA68-83E466684652}"/>
              </a:ext>
            </a:extLst>
          </p:cNvPr>
          <p:cNvSpPr txBox="1"/>
          <p:nvPr/>
        </p:nvSpPr>
        <p:spPr>
          <a:xfrm>
            <a:off x="870857" y="571170"/>
            <a:ext cx="5225143" cy="830997"/>
          </a:xfrm>
          <a:prstGeom prst="rect">
            <a:avLst/>
          </a:prstGeom>
          <a:noFill/>
        </p:spPr>
        <p:txBody>
          <a:bodyPr wrap="square" rtlCol="0">
            <a:spAutoFit/>
          </a:bodyPr>
          <a:lstStyle/>
          <a:p>
            <a:r>
              <a:rPr lang="en-US" sz="4800" b="1" dirty="0">
                <a:solidFill>
                  <a:srgbClr val="FFFF00"/>
                </a:solidFill>
                <a:latin typeface="Arial" panose="020B0604020202020204" pitchFamily="34" charset="0"/>
                <a:cs typeface="Arial" panose="020B0604020202020204" pitchFamily="34" charset="0"/>
              </a:rPr>
              <a:t>Accommodation</a:t>
            </a:r>
          </a:p>
        </p:txBody>
      </p:sp>
      <p:pic>
        <p:nvPicPr>
          <p:cNvPr id="14" name="Picture 13">
            <a:extLst>
              <a:ext uri="{FF2B5EF4-FFF2-40B4-BE49-F238E27FC236}">
                <a16:creationId xmlns:a16="http://schemas.microsoft.com/office/drawing/2014/main" id="{4766D9D8-30C0-4905-B6C6-1175AA62B0AF}"/>
              </a:ext>
            </a:extLst>
          </p:cNvPr>
          <p:cNvPicPr>
            <a:picLocks noChangeAspect="1"/>
          </p:cNvPicPr>
          <p:nvPr/>
        </p:nvPicPr>
        <p:blipFill>
          <a:blip r:embed="rId3"/>
          <a:stretch>
            <a:fillRect/>
          </a:stretch>
        </p:blipFill>
        <p:spPr>
          <a:xfrm>
            <a:off x="6522719" y="2998"/>
            <a:ext cx="5225143" cy="3914108"/>
          </a:xfrm>
          <a:prstGeom prst="rect">
            <a:avLst/>
          </a:prstGeom>
        </p:spPr>
      </p:pic>
      <p:pic>
        <p:nvPicPr>
          <p:cNvPr id="15" name="Picture 14">
            <a:extLst>
              <a:ext uri="{FF2B5EF4-FFF2-40B4-BE49-F238E27FC236}">
                <a16:creationId xmlns:a16="http://schemas.microsoft.com/office/drawing/2014/main" id="{6ED8433E-6371-483A-A05C-9A0A06C99EDE}"/>
              </a:ext>
            </a:extLst>
          </p:cNvPr>
          <p:cNvPicPr>
            <a:picLocks noChangeAspect="1"/>
          </p:cNvPicPr>
          <p:nvPr/>
        </p:nvPicPr>
        <p:blipFill>
          <a:blip r:embed="rId4"/>
          <a:stretch>
            <a:fillRect/>
          </a:stretch>
        </p:blipFill>
        <p:spPr>
          <a:xfrm>
            <a:off x="6522720" y="3524250"/>
            <a:ext cx="5225142" cy="3333750"/>
          </a:xfrm>
          <a:prstGeom prst="rect">
            <a:avLst/>
          </a:prstGeom>
        </p:spPr>
      </p:pic>
      <p:sp>
        <p:nvSpPr>
          <p:cNvPr id="3" name="TextBox 2">
            <a:extLst>
              <a:ext uri="{FF2B5EF4-FFF2-40B4-BE49-F238E27FC236}">
                <a16:creationId xmlns:a16="http://schemas.microsoft.com/office/drawing/2014/main" id="{F721F8FA-5115-480A-A394-17F5933A919E}"/>
              </a:ext>
            </a:extLst>
          </p:cNvPr>
          <p:cNvSpPr txBox="1"/>
          <p:nvPr/>
        </p:nvSpPr>
        <p:spPr>
          <a:xfrm>
            <a:off x="10180309" y="6556807"/>
            <a:ext cx="1386918"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@Nomade Lodge</a:t>
            </a:r>
          </a:p>
        </p:txBody>
      </p:sp>
    </p:spTree>
    <p:extLst>
      <p:ext uri="{BB962C8B-B14F-4D97-AF65-F5344CB8AC3E}">
        <p14:creationId xmlns:p14="http://schemas.microsoft.com/office/powerpoint/2010/main" val="311008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pic>
        <p:nvPicPr>
          <p:cNvPr id="4" name="Picture 3">
            <a:extLst>
              <a:ext uri="{FF2B5EF4-FFF2-40B4-BE49-F238E27FC236}">
                <a16:creationId xmlns:a16="http://schemas.microsoft.com/office/drawing/2014/main" id="{8BD39D9A-1B3C-4232-AA78-0C251989C5D7}"/>
              </a:ext>
            </a:extLst>
          </p:cNvPr>
          <p:cNvPicPr>
            <a:picLocks noChangeAspect="1"/>
          </p:cNvPicPr>
          <p:nvPr/>
        </p:nvPicPr>
        <p:blipFill>
          <a:blip r:embed="rId3"/>
          <a:stretch>
            <a:fillRect/>
          </a:stretch>
        </p:blipFill>
        <p:spPr>
          <a:xfrm>
            <a:off x="78379" y="694212"/>
            <a:ext cx="6194962" cy="3484666"/>
          </a:xfrm>
          <a:prstGeom prst="rect">
            <a:avLst/>
          </a:prstGeom>
        </p:spPr>
      </p:pic>
      <p:pic>
        <p:nvPicPr>
          <p:cNvPr id="5" name="Picture 4">
            <a:extLst>
              <a:ext uri="{FF2B5EF4-FFF2-40B4-BE49-F238E27FC236}">
                <a16:creationId xmlns:a16="http://schemas.microsoft.com/office/drawing/2014/main" id="{2979BDC1-C6DD-45E3-8FA3-9B10C942274C}"/>
              </a:ext>
            </a:extLst>
          </p:cNvPr>
          <p:cNvPicPr>
            <a:picLocks noChangeAspect="1"/>
          </p:cNvPicPr>
          <p:nvPr/>
        </p:nvPicPr>
        <p:blipFill>
          <a:blip r:embed="rId4"/>
          <a:stretch>
            <a:fillRect/>
          </a:stretch>
        </p:blipFill>
        <p:spPr>
          <a:xfrm>
            <a:off x="5941224" y="2707128"/>
            <a:ext cx="6096528" cy="3429297"/>
          </a:xfrm>
          <a:prstGeom prst="rect">
            <a:avLst/>
          </a:prstGeom>
        </p:spPr>
      </p:pic>
    </p:spTree>
    <p:extLst>
      <p:ext uri="{BB962C8B-B14F-4D97-AF65-F5344CB8AC3E}">
        <p14:creationId xmlns:p14="http://schemas.microsoft.com/office/powerpoint/2010/main" val="414588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5" name="TextBox 4">
            <a:extLst>
              <a:ext uri="{FF2B5EF4-FFF2-40B4-BE49-F238E27FC236}">
                <a16:creationId xmlns:a16="http://schemas.microsoft.com/office/drawing/2014/main" id="{C0E33291-063E-4751-BC4F-2FCC3D7B65C5}"/>
              </a:ext>
            </a:extLst>
          </p:cNvPr>
          <p:cNvSpPr txBox="1"/>
          <p:nvPr/>
        </p:nvSpPr>
        <p:spPr>
          <a:xfrm>
            <a:off x="7315200" y="1436914"/>
            <a:ext cx="184731" cy="369332"/>
          </a:xfrm>
          <a:prstGeom prst="rect">
            <a:avLst/>
          </a:prstGeom>
          <a:noFill/>
        </p:spPr>
        <p:txBody>
          <a:bodyPr wrap="none" rtlCol="0">
            <a:spAutoFit/>
          </a:bodyPr>
          <a:lstStyle/>
          <a:p>
            <a:endParaRPr lang="en-US" dirty="0"/>
          </a:p>
        </p:txBody>
      </p:sp>
      <p:pic>
        <p:nvPicPr>
          <p:cNvPr id="8" name="Picture 7">
            <a:extLst>
              <a:ext uri="{FF2B5EF4-FFF2-40B4-BE49-F238E27FC236}">
                <a16:creationId xmlns:a16="http://schemas.microsoft.com/office/drawing/2014/main" id="{5795F3CD-DE40-49AF-89B1-B512B9F6958F}"/>
              </a:ext>
            </a:extLst>
          </p:cNvPr>
          <p:cNvPicPr>
            <a:picLocks noChangeAspect="1"/>
          </p:cNvPicPr>
          <p:nvPr/>
        </p:nvPicPr>
        <p:blipFill>
          <a:blip r:embed="rId3"/>
          <a:stretch>
            <a:fillRect/>
          </a:stretch>
        </p:blipFill>
        <p:spPr>
          <a:xfrm>
            <a:off x="1532981" y="681715"/>
            <a:ext cx="9805579" cy="5484183"/>
          </a:xfrm>
          <a:prstGeom prst="rect">
            <a:avLst/>
          </a:prstGeom>
        </p:spPr>
      </p:pic>
      <p:sp>
        <p:nvSpPr>
          <p:cNvPr id="10" name="TextBox 9">
            <a:extLst>
              <a:ext uri="{FF2B5EF4-FFF2-40B4-BE49-F238E27FC236}">
                <a16:creationId xmlns:a16="http://schemas.microsoft.com/office/drawing/2014/main" id="{85BC8DD5-81F6-4DB3-A0C7-5DE454DDEBD3}"/>
              </a:ext>
            </a:extLst>
          </p:cNvPr>
          <p:cNvSpPr txBox="1"/>
          <p:nvPr/>
        </p:nvSpPr>
        <p:spPr>
          <a:xfrm>
            <a:off x="7243681" y="5820603"/>
            <a:ext cx="4094879" cy="261610"/>
          </a:xfrm>
          <a:prstGeom prst="rect">
            <a:avLst/>
          </a:prstGeom>
          <a:noFill/>
        </p:spPr>
        <p:txBody>
          <a:bodyPr wrap="square">
            <a:spAutoFit/>
          </a:bodyPr>
          <a:lstStyle/>
          <a:p>
            <a:r>
              <a:rPr lang="en-US" sz="1100" dirty="0">
                <a:latin typeface="Arial" panose="020B0604020202020204" pitchFamily="34" charset="0"/>
                <a:cs typeface="Arial" panose="020B0604020202020204" pitchFamily="34" charset="0"/>
              </a:rPr>
              <a:t>https://www.senserve.com/hostel-hotel-booking-accomodation/</a:t>
            </a:r>
          </a:p>
        </p:txBody>
      </p:sp>
    </p:spTree>
    <p:extLst>
      <p:ext uri="{BB962C8B-B14F-4D97-AF65-F5344CB8AC3E}">
        <p14:creationId xmlns:p14="http://schemas.microsoft.com/office/powerpoint/2010/main" val="273584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pic>
        <p:nvPicPr>
          <p:cNvPr id="3" name="Picture 2">
            <a:extLst>
              <a:ext uri="{FF2B5EF4-FFF2-40B4-BE49-F238E27FC236}">
                <a16:creationId xmlns:a16="http://schemas.microsoft.com/office/drawing/2014/main" id="{D4F4989F-BB96-4DED-905E-FE5C5C3AF0CF}"/>
              </a:ext>
            </a:extLst>
          </p:cNvPr>
          <p:cNvPicPr>
            <a:picLocks noChangeAspect="1"/>
          </p:cNvPicPr>
          <p:nvPr/>
        </p:nvPicPr>
        <p:blipFill>
          <a:blip r:embed="rId3"/>
          <a:stretch>
            <a:fillRect/>
          </a:stretch>
        </p:blipFill>
        <p:spPr>
          <a:xfrm>
            <a:off x="612614" y="857342"/>
            <a:ext cx="5041829" cy="5212532"/>
          </a:xfrm>
          <a:prstGeom prst="rect">
            <a:avLst/>
          </a:prstGeom>
        </p:spPr>
      </p:pic>
      <p:pic>
        <p:nvPicPr>
          <p:cNvPr id="5" name="Picture 4">
            <a:extLst>
              <a:ext uri="{FF2B5EF4-FFF2-40B4-BE49-F238E27FC236}">
                <a16:creationId xmlns:a16="http://schemas.microsoft.com/office/drawing/2014/main" id="{D70C3A69-0FB0-4770-B355-F7A20CB23EF7}"/>
              </a:ext>
            </a:extLst>
          </p:cNvPr>
          <p:cNvPicPr>
            <a:picLocks noChangeAspect="1"/>
          </p:cNvPicPr>
          <p:nvPr/>
        </p:nvPicPr>
        <p:blipFill>
          <a:blip r:embed="rId4"/>
          <a:stretch>
            <a:fillRect/>
          </a:stretch>
        </p:blipFill>
        <p:spPr>
          <a:xfrm>
            <a:off x="6550116" y="857342"/>
            <a:ext cx="5047926" cy="5212532"/>
          </a:xfrm>
          <a:prstGeom prst="rect">
            <a:avLst/>
          </a:prstGeom>
        </p:spPr>
      </p:pic>
      <p:sp>
        <p:nvSpPr>
          <p:cNvPr id="8" name="TextBox 7">
            <a:extLst>
              <a:ext uri="{FF2B5EF4-FFF2-40B4-BE49-F238E27FC236}">
                <a16:creationId xmlns:a16="http://schemas.microsoft.com/office/drawing/2014/main" id="{C64F47BC-E0E9-4D24-937A-CEA3ADB4A93E}"/>
              </a:ext>
            </a:extLst>
          </p:cNvPr>
          <p:cNvSpPr txBox="1"/>
          <p:nvPr/>
        </p:nvSpPr>
        <p:spPr>
          <a:xfrm>
            <a:off x="982511" y="1048667"/>
            <a:ext cx="4302034" cy="4801314"/>
          </a:xfrm>
          <a:prstGeom prst="rect">
            <a:avLst/>
          </a:prstGeom>
          <a:noFill/>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"Accommodation Management" </a:t>
            </a:r>
            <a:r>
              <a:rPr lang="mn-MN" dirty="0">
                <a:solidFill>
                  <a:schemeClr val="bg1"/>
                </a:solidFill>
                <a:latin typeface="Arial" panose="020B0604020202020204" pitchFamily="34" charset="0"/>
                <a:cs typeface="Arial" panose="020B0604020202020204" pitchFamily="34" charset="0"/>
              </a:rPr>
              <a:t>– байр сууц, зочид буудал, хостел, эсвэл бусад төрлийн байрны түрээс, БАЙРШУУЛАХ ҮЙЛ АЖИЛЛАГААНЫ УДИРДЛАГА-ын үйл явц юм.</a:t>
            </a:r>
          </a:p>
          <a:p>
            <a:pPr algn="just"/>
            <a:endParaRPr lang="mn-MN" dirty="0">
              <a:solidFill>
                <a:schemeClr val="bg1"/>
              </a:solidFill>
              <a:latin typeface="Arial" panose="020B0604020202020204" pitchFamily="34" charset="0"/>
              <a:cs typeface="Arial" panose="020B0604020202020204" pitchFamily="34" charset="0"/>
            </a:endParaRPr>
          </a:p>
          <a:p>
            <a:pPr algn="just"/>
            <a:r>
              <a:rPr lang="mn-MN" dirty="0">
                <a:solidFill>
                  <a:schemeClr val="bg1"/>
                </a:solidFill>
                <a:latin typeface="Arial" panose="020B0604020202020204" pitchFamily="34" charset="0"/>
                <a:cs typeface="Arial" panose="020B0604020202020204" pitchFamily="34" charset="0"/>
              </a:rPr>
              <a:t> Энэ нь байр эзэмшигч, удирдлагууд болон оршин суугчид эсвэл зочдын хоорондын </a:t>
            </a:r>
          </a:p>
          <a:p>
            <a:pPr algn="just"/>
            <a:r>
              <a:rPr lang="mn-MN" dirty="0">
                <a:solidFill>
                  <a:schemeClr val="bg1"/>
                </a:solidFill>
                <a:latin typeface="Arial" panose="020B0604020202020204" pitchFamily="34" charset="0"/>
                <a:cs typeface="Arial" panose="020B0604020202020204" pitchFamily="34" charset="0"/>
              </a:rPr>
              <a:t>-харилцаа, үйлчилгээ</a:t>
            </a:r>
          </a:p>
          <a:p>
            <a:pPr algn="just"/>
            <a:r>
              <a:rPr lang="mn-MN" dirty="0">
                <a:solidFill>
                  <a:schemeClr val="bg1"/>
                </a:solidFill>
                <a:latin typeface="Arial" panose="020B0604020202020204" pitchFamily="34" charset="0"/>
                <a:cs typeface="Arial" panose="020B0604020202020204" pitchFamily="34" charset="0"/>
              </a:rPr>
              <a:t>-захиалга бүртгэл</a:t>
            </a:r>
          </a:p>
          <a:p>
            <a:pPr algn="just"/>
            <a:r>
              <a:rPr lang="mn-MN" dirty="0">
                <a:solidFill>
                  <a:schemeClr val="bg1"/>
                </a:solidFill>
                <a:latin typeface="Arial" panose="020B0604020202020204" pitchFamily="34" charset="0"/>
                <a:cs typeface="Arial" panose="020B0604020202020204" pitchFamily="34" charset="0"/>
              </a:rPr>
              <a:t>-санхүүгийн удирдлага, зарцуулалт </a:t>
            </a:r>
          </a:p>
          <a:p>
            <a:pPr algn="just"/>
            <a:r>
              <a:rPr lang="mn-MN" dirty="0">
                <a:solidFill>
                  <a:schemeClr val="bg1"/>
                </a:solidFill>
                <a:latin typeface="Arial" panose="020B0604020202020204" pitchFamily="34" charset="0"/>
                <a:cs typeface="Arial" panose="020B0604020202020204" pitchFamily="34" charset="0"/>
              </a:rPr>
              <a:t>-хууль эрх зүй, </a:t>
            </a:r>
          </a:p>
          <a:p>
            <a:pPr algn="just"/>
            <a:r>
              <a:rPr lang="mn-MN" dirty="0">
                <a:solidFill>
                  <a:schemeClr val="bg1"/>
                </a:solidFill>
                <a:latin typeface="Arial" panose="020B0604020202020204" pitchFamily="34" charset="0"/>
                <a:cs typeface="Arial" panose="020B0604020202020204" pitchFamily="34" charset="0"/>
              </a:rPr>
              <a:t>-маркетинг</a:t>
            </a:r>
          </a:p>
          <a:p>
            <a:pPr algn="just"/>
            <a:r>
              <a:rPr lang="mn-MN" dirty="0">
                <a:solidFill>
                  <a:schemeClr val="bg1"/>
                </a:solidFill>
                <a:latin typeface="Arial" panose="020B0604020202020204" pitchFamily="34" charset="0"/>
                <a:cs typeface="Arial" panose="020B0604020202020204" pitchFamily="34" charset="0"/>
              </a:rPr>
              <a:t>-аюулгүй байдал-үйлчилгээний чанар</a:t>
            </a:r>
          </a:p>
          <a:p>
            <a:pPr algn="just"/>
            <a:r>
              <a:rPr lang="mn-MN" dirty="0">
                <a:solidFill>
                  <a:schemeClr val="bg1"/>
                </a:solidFill>
                <a:latin typeface="Arial" panose="020B0604020202020204" pitchFamily="34" charset="0"/>
                <a:cs typeface="Arial" panose="020B0604020202020204" pitchFamily="34" charset="0"/>
              </a:rPr>
              <a:t>-туслах үйлчилгээ /цэвэрлэгээ засвар/ зэрэг олон зүйлсийг хамардаг.</a:t>
            </a:r>
            <a:endParaRPr lang="en-US"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AFA507A-C423-45CE-B00F-C4A78D386A98}"/>
              </a:ext>
            </a:extLst>
          </p:cNvPr>
          <p:cNvPicPr>
            <a:picLocks noChangeAspect="1"/>
          </p:cNvPicPr>
          <p:nvPr/>
        </p:nvPicPr>
        <p:blipFill>
          <a:blip r:embed="rId5"/>
          <a:stretch>
            <a:fillRect/>
          </a:stretch>
        </p:blipFill>
        <p:spPr>
          <a:xfrm>
            <a:off x="6635716" y="1425349"/>
            <a:ext cx="4932360" cy="3799794"/>
          </a:xfrm>
          <a:prstGeom prst="rect">
            <a:avLst/>
          </a:prstGeom>
        </p:spPr>
      </p:pic>
    </p:spTree>
    <p:extLst>
      <p:ext uri="{BB962C8B-B14F-4D97-AF65-F5344CB8AC3E}">
        <p14:creationId xmlns:p14="http://schemas.microsoft.com/office/powerpoint/2010/main" val="153213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822C7DC-608A-3AD2-E10F-861202F175A9}"/>
              </a:ext>
            </a:extLst>
          </p:cNvPr>
          <p:cNvSpPr/>
          <p:nvPr/>
        </p:nvSpPr>
        <p:spPr>
          <a:xfrm>
            <a:off x="1279091" y="2976893"/>
            <a:ext cx="2761584" cy="523220"/>
          </a:xfrm>
          <a:prstGeom prst="roundRect">
            <a:avLst>
              <a:gd name="adj" fmla="val 11587"/>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mn-MN" sz="1200" b="1" dirty="0">
                <a:latin typeface="Arial" panose="020B0604020202020204" pitchFamily="34" charset="0"/>
                <a:cs typeface="Arial" panose="020B0604020202020204" pitchFamily="34" charset="0"/>
              </a:rPr>
              <a:t>Алжаал тайлах, спа, гоо сайхан</a:t>
            </a:r>
            <a:endParaRPr lang="en-US" sz="1200" b="1" dirty="0">
              <a:latin typeface="Arial" panose="020B0604020202020204" pitchFamily="34" charset="0"/>
              <a:cs typeface="Arial" panose="020B0604020202020204" pitchFamily="34" charset="0"/>
            </a:endParaRPr>
          </a:p>
        </p:txBody>
      </p:sp>
      <p:sp>
        <p:nvSpPr>
          <p:cNvPr id="4" name="Freeform: Shape 3">
            <a:extLst>
              <a:ext uri="{FF2B5EF4-FFF2-40B4-BE49-F238E27FC236}">
                <a16:creationId xmlns:a16="http://schemas.microsoft.com/office/drawing/2014/main" id="{38532AB7-37AA-EC0C-27A9-24B468AA2E60}"/>
              </a:ext>
            </a:extLst>
          </p:cNvPr>
          <p:cNvSpPr/>
          <p:nvPr/>
        </p:nvSpPr>
        <p:spPr>
          <a:xfrm>
            <a:off x="897839" y="2927889"/>
            <a:ext cx="603428" cy="604754"/>
          </a:xfrm>
          <a:custGeom>
            <a:avLst/>
            <a:gdLst>
              <a:gd name="connsiteX0" fmla="*/ 727930 w 1677189"/>
              <a:gd name="connsiteY0" fmla="*/ 47955 h 1680878"/>
              <a:gd name="connsiteX1" fmla="*/ 44266 w 1677189"/>
              <a:gd name="connsiteY1" fmla="*/ 731619 h 1680878"/>
              <a:gd name="connsiteX2" fmla="*/ 44266 w 1677189"/>
              <a:gd name="connsiteY2" fmla="*/ 952948 h 1680878"/>
              <a:gd name="connsiteX3" fmla="*/ 727930 w 1677189"/>
              <a:gd name="connsiteY3" fmla="*/ 1636612 h 1680878"/>
              <a:gd name="connsiteX4" fmla="*/ 949259 w 1677189"/>
              <a:gd name="connsiteY4" fmla="*/ 1636612 h 1680878"/>
              <a:gd name="connsiteX5" fmla="*/ 1632923 w 1677189"/>
              <a:gd name="connsiteY5" fmla="*/ 952948 h 1680878"/>
              <a:gd name="connsiteX6" fmla="*/ 1632923 w 1677189"/>
              <a:gd name="connsiteY6" fmla="*/ 731619 h 1680878"/>
              <a:gd name="connsiteX7" fmla="*/ 949259 w 1677189"/>
              <a:gd name="connsiteY7" fmla="*/ 47955 h 1680878"/>
              <a:gd name="connsiteX8" fmla="*/ 727930 w 1677189"/>
              <a:gd name="connsiteY8" fmla="*/ 47955 h 168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189" h="1680878">
                <a:moveTo>
                  <a:pt x="727930" y="47955"/>
                </a:moveTo>
                <a:lnTo>
                  <a:pt x="44266" y="731619"/>
                </a:lnTo>
                <a:cubicBezTo>
                  <a:pt x="-14755" y="790640"/>
                  <a:pt x="-14755" y="893927"/>
                  <a:pt x="44266" y="952948"/>
                </a:cubicBezTo>
                <a:lnTo>
                  <a:pt x="727930" y="1636612"/>
                </a:lnTo>
                <a:cubicBezTo>
                  <a:pt x="786951" y="1695634"/>
                  <a:pt x="890238" y="1695634"/>
                  <a:pt x="949259" y="1636612"/>
                </a:cubicBezTo>
                <a:lnTo>
                  <a:pt x="1632923" y="952948"/>
                </a:lnTo>
                <a:cubicBezTo>
                  <a:pt x="1691944" y="893927"/>
                  <a:pt x="1691944" y="790640"/>
                  <a:pt x="1632923" y="731619"/>
                </a:cubicBezTo>
                <a:lnTo>
                  <a:pt x="949259" y="47955"/>
                </a:lnTo>
                <a:cubicBezTo>
                  <a:pt x="890238" y="-15985"/>
                  <a:pt x="791869" y="-15985"/>
                  <a:pt x="727930" y="47955"/>
                </a:cubicBezTo>
                <a:close/>
              </a:path>
            </a:pathLst>
          </a:cu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solidFill>
                <a:schemeClr val="lt1"/>
              </a:solidFill>
              <a:latin typeface="Montserrat Medium" pitchFamily="2" charset="0"/>
              <a:cs typeface="Sora Medium" pitchFamily="2" charset="0"/>
            </a:endParaRPr>
          </a:p>
        </p:txBody>
      </p:sp>
      <p:sp>
        <p:nvSpPr>
          <p:cNvPr id="7" name="TextBox 6">
            <a:extLst>
              <a:ext uri="{FF2B5EF4-FFF2-40B4-BE49-F238E27FC236}">
                <a16:creationId xmlns:a16="http://schemas.microsoft.com/office/drawing/2014/main" id="{C71E0B96-6301-ED50-C6B3-940D75F4D528}"/>
              </a:ext>
            </a:extLst>
          </p:cNvPr>
          <p:cNvSpPr txBox="1"/>
          <p:nvPr/>
        </p:nvSpPr>
        <p:spPr>
          <a:xfrm>
            <a:off x="977376" y="3030210"/>
            <a:ext cx="459537" cy="400110"/>
          </a:xfrm>
          <a:prstGeom prst="rect">
            <a:avLst/>
          </a:prstGeom>
          <a:noFill/>
        </p:spPr>
        <p:txBody>
          <a:bodyPr wrap="square" rtlCol="0" anchor="ctr">
            <a:spAutoFit/>
          </a:bodyPr>
          <a:lstStyle/>
          <a:p>
            <a:pPr algn="ctr"/>
            <a:r>
              <a:rPr lang="mn-MN" sz="2000" dirty="0">
                <a:solidFill>
                  <a:schemeClr val="bg1"/>
                </a:solidFill>
                <a:latin typeface="+mj-lt"/>
              </a:rPr>
              <a:t>12</a:t>
            </a:r>
            <a:endParaRPr lang="en-US" sz="2000" dirty="0">
              <a:solidFill>
                <a:schemeClr val="bg1"/>
              </a:solidFill>
              <a:latin typeface="+mj-lt"/>
            </a:endParaRPr>
          </a:p>
        </p:txBody>
      </p:sp>
      <p:sp>
        <p:nvSpPr>
          <p:cNvPr id="10" name="Rectangle: Rounded Corners 9">
            <a:extLst>
              <a:ext uri="{FF2B5EF4-FFF2-40B4-BE49-F238E27FC236}">
                <a16:creationId xmlns:a16="http://schemas.microsoft.com/office/drawing/2014/main" id="{E53A26E3-53EA-F911-2714-0517E1EFE26B}"/>
              </a:ext>
            </a:extLst>
          </p:cNvPr>
          <p:cNvSpPr/>
          <p:nvPr/>
        </p:nvSpPr>
        <p:spPr>
          <a:xfrm>
            <a:off x="903460" y="3630917"/>
            <a:ext cx="2764465" cy="523220"/>
          </a:xfrm>
          <a:prstGeom prst="roundRect">
            <a:avLst>
              <a:gd name="adj" fmla="val 1158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CFF8993-EDCC-A9EB-C69F-984E81F19DA2}"/>
              </a:ext>
            </a:extLst>
          </p:cNvPr>
          <p:cNvSpPr/>
          <p:nvPr/>
        </p:nvSpPr>
        <p:spPr>
          <a:xfrm>
            <a:off x="596125" y="3590150"/>
            <a:ext cx="603428" cy="604754"/>
          </a:xfrm>
          <a:custGeom>
            <a:avLst/>
            <a:gdLst>
              <a:gd name="connsiteX0" fmla="*/ 727930 w 1677189"/>
              <a:gd name="connsiteY0" fmla="*/ 47955 h 1680878"/>
              <a:gd name="connsiteX1" fmla="*/ 44266 w 1677189"/>
              <a:gd name="connsiteY1" fmla="*/ 731619 h 1680878"/>
              <a:gd name="connsiteX2" fmla="*/ 44266 w 1677189"/>
              <a:gd name="connsiteY2" fmla="*/ 952948 h 1680878"/>
              <a:gd name="connsiteX3" fmla="*/ 727930 w 1677189"/>
              <a:gd name="connsiteY3" fmla="*/ 1636612 h 1680878"/>
              <a:gd name="connsiteX4" fmla="*/ 949259 w 1677189"/>
              <a:gd name="connsiteY4" fmla="*/ 1636612 h 1680878"/>
              <a:gd name="connsiteX5" fmla="*/ 1632923 w 1677189"/>
              <a:gd name="connsiteY5" fmla="*/ 952948 h 1680878"/>
              <a:gd name="connsiteX6" fmla="*/ 1632923 w 1677189"/>
              <a:gd name="connsiteY6" fmla="*/ 731619 h 1680878"/>
              <a:gd name="connsiteX7" fmla="*/ 949259 w 1677189"/>
              <a:gd name="connsiteY7" fmla="*/ 47955 h 1680878"/>
              <a:gd name="connsiteX8" fmla="*/ 727930 w 1677189"/>
              <a:gd name="connsiteY8" fmla="*/ 47955 h 168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189" h="1680878">
                <a:moveTo>
                  <a:pt x="727930" y="47955"/>
                </a:moveTo>
                <a:lnTo>
                  <a:pt x="44266" y="731619"/>
                </a:lnTo>
                <a:cubicBezTo>
                  <a:pt x="-14755" y="790640"/>
                  <a:pt x="-14755" y="893927"/>
                  <a:pt x="44266" y="952948"/>
                </a:cubicBezTo>
                <a:lnTo>
                  <a:pt x="727930" y="1636612"/>
                </a:lnTo>
                <a:cubicBezTo>
                  <a:pt x="786951" y="1695634"/>
                  <a:pt x="890238" y="1695634"/>
                  <a:pt x="949259" y="1636612"/>
                </a:cubicBezTo>
                <a:lnTo>
                  <a:pt x="1632923" y="952948"/>
                </a:lnTo>
                <a:cubicBezTo>
                  <a:pt x="1691944" y="893927"/>
                  <a:pt x="1691944" y="790640"/>
                  <a:pt x="1632923" y="731619"/>
                </a:cubicBezTo>
                <a:lnTo>
                  <a:pt x="949259" y="47955"/>
                </a:lnTo>
                <a:cubicBezTo>
                  <a:pt x="890238" y="-15985"/>
                  <a:pt x="791869" y="-15985"/>
                  <a:pt x="727930" y="47955"/>
                </a:cubicBezTo>
                <a:close/>
              </a:path>
            </a:pathLst>
          </a:custGeom>
          <a:solidFill>
            <a:schemeClr val="accent4"/>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solidFill>
                <a:schemeClr val="lt1"/>
              </a:solidFill>
              <a:latin typeface="Montserrat Medium" pitchFamily="2" charset="0"/>
              <a:cs typeface="Sora Medium" pitchFamily="2" charset="0"/>
            </a:endParaRPr>
          </a:p>
        </p:txBody>
      </p:sp>
      <p:sp>
        <p:nvSpPr>
          <p:cNvPr id="12" name="TextBox 11">
            <a:extLst>
              <a:ext uri="{FF2B5EF4-FFF2-40B4-BE49-F238E27FC236}">
                <a16:creationId xmlns:a16="http://schemas.microsoft.com/office/drawing/2014/main" id="{9784CB0E-A20F-2E35-D2B7-10EBC764B54B}"/>
              </a:ext>
            </a:extLst>
          </p:cNvPr>
          <p:cNvSpPr txBox="1"/>
          <p:nvPr/>
        </p:nvSpPr>
        <p:spPr>
          <a:xfrm>
            <a:off x="1199553" y="3661694"/>
            <a:ext cx="2404576" cy="461665"/>
          </a:xfrm>
          <a:prstGeom prst="rect">
            <a:avLst/>
          </a:prstGeom>
          <a:noFill/>
        </p:spPr>
        <p:txBody>
          <a:bodyPr wrap="square" rtlCol="0" anchor="ctr">
            <a:spAutoFit/>
          </a:bodyPr>
          <a:lstStyle/>
          <a:p>
            <a:pPr algn="ctr"/>
            <a:r>
              <a:rPr lang="mn-MN" sz="1200" b="1" dirty="0">
                <a:solidFill>
                  <a:schemeClr val="bg1"/>
                </a:solidFill>
                <a:latin typeface="Arial" panose="020B0604020202020204" pitchFamily="34" charset="0"/>
                <a:cs typeface="Arial" panose="020B0604020202020204" pitchFamily="34" charset="0"/>
              </a:rPr>
              <a:t>Худалдаа, кофе бар, лоунж үйлчилгээ</a:t>
            </a:r>
            <a:endParaRPr lang="en-US" sz="1200" b="1"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91D791E-5DF1-7968-E548-7D90F52F5D4B}"/>
              </a:ext>
            </a:extLst>
          </p:cNvPr>
          <p:cNvSpPr txBox="1"/>
          <p:nvPr/>
        </p:nvSpPr>
        <p:spPr>
          <a:xfrm>
            <a:off x="675663" y="3692471"/>
            <a:ext cx="444352" cy="400110"/>
          </a:xfrm>
          <a:prstGeom prst="rect">
            <a:avLst/>
          </a:prstGeom>
          <a:noFill/>
        </p:spPr>
        <p:txBody>
          <a:bodyPr wrap="none" rtlCol="0" anchor="ctr">
            <a:spAutoFit/>
          </a:bodyPr>
          <a:lstStyle/>
          <a:p>
            <a:pPr algn="ctr"/>
            <a:r>
              <a:rPr lang="mn-MN" sz="2000" dirty="0">
                <a:solidFill>
                  <a:schemeClr val="bg1"/>
                </a:solidFill>
                <a:latin typeface="+mj-lt"/>
              </a:rPr>
              <a:t>11</a:t>
            </a:r>
            <a:endParaRPr lang="en-US" sz="2000" dirty="0">
              <a:solidFill>
                <a:schemeClr val="bg1"/>
              </a:solidFill>
              <a:latin typeface="+mj-lt"/>
            </a:endParaRPr>
          </a:p>
        </p:txBody>
      </p:sp>
      <p:sp>
        <p:nvSpPr>
          <p:cNvPr id="15" name="Rectangle: Rounded Corners 14">
            <a:extLst>
              <a:ext uri="{FF2B5EF4-FFF2-40B4-BE49-F238E27FC236}">
                <a16:creationId xmlns:a16="http://schemas.microsoft.com/office/drawing/2014/main" id="{D615F7E7-4234-D327-B3AB-DDDA31F50168}"/>
              </a:ext>
            </a:extLst>
          </p:cNvPr>
          <p:cNvSpPr/>
          <p:nvPr/>
        </p:nvSpPr>
        <p:spPr>
          <a:xfrm>
            <a:off x="1506888" y="2306395"/>
            <a:ext cx="2764465" cy="523220"/>
          </a:xfrm>
          <a:prstGeom prst="roundRect">
            <a:avLst>
              <a:gd name="adj" fmla="val 1158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n-MN" sz="1200" b="1" dirty="0">
                <a:latin typeface="Arial" panose="020B0604020202020204" pitchFamily="34" charset="0"/>
                <a:cs typeface="Arial" panose="020B0604020202020204" pitchFamily="34" charset="0"/>
              </a:rPr>
              <a:t>  Нутгийн иргэдтэй уулзах, морь, тэмээ унах</a:t>
            </a:r>
            <a:endParaRPr lang="en-US" sz="1200" b="1" dirty="0">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E37F99E2-9E02-7E22-77FA-DD2A70C9A386}"/>
              </a:ext>
            </a:extLst>
          </p:cNvPr>
          <p:cNvSpPr/>
          <p:nvPr/>
        </p:nvSpPr>
        <p:spPr>
          <a:xfrm>
            <a:off x="1076496" y="2241023"/>
            <a:ext cx="603428" cy="604754"/>
          </a:xfrm>
          <a:custGeom>
            <a:avLst/>
            <a:gdLst>
              <a:gd name="connsiteX0" fmla="*/ 727930 w 1677189"/>
              <a:gd name="connsiteY0" fmla="*/ 47955 h 1680878"/>
              <a:gd name="connsiteX1" fmla="*/ 44266 w 1677189"/>
              <a:gd name="connsiteY1" fmla="*/ 731619 h 1680878"/>
              <a:gd name="connsiteX2" fmla="*/ 44266 w 1677189"/>
              <a:gd name="connsiteY2" fmla="*/ 952948 h 1680878"/>
              <a:gd name="connsiteX3" fmla="*/ 727930 w 1677189"/>
              <a:gd name="connsiteY3" fmla="*/ 1636612 h 1680878"/>
              <a:gd name="connsiteX4" fmla="*/ 949259 w 1677189"/>
              <a:gd name="connsiteY4" fmla="*/ 1636612 h 1680878"/>
              <a:gd name="connsiteX5" fmla="*/ 1632923 w 1677189"/>
              <a:gd name="connsiteY5" fmla="*/ 952948 h 1680878"/>
              <a:gd name="connsiteX6" fmla="*/ 1632923 w 1677189"/>
              <a:gd name="connsiteY6" fmla="*/ 731619 h 1680878"/>
              <a:gd name="connsiteX7" fmla="*/ 949259 w 1677189"/>
              <a:gd name="connsiteY7" fmla="*/ 47955 h 1680878"/>
              <a:gd name="connsiteX8" fmla="*/ 727930 w 1677189"/>
              <a:gd name="connsiteY8" fmla="*/ 47955 h 168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189" h="1680878">
                <a:moveTo>
                  <a:pt x="727930" y="47955"/>
                </a:moveTo>
                <a:lnTo>
                  <a:pt x="44266" y="731619"/>
                </a:lnTo>
                <a:cubicBezTo>
                  <a:pt x="-14755" y="790640"/>
                  <a:pt x="-14755" y="893927"/>
                  <a:pt x="44266" y="952948"/>
                </a:cubicBezTo>
                <a:lnTo>
                  <a:pt x="727930" y="1636612"/>
                </a:lnTo>
                <a:cubicBezTo>
                  <a:pt x="786951" y="1695634"/>
                  <a:pt x="890238" y="1695634"/>
                  <a:pt x="949259" y="1636612"/>
                </a:cubicBezTo>
                <a:lnTo>
                  <a:pt x="1632923" y="952948"/>
                </a:lnTo>
                <a:cubicBezTo>
                  <a:pt x="1691944" y="893927"/>
                  <a:pt x="1691944" y="790640"/>
                  <a:pt x="1632923" y="731619"/>
                </a:cubicBezTo>
                <a:lnTo>
                  <a:pt x="949259" y="47955"/>
                </a:lnTo>
                <a:cubicBezTo>
                  <a:pt x="890238" y="-15985"/>
                  <a:pt x="791869" y="-15985"/>
                  <a:pt x="727930" y="47955"/>
                </a:cubicBezTo>
                <a:close/>
              </a:path>
            </a:pathLst>
          </a:cu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solidFill>
                <a:schemeClr val="lt1"/>
              </a:solidFill>
              <a:latin typeface="Montserrat Medium" pitchFamily="2" charset="0"/>
              <a:cs typeface="Sora Medium" pitchFamily="2" charset="0"/>
            </a:endParaRPr>
          </a:p>
        </p:txBody>
      </p:sp>
      <p:sp>
        <p:nvSpPr>
          <p:cNvPr id="18" name="TextBox 17">
            <a:extLst>
              <a:ext uri="{FF2B5EF4-FFF2-40B4-BE49-F238E27FC236}">
                <a16:creationId xmlns:a16="http://schemas.microsoft.com/office/drawing/2014/main" id="{A777D2A0-D00A-2BC1-282D-AB08D55E42E0}"/>
              </a:ext>
            </a:extLst>
          </p:cNvPr>
          <p:cNvSpPr txBox="1"/>
          <p:nvPr/>
        </p:nvSpPr>
        <p:spPr>
          <a:xfrm>
            <a:off x="1156034" y="2324160"/>
            <a:ext cx="444352" cy="400110"/>
          </a:xfrm>
          <a:prstGeom prst="rect">
            <a:avLst/>
          </a:prstGeom>
          <a:noFill/>
        </p:spPr>
        <p:txBody>
          <a:bodyPr wrap="none" rtlCol="0" anchor="ctr">
            <a:spAutoFit/>
          </a:bodyPr>
          <a:lstStyle/>
          <a:p>
            <a:pPr algn="ctr"/>
            <a:r>
              <a:rPr lang="mn-MN" sz="2000" dirty="0">
                <a:solidFill>
                  <a:schemeClr val="bg1"/>
                </a:solidFill>
                <a:latin typeface="+mj-lt"/>
              </a:rPr>
              <a:t>13</a:t>
            </a:r>
            <a:endParaRPr lang="en-US" sz="2000" dirty="0">
              <a:solidFill>
                <a:schemeClr val="bg1"/>
              </a:solidFill>
              <a:latin typeface="+mj-lt"/>
            </a:endParaRPr>
          </a:p>
        </p:txBody>
      </p:sp>
      <p:sp>
        <p:nvSpPr>
          <p:cNvPr id="20" name="Rectangle: Rounded Corners 19">
            <a:extLst>
              <a:ext uri="{FF2B5EF4-FFF2-40B4-BE49-F238E27FC236}">
                <a16:creationId xmlns:a16="http://schemas.microsoft.com/office/drawing/2014/main" id="{E95AB861-7F5E-3E5D-3989-85205D47E5D5}"/>
              </a:ext>
            </a:extLst>
          </p:cNvPr>
          <p:cNvSpPr/>
          <p:nvPr/>
        </p:nvSpPr>
        <p:spPr>
          <a:xfrm>
            <a:off x="1808602" y="1644134"/>
            <a:ext cx="2764465" cy="523220"/>
          </a:xfrm>
          <a:prstGeom prst="roundRect">
            <a:avLst>
              <a:gd name="adj" fmla="val 1158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7898AC2-411F-3C9F-37DD-6F8B5BBCBB8D}"/>
              </a:ext>
            </a:extLst>
          </p:cNvPr>
          <p:cNvSpPr/>
          <p:nvPr/>
        </p:nvSpPr>
        <p:spPr>
          <a:xfrm>
            <a:off x="1501267" y="1603367"/>
            <a:ext cx="603428" cy="604754"/>
          </a:xfrm>
          <a:custGeom>
            <a:avLst/>
            <a:gdLst>
              <a:gd name="connsiteX0" fmla="*/ 727930 w 1677189"/>
              <a:gd name="connsiteY0" fmla="*/ 47955 h 1680878"/>
              <a:gd name="connsiteX1" fmla="*/ 44266 w 1677189"/>
              <a:gd name="connsiteY1" fmla="*/ 731619 h 1680878"/>
              <a:gd name="connsiteX2" fmla="*/ 44266 w 1677189"/>
              <a:gd name="connsiteY2" fmla="*/ 952948 h 1680878"/>
              <a:gd name="connsiteX3" fmla="*/ 727930 w 1677189"/>
              <a:gd name="connsiteY3" fmla="*/ 1636612 h 1680878"/>
              <a:gd name="connsiteX4" fmla="*/ 949259 w 1677189"/>
              <a:gd name="connsiteY4" fmla="*/ 1636612 h 1680878"/>
              <a:gd name="connsiteX5" fmla="*/ 1632923 w 1677189"/>
              <a:gd name="connsiteY5" fmla="*/ 952948 h 1680878"/>
              <a:gd name="connsiteX6" fmla="*/ 1632923 w 1677189"/>
              <a:gd name="connsiteY6" fmla="*/ 731619 h 1680878"/>
              <a:gd name="connsiteX7" fmla="*/ 949259 w 1677189"/>
              <a:gd name="connsiteY7" fmla="*/ 47955 h 1680878"/>
              <a:gd name="connsiteX8" fmla="*/ 727930 w 1677189"/>
              <a:gd name="connsiteY8" fmla="*/ 47955 h 168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189" h="1680878">
                <a:moveTo>
                  <a:pt x="727930" y="47955"/>
                </a:moveTo>
                <a:lnTo>
                  <a:pt x="44266" y="731619"/>
                </a:lnTo>
                <a:cubicBezTo>
                  <a:pt x="-14755" y="790640"/>
                  <a:pt x="-14755" y="893927"/>
                  <a:pt x="44266" y="952948"/>
                </a:cubicBezTo>
                <a:lnTo>
                  <a:pt x="727930" y="1636612"/>
                </a:lnTo>
                <a:cubicBezTo>
                  <a:pt x="786951" y="1695634"/>
                  <a:pt x="890238" y="1695634"/>
                  <a:pt x="949259" y="1636612"/>
                </a:cubicBezTo>
                <a:lnTo>
                  <a:pt x="1632923" y="952948"/>
                </a:lnTo>
                <a:cubicBezTo>
                  <a:pt x="1691944" y="893927"/>
                  <a:pt x="1691944" y="790640"/>
                  <a:pt x="1632923" y="731619"/>
                </a:cubicBezTo>
                <a:lnTo>
                  <a:pt x="949259" y="47955"/>
                </a:lnTo>
                <a:cubicBezTo>
                  <a:pt x="890238" y="-15985"/>
                  <a:pt x="791869" y="-15985"/>
                  <a:pt x="727930" y="47955"/>
                </a:cubicBezTo>
                <a:close/>
              </a:path>
            </a:pathLst>
          </a:cu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solidFill>
                <a:schemeClr val="lt1"/>
              </a:solidFill>
              <a:latin typeface="Montserrat Medium" pitchFamily="2" charset="0"/>
              <a:cs typeface="Sora Medium" pitchFamily="2" charset="0"/>
            </a:endParaRPr>
          </a:p>
        </p:txBody>
      </p:sp>
      <p:sp>
        <p:nvSpPr>
          <p:cNvPr id="22" name="TextBox 21">
            <a:extLst>
              <a:ext uri="{FF2B5EF4-FFF2-40B4-BE49-F238E27FC236}">
                <a16:creationId xmlns:a16="http://schemas.microsoft.com/office/drawing/2014/main" id="{46A53BE8-154A-5A0B-CC8B-A40C53ABA53E}"/>
              </a:ext>
            </a:extLst>
          </p:cNvPr>
          <p:cNvSpPr txBox="1"/>
          <p:nvPr/>
        </p:nvSpPr>
        <p:spPr>
          <a:xfrm>
            <a:off x="1901788" y="1674911"/>
            <a:ext cx="2586119" cy="461665"/>
          </a:xfrm>
          <a:prstGeom prst="rect">
            <a:avLst/>
          </a:prstGeom>
          <a:noFill/>
        </p:spPr>
        <p:txBody>
          <a:bodyPr wrap="square" rtlCol="0" anchor="ctr">
            <a:spAutoFit/>
          </a:bodyPr>
          <a:lstStyle/>
          <a:p>
            <a:pPr algn="ctr"/>
            <a:r>
              <a:rPr lang="mn-MN" sz="1200" b="1" dirty="0">
                <a:solidFill>
                  <a:schemeClr val="bg1"/>
                </a:solidFill>
                <a:latin typeface="Arial" panose="020B0604020202020204" pitchFamily="34" charset="0"/>
                <a:cs typeface="Arial" panose="020B0604020202020204" pitchFamily="34" charset="0"/>
              </a:rPr>
              <a:t>   Жуулчны бааз орчмын аялал, бусад үйлчилгээ, үдэлт</a:t>
            </a:r>
          </a:p>
        </p:txBody>
      </p:sp>
      <p:sp>
        <p:nvSpPr>
          <p:cNvPr id="23" name="TextBox 22">
            <a:extLst>
              <a:ext uri="{FF2B5EF4-FFF2-40B4-BE49-F238E27FC236}">
                <a16:creationId xmlns:a16="http://schemas.microsoft.com/office/drawing/2014/main" id="{113F87DC-FE37-6628-ABB9-E2AE16026A43}"/>
              </a:ext>
            </a:extLst>
          </p:cNvPr>
          <p:cNvSpPr txBox="1"/>
          <p:nvPr/>
        </p:nvSpPr>
        <p:spPr>
          <a:xfrm>
            <a:off x="1580805" y="1705688"/>
            <a:ext cx="444352" cy="400110"/>
          </a:xfrm>
          <a:prstGeom prst="rect">
            <a:avLst/>
          </a:prstGeom>
          <a:noFill/>
        </p:spPr>
        <p:txBody>
          <a:bodyPr wrap="none" rtlCol="0" anchor="ctr">
            <a:spAutoFit/>
          </a:bodyPr>
          <a:lstStyle/>
          <a:p>
            <a:pPr algn="ctr"/>
            <a:r>
              <a:rPr lang="en-US" sz="2000" dirty="0">
                <a:solidFill>
                  <a:schemeClr val="bg1"/>
                </a:solidFill>
                <a:latin typeface="+mj-lt"/>
              </a:rPr>
              <a:t>1</a:t>
            </a:r>
            <a:r>
              <a:rPr lang="mn-MN" sz="2000" dirty="0">
                <a:solidFill>
                  <a:schemeClr val="bg1"/>
                </a:solidFill>
                <a:latin typeface="+mj-lt"/>
              </a:rPr>
              <a:t>4</a:t>
            </a:r>
            <a:endParaRPr lang="en-US" sz="2000" dirty="0">
              <a:solidFill>
                <a:schemeClr val="bg1"/>
              </a:solidFill>
              <a:latin typeface="+mj-lt"/>
            </a:endParaRPr>
          </a:p>
        </p:txBody>
      </p:sp>
      <p:sp>
        <p:nvSpPr>
          <p:cNvPr id="25" name="Rectangle: Rounded Corners 24">
            <a:extLst>
              <a:ext uri="{FF2B5EF4-FFF2-40B4-BE49-F238E27FC236}">
                <a16:creationId xmlns:a16="http://schemas.microsoft.com/office/drawing/2014/main" id="{31EA6F96-215C-BD71-DD19-6D51F0A3AE4A}"/>
              </a:ext>
            </a:extLst>
          </p:cNvPr>
          <p:cNvSpPr/>
          <p:nvPr/>
        </p:nvSpPr>
        <p:spPr>
          <a:xfrm>
            <a:off x="1205174" y="4293178"/>
            <a:ext cx="2764465" cy="523220"/>
          </a:xfrm>
          <a:prstGeom prst="roundRect">
            <a:avLst>
              <a:gd name="adj" fmla="val 1158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85F1C20-FF35-DA6F-766D-7E7F167C867A}"/>
              </a:ext>
            </a:extLst>
          </p:cNvPr>
          <p:cNvSpPr/>
          <p:nvPr/>
        </p:nvSpPr>
        <p:spPr>
          <a:xfrm>
            <a:off x="897839" y="4252411"/>
            <a:ext cx="603428" cy="604754"/>
          </a:xfrm>
          <a:custGeom>
            <a:avLst/>
            <a:gdLst>
              <a:gd name="connsiteX0" fmla="*/ 727930 w 1677189"/>
              <a:gd name="connsiteY0" fmla="*/ 47955 h 1680878"/>
              <a:gd name="connsiteX1" fmla="*/ 44266 w 1677189"/>
              <a:gd name="connsiteY1" fmla="*/ 731619 h 1680878"/>
              <a:gd name="connsiteX2" fmla="*/ 44266 w 1677189"/>
              <a:gd name="connsiteY2" fmla="*/ 952948 h 1680878"/>
              <a:gd name="connsiteX3" fmla="*/ 727930 w 1677189"/>
              <a:gd name="connsiteY3" fmla="*/ 1636612 h 1680878"/>
              <a:gd name="connsiteX4" fmla="*/ 949259 w 1677189"/>
              <a:gd name="connsiteY4" fmla="*/ 1636612 h 1680878"/>
              <a:gd name="connsiteX5" fmla="*/ 1632923 w 1677189"/>
              <a:gd name="connsiteY5" fmla="*/ 952948 h 1680878"/>
              <a:gd name="connsiteX6" fmla="*/ 1632923 w 1677189"/>
              <a:gd name="connsiteY6" fmla="*/ 731619 h 1680878"/>
              <a:gd name="connsiteX7" fmla="*/ 949259 w 1677189"/>
              <a:gd name="connsiteY7" fmla="*/ 47955 h 1680878"/>
              <a:gd name="connsiteX8" fmla="*/ 727930 w 1677189"/>
              <a:gd name="connsiteY8" fmla="*/ 47955 h 168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189" h="1680878">
                <a:moveTo>
                  <a:pt x="727930" y="47955"/>
                </a:moveTo>
                <a:lnTo>
                  <a:pt x="44266" y="731619"/>
                </a:lnTo>
                <a:cubicBezTo>
                  <a:pt x="-14755" y="790640"/>
                  <a:pt x="-14755" y="893927"/>
                  <a:pt x="44266" y="952948"/>
                </a:cubicBezTo>
                <a:lnTo>
                  <a:pt x="727930" y="1636612"/>
                </a:lnTo>
                <a:cubicBezTo>
                  <a:pt x="786951" y="1695634"/>
                  <a:pt x="890238" y="1695634"/>
                  <a:pt x="949259" y="1636612"/>
                </a:cubicBezTo>
                <a:lnTo>
                  <a:pt x="1632923" y="952948"/>
                </a:lnTo>
                <a:cubicBezTo>
                  <a:pt x="1691944" y="893927"/>
                  <a:pt x="1691944" y="790640"/>
                  <a:pt x="1632923" y="731619"/>
                </a:cubicBezTo>
                <a:lnTo>
                  <a:pt x="949259" y="47955"/>
                </a:lnTo>
                <a:cubicBezTo>
                  <a:pt x="890238" y="-15985"/>
                  <a:pt x="791869" y="-15985"/>
                  <a:pt x="727930" y="47955"/>
                </a:cubicBezTo>
                <a:close/>
              </a:path>
            </a:pathLst>
          </a:custGeom>
          <a:solidFill>
            <a:schemeClr val="accent5"/>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solidFill>
                <a:schemeClr val="lt1"/>
              </a:solidFill>
              <a:latin typeface="Montserrat Medium" pitchFamily="2" charset="0"/>
              <a:cs typeface="Sora Medium" pitchFamily="2" charset="0"/>
            </a:endParaRPr>
          </a:p>
        </p:txBody>
      </p:sp>
      <p:sp>
        <p:nvSpPr>
          <p:cNvPr id="27" name="TextBox 26">
            <a:extLst>
              <a:ext uri="{FF2B5EF4-FFF2-40B4-BE49-F238E27FC236}">
                <a16:creationId xmlns:a16="http://schemas.microsoft.com/office/drawing/2014/main" id="{3C9E8E54-DF30-76C1-E718-A5515F4F8E74}"/>
              </a:ext>
            </a:extLst>
          </p:cNvPr>
          <p:cNvSpPr txBox="1"/>
          <p:nvPr/>
        </p:nvSpPr>
        <p:spPr>
          <a:xfrm>
            <a:off x="1501267" y="4323955"/>
            <a:ext cx="2404576" cy="461665"/>
          </a:xfrm>
          <a:prstGeom prst="rect">
            <a:avLst/>
          </a:prstGeom>
          <a:noFill/>
        </p:spPr>
        <p:txBody>
          <a:bodyPr wrap="square" rtlCol="0" anchor="ctr">
            <a:spAutoFit/>
          </a:bodyPr>
          <a:lstStyle/>
          <a:p>
            <a:pPr algn="ctr"/>
            <a:r>
              <a:rPr lang="mn-MN" sz="1200" b="1" dirty="0">
                <a:solidFill>
                  <a:schemeClr val="bg1"/>
                </a:solidFill>
                <a:latin typeface="Arial" panose="020B0604020202020204" pitchFamily="34" charset="0"/>
                <a:cs typeface="Arial" panose="020B0604020202020204" pitchFamily="34" charset="0"/>
              </a:rPr>
              <a:t>Эвент, урлаг спорт, шоу цэнгээн</a:t>
            </a:r>
            <a:endParaRPr lang="en-US" sz="1200" b="1" dirty="0">
              <a:solidFill>
                <a:schemeClr val="bg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84A1894-A418-7550-EA18-3D3FAB77410F}"/>
              </a:ext>
            </a:extLst>
          </p:cNvPr>
          <p:cNvSpPr txBox="1"/>
          <p:nvPr/>
        </p:nvSpPr>
        <p:spPr>
          <a:xfrm>
            <a:off x="977377" y="4354732"/>
            <a:ext cx="444352" cy="400110"/>
          </a:xfrm>
          <a:prstGeom prst="rect">
            <a:avLst/>
          </a:prstGeom>
          <a:noFill/>
        </p:spPr>
        <p:txBody>
          <a:bodyPr wrap="none" rtlCol="0" anchor="ctr">
            <a:spAutoFit/>
          </a:bodyPr>
          <a:lstStyle/>
          <a:p>
            <a:pPr algn="ctr"/>
            <a:r>
              <a:rPr lang="mn-MN" sz="2000" dirty="0">
                <a:solidFill>
                  <a:schemeClr val="bg1"/>
                </a:solidFill>
                <a:latin typeface="+mj-lt"/>
              </a:rPr>
              <a:t>10</a:t>
            </a:r>
            <a:endParaRPr lang="en-US" sz="2000" dirty="0">
              <a:solidFill>
                <a:schemeClr val="bg1"/>
              </a:solidFill>
              <a:latin typeface="+mj-lt"/>
            </a:endParaRPr>
          </a:p>
        </p:txBody>
      </p:sp>
      <p:sp>
        <p:nvSpPr>
          <p:cNvPr id="30" name="Rectangle: Rounded Corners 29">
            <a:extLst>
              <a:ext uri="{FF2B5EF4-FFF2-40B4-BE49-F238E27FC236}">
                <a16:creationId xmlns:a16="http://schemas.microsoft.com/office/drawing/2014/main" id="{016580E8-61F6-F266-ED60-C5C99CD4FD77}"/>
              </a:ext>
            </a:extLst>
          </p:cNvPr>
          <p:cNvSpPr/>
          <p:nvPr/>
        </p:nvSpPr>
        <p:spPr>
          <a:xfrm>
            <a:off x="1506888" y="4955439"/>
            <a:ext cx="2764465" cy="523220"/>
          </a:xfrm>
          <a:prstGeom prst="roundRect">
            <a:avLst>
              <a:gd name="adj" fmla="val 11587"/>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386C776-629D-2F3A-CDD3-02F6F97BF1C0}"/>
              </a:ext>
            </a:extLst>
          </p:cNvPr>
          <p:cNvSpPr/>
          <p:nvPr/>
        </p:nvSpPr>
        <p:spPr>
          <a:xfrm>
            <a:off x="1199553" y="4914672"/>
            <a:ext cx="603428" cy="604754"/>
          </a:xfrm>
          <a:custGeom>
            <a:avLst/>
            <a:gdLst>
              <a:gd name="connsiteX0" fmla="*/ 727930 w 1677189"/>
              <a:gd name="connsiteY0" fmla="*/ 47955 h 1680878"/>
              <a:gd name="connsiteX1" fmla="*/ 44266 w 1677189"/>
              <a:gd name="connsiteY1" fmla="*/ 731619 h 1680878"/>
              <a:gd name="connsiteX2" fmla="*/ 44266 w 1677189"/>
              <a:gd name="connsiteY2" fmla="*/ 952948 h 1680878"/>
              <a:gd name="connsiteX3" fmla="*/ 727930 w 1677189"/>
              <a:gd name="connsiteY3" fmla="*/ 1636612 h 1680878"/>
              <a:gd name="connsiteX4" fmla="*/ 949259 w 1677189"/>
              <a:gd name="connsiteY4" fmla="*/ 1636612 h 1680878"/>
              <a:gd name="connsiteX5" fmla="*/ 1632923 w 1677189"/>
              <a:gd name="connsiteY5" fmla="*/ 952948 h 1680878"/>
              <a:gd name="connsiteX6" fmla="*/ 1632923 w 1677189"/>
              <a:gd name="connsiteY6" fmla="*/ 731619 h 1680878"/>
              <a:gd name="connsiteX7" fmla="*/ 949259 w 1677189"/>
              <a:gd name="connsiteY7" fmla="*/ 47955 h 1680878"/>
              <a:gd name="connsiteX8" fmla="*/ 727930 w 1677189"/>
              <a:gd name="connsiteY8" fmla="*/ 47955 h 168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189" h="1680878">
                <a:moveTo>
                  <a:pt x="727930" y="47955"/>
                </a:moveTo>
                <a:lnTo>
                  <a:pt x="44266" y="731619"/>
                </a:lnTo>
                <a:cubicBezTo>
                  <a:pt x="-14755" y="790640"/>
                  <a:pt x="-14755" y="893927"/>
                  <a:pt x="44266" y="952948"/>
                </a:cubicBezTo>
                <a:lnTo>
                  <a:pt x="727930" y="1636612"/>
                </a:lnTo>
                <a:cubicBezTo>
                  <a:pt x="786951" y="1695634"/>
                  <a:pt x="890238" y="1695634"/>
                  <a:pt x="949259" y="1636612"/>
                </a:cubicBezTo>
                <a:lnTo>
                  <a:pt x="1632923" y="952948"/>
                </a:lnTo>
                <a:cubicBezTo>
                  <a:pt x="1691944" y="893927"/>
                  <a:pt x="1691944" y="790640"/>
                  <a:pt x="1632923" y="731619"/>
                </a:cubicBezTo>
                <a:lnTo>
                  <a:pt x="949259" y="47955"/>
                </a:lnTo>
                <a:cubicBezTo>
                  <a:pt x="890238" y="-15985"/>
                  <a:pt x="791869" y="-15985"/>
                  <a:pt x="727930" y="47955"/>
                </a:cubicBezTo>
                <a:close/>
              </a:path>
            </a:pathLst>
          </a:custGeom>
          <a:solidFill>
            <a:schemeClr val="accent6"/>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solidFill>
                <a:schemeClr val="lt1"/>
              </a:solidFill>
              <a:latin typeface="Montserrat Medium" pitchFamily="2" charset="0"/>
              <a:cs typeface="Sora Medium" pitchFamily="2" charset="0"/>
            </a:endParaRPr>
          </a:p>
        </p:txBody>
      </p:sp>
      <p:sp>
        <p:nvSpPr>
          <p:cNvPr id="32" name="TextBox 31">
            <a:extLst>
              <a:ext uri="{FF2B5EF4-FFF2-40B4-BE49-F238E27FC236}">
                <a16:creationId xmlns:a16="http://schemas.microsoft.com/office/drawing/2014/main" id="{1B1F0417-9DA6-541F-7E89-A03E0B541DAC}"/>
              </a:ext>
            </a:extLst>
          </p:cNvPr>
          <p:cNvSpPr txBox="1"/>
          <p:nvPr/>
        </p:nvSpPr>
        <p:spPr>
          <a:xfrm>
            <a:off x="1802981" y="5078549"/>
            <a:ext cx="2404576" cy="276999"/>
          </a:xfrm>
          <a:prstGeom prst="rect">
            <a:avLst/>
          </a:prstGeom>
          <a:noFill/>
        </p:spPr>
        <p:txBody>
          <a:bodyPr wrap="square" rtlCol="0" anchor="ctr">
            <a:spAutoFit/>
          </a:bodyPr>
          <a:lstStyle/>
          <a:p>
            <a:pPr algn="ctr"/>
            <a:r>
              <a:rPr lang="mn-MN" sz="1200" b="1" dirty="0">
                <a:solidFill>
                  <a:schemeClr val="bg1"/>
                </a:solidFill>
                <a:latin typeface="Arial" panose="020B0604020202020204" pitchFamily="34" charset="0"/>
                <a:cs typeface="Arial" panose="020B0604020202020204" pitchFamily="34" charset="0"/>
              </a:rPr>
              <a:t>Хувцас угаалга, индүүдлэг</a:t>
            </a:r>
            <a:endParaRPr lang="en-US" sz="1200" b="1" dirty="0">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6B3B49D-0AAD-FEFF-9789-CB1D1638CA08}"/>
              </a:ext>
            </a:extLst>
          </p:cNvPr>
          <p:cNvSpPr txBox="1"/>
          <p:nvPr/>
        </p:nvSpPr>
        <p:spPr>
          <a:xfrm>
            <a:off x="1344011" y="5016993"/>
            <a:ext cx="314510" cy="400110"/>
          </a:xfrm>
          <a:prstGeom prst="rect">
            <a:avLst/>
          </a:prstGeom>
          <a:noFill/>
        </p:spPr>
        <p:txBody>
          <a:bodyPr wrap="none" rtlCol="0" anchor="ctr">
            <a:spAutoFit/>
          </a:bodyPr>
          <a:lstStyle/>
          <a:p>
            <a:pPr algn="ctr"/>
            <a:r>
              <a:rPr lang="mn-MN" sz="2000" dirty="0">
                <a:solidFill>
                  <a:schemeClr val="bg1"/>
                </a:solidFill>
                <a:latin typeface="+mj-lt"/>
              </a:rPr>
              <a:t>9</a:t>
            </a:r>
            <a:endParaRPr lang="en-US" sz="2000" dirty="0">
              <a:solidFill>
                <a:schemeClr val="bg1"/>
              </a:solidFill>
              <a:latin typeface="+mj-lt"/>
            </a:endParaRPr>
          </a:p>
        </p:txBody>
      </p:sp>
      <p:sp>
        <p:nvSpPr>
          <p:cNvPr id="35" name="Rectangle: Rounded Corners 34">
            <a:extLst>
              <a:ext uri="{FF2B5EF4-FFF2-40B4-BE49-F238E27FC236}">
                <a16:creationId xmlns:a16="http://schemas.microsoft.com/office/drawing/2014/main" id="{8139D72A-CC4B-D7C0-8B0E-915AA95872DE}"/>
              </a:ext>
            </a:extLst>
          </p:cNvPr>
          <p:cNvSpPr/>
          <p:nvPr/>
        </p:nvSpPr>
        <p:spPr>
          <a:xfrm>
            <a:off x="1808602" y="5617701"/>
            <a:ext cx="2764465" cy="523220"/>
          </a:xfrm>
          <a:prstGeom prst="roundRect">
            <a:avLst>
              <a:gd name="adj" fmla="val 1158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08ABC8C-2600-985F-1F90-07BC4F83F23F}"/>
              </a:ext>
            </a:extLst>
          </p:cNvPr>
          <p:cNvSpPr/>
          <p:nvPr/>
        </p:nvSpPr>
        <p:spPr>
          <a:xfrm>
            <a:off x="1501267" y="5576934"/>
            <a:ext cx="603428" cy="604754"/>
          </a:xfrm>
          <a:custGeom>
            <a:avLst/>
            <a:gdLst>
              <a:gd name="connsiteX0" fmla="*/ 727930 w 1677189"/>
              <a:gd name="connsiteY0" fmla="*/ 47955 h 1680878"/>
              <a:gd name="connsiteX1" fmla="*/ 44266 w 1677189"/>
              <a:gd name="connsiteY1" fmla="*/ 731619 h 1680878"/>
              <a:gd name="connsiteX2" fmla="*/ 44266 w 1677189"/>
              <a:gd name="connsiteY2" fmla="*/ 952948 h 1680878"/>
              <a:gd name="connsiteX3" fmla="*/ 727930 w 1677189"/>
              <a:gd name="connsiteY3" fmla="*/ 1636612 h 1680878"/>
              <a:gd name="connsiteX4" fmla="*/ 949259 w 1677189"/>
              <a:gd name="connsiteY4" fmla="*/ 1636612 h 1680878"/>
              <a:gd name="connsiteX5" fmla="*/ 1632923 w 1677189"/>
              <a:gd name="connsiteY5" fmla="*/ 952948 h 1680878"/>
              <a:gd name="connsiteX6" fmla="*/ 1632923 w 1677189"/>
              <a:gd name="connsiteY6" fmla="*/ 731619 h 1680878"/>
              <a:gd name="connsiteX7" fmla="*/ 949259 w 1677189"/>
              <a:gd name="connsiteY7" fmla="*/ 47955 h 1680878"/>
              <a:gd name="connsiteX8" fmla="*/ 727930 w 1677189"/>
              <a:gd name="connsiteY8" fmla="*/ 47955 h 168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189" h="1680878">
                <a:moveTo>
                  <a:pt x="727930" y="47955"/>
                </a:moveTo>
                <a:lnTo>
                  <a:pt x="44266" y="731619"/>
                </a:lnTo>
                <a:cubicBezTo>
                  <a:pt x="-14755" y="790640"/>
                  <a:pt x="-14755" y="893927"/>
                  <a:pt x="44266" y="952948"/>
                </a:cubicBezTo>
                <a:lnTo>
                  <a:pt x="727930" y="1636612"/>
                </a:lnTo>
                <a:cubicBezTo>
                  <a:pt x="786951" y="1695634"/>
                  <a:pt x="890238" y="1695634"/>
                  <a:pt x="949259" y="1636612"/>
                </a:cubicBezTo>
                <a:lnTo>
                  <a:pt x="1632923" y="952948"/>
                </a:lnTo>
                <a:cubicBezTo>
                  <a:pt x="1691944" y="893927"/>
                  <a:pt x="1691944" y="790640"/>
                  <a:pt x="1632923" y="731619"/>
                </a:cubicBezTo>
                <a:lnTo>
                  <a:pt x="949259" y="47955"/>
                </a:lnTo>
                <a:cubicBezTo>
                  <a:pt x="890238" y="-15985"/>
                  <a:pt x="791869" y="-15985"/>
                  <a:pt x="727930" y="47955"/>
                </a:cubicBezTo>
                <a:close/>
              </a:path>
            </a:pathLst>
          </a:custGeom>
          <a:solidFill>
            <a:schemeClr val="tx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solidFill>
                <a:schemeClr val="lt1"/>
              </a:solidFill>
              <a:latin typeface="Montserrat Medium" pitchFamily="2" charset="0"/>
              <a:cs typeface="Sora Medium" pitchFamily="2" charset="0"/>
            </a:endParaRPr>
          </a:p>
        </p:txBody>
      </p:sp>
      <p:sp>
        <p:nvSpPr>
          <p:cNvPr id="37" name="TextBox 36">
            <a:extLst>
              <a:ext uri="{FF2B5EF4-FFF2-40B4-BE49-F238E27FC236}">
                <a16:creationId xmlns:a16="http://schemas.microsoft.com/office/drawing/2014/main" id="{BFD804AE-0B96-3AB5-9466-0F7524FEE04F}"/>
              </a:ext>
            </a:extLst>
          </p:cNvPr>
          <p:cNvSpPr txBox="1"/>
          <p:nvPr/>
        </p:nvSpPr>
        <p:spPr>
          <a:xfrm>
            <a:off x="2104695" y="5648478"/>
            <a:ext cx="2404576" cy="461665"/>
          </a:xfrm>
          <a:prstGeom prst="rect">
            <a:avLst/>
          </a:prstGeom>
          <a:noFill/>
        </p:spPr>
        <p:txBody>
          <a:bodyPr wrap="square" rtlCol="0" anchor="ctr">
            <a:spAutoFit/>
          </a:bodyPr>
          <a:lstStyle/>
          <a:p>
            <a:pPr algn="ctr"/>
            <a:r>
              <a:rPr lang="mn-MN" sz="1200" b="1" dirty="0">
                <a:solidFill>
                  <a:schemeClr val="bg1"/>
                </a:solidFill>
                <a:latin typeface="Arial" panose="020B0604020202020204" pitchFamily="34" charset="0"/>
                <a:cs typeface="Arial" panose="020B0604020202020204" pitchFamily="34" charset="0"/>
              </a:rPr>
              <a:t>Ариун цэвэр, ахуй цэвэрлэгээ</a:t>
            </a:r>
            <a:endParaRPr lang="en-US" sz="1200" b="1" dirty="0">
              <a:solidFill>
                <a:schemeClr val="bg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1D509CA-CC5C-F451-988F-9648DA1C87B2}"/>
              </a:ext>
            </a:extLst>
          </p:cNvPr>
          <p:cNvSpPr txBox="1"/>
          <p:nvPr/>
        </p:nvSpPr>
        <p:spPr>
          <a:xfrm>
            <a:off x="1645725" y="5679255"/>
            <a:ext cx="314510" cy="400110"/>
          </a:xfrm>
          <a:prstGeom prst="rect">
            <a:avLst/>
          </a:prstGeom>
          <a:noFill/>
        </p:spPr>
        <p:txBody>
          <a:bodyPr wrap="none" rtlCol="0" anchor="ctr">
            <a:spAutoFit/>
          </a:bodyPr>
          <a:lstStyle/>
          <a:p>
            <a:pPr algn="ctr"/>
            <a:r>
              <a:rPr lang="mn-MN" sz="2000" dirty="0">
                <a:solidFill>
                  <a:schemeClr val="bg1"/>
                </a:solidFill>
                <a:latin typeface="+mj-lt"/>
              </a:rPr>
              <a:t>8</a:t>
            </a:r>
            <a:endParaRPr lang="en-US" sz="2000" dirty="0">
              <a:solidFill>
                <a:schemeClr val="bg1"/>
              </a:solidFill>
              <a:latin typeface="+mj-lt"/>
            </a:endParaRPr>
          </a:p>
        </p:txBody>
      </p:sp>
      <p:sp>
        <p:nvSpPr>
          <p:cNvPr id="40" name="Rectangle: Rounded Corners 39">
            <a:extLst>
              <a:ext uri="{FF2B5EF4-FFF2-40B4-BE49-F238E27FC236}">
                <a16:creationId xmlns:a16="http://schemas.microsoft.com/office/drawing/2014/main" id="{723F03E1-918A-B3BE-5963-ED1142A54A66}"/>
              </a:ext>
            </a:extLst>
          </p:cNvPr>
          <p:cNvSpPr/>
          <p:nvPr/>
        </p:nvSpPr>
        <p:spPr>
          <a:xfrm flipH="1">
            <a:off x="7962290" y="2968656"/>
            <a:ext cx="3002383" cy="523220"/>
          </a:xfrm>
          <a:prstGeom prst="roundRect">
            <a:avLst>
              <a:gd name="adj" fmla="val 11587"/>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n-MN" sz="1200" b="1" dirty="0">
                <a:latin typeface="Arial" panose="020B0604020202020204" pitchFamily="34" charset="0"/>
                <a:cs typeface="Arial" panose="020B0604020202020204" pitchFamily="34" charset="0"/>
              </a:rPr>
              <a:t>Угталт, бүртгэл</a:t>
            </a:r>
          </a:p>
        </p:txBody>
      </p:sp>
      <p:sp>
        <p:nvSpPr>
          <p:cNvPr id="41" name="Freeform: Shape 40">
            <a:extLst>
              <a:ext uri="{FF2B5EF4-FFF2-40B4-BE49-F238E27FC236}">
                <a16:creationId xmlns:a16="http://schemas.microsoft.com/office/drawing/2014/main" id="{B2803189-01E7-AB36-F288-859D3F2EE12A}"/>
              </a:ext>
            </a:extLst>
          </p:cNvPr>
          <p:cNvSpPr/>
          <p:nvPr/>
        </p:nvSpPr>
        <p:spPr>
          <a:xfrm flipH="1">
            <a:off x="10690733" y="2927889"/>
            <a:ext cx="603428" cy="604754"/>
          </a:xfrm>
          <a:custGeom>
            <a:avLst/>
            <a:gdLst>
              <a:gd name="connsiteX0" fmla="*/ 727930 w 1677189"/>
              <a:gd name="connsiteY0" fmla="*/ 47955 h 1680878"/>
              <a:gd name="connsiteX1" fmla="*/ 44266 w 1677189"/>
              <a:gd name="connsiteY1" fmla="*/ 731619 h 1680878"/>
              <a:gd name="connsiteX2" fmla="*/ 44266 w 1677189"/>
              <a:gd name="connsiteY2" fmla="*/ 952948 h 1680878"/>
              <a:gd name="connsiteX3" fmla="*/ 727930 w 1677189"/>
              <a:gd name="connsiteY3" fmla="*/ 1636612 h 1680878"/>
              <a:gd name="connsiteX4" fmla="*/ 949259 w 1677189"/>
              <a:gd name="connsiteY4" fmla="*/ 1636612 h 1680878"/>
              <a:gd name="connsiteX5" fmla="*/ 1632923 w 1677189"/>
              <a:gd name="connsiteY5" fmla="*/ 952948 h 1680878"/>
              <a:gd name="connsiteX6" fmla="*/ 1632923 w 1677189"/>
              <a:gd name="connsiteY6" fmla="*/ 731619 h 1680878"/>
              <a:gd name="connsiteX7" fmla="*/ 949259 w 1677189"/>
              <a:gd name="connsiteY7" fmla="*/ 47955 h 1680878"/>
              <a:gd name="connsiteX8" fmla="*/ 727930 w 1677189"/>
              <a:gd name="connsiteY8" fmla="*/ 47955 h 168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189" h="1680878">
                <a:moveTo>
                  <a:pt x="727930" y="47955"/>
                </a:moveTo>
                <a:lnTo>
                  <a:pt x="44266" y="731619"/>
                </a:lnTo>
                <a:cubicBezTo>
                  <a:pt x="-14755" y="790640"/>
                  <a:pt x="-14755" y="893927"/>
                  <a:pt x="44266" y="952948"/>
                </a:cubicBezTo>
                <a:lnTo>
                  <a:pt x="727930" y="1636612"/>
                </a:lnTo>
                <a:cubicBezTo>
                  <a:pt x="786951" y="1695634"/>
                  <a:pt x="890238" y="1695634"/>
                  <a:pt x="949259" y="1636612"/>
                </a:cubicBezTo>
                <a:lnTo>
                  <a:pt x="1632923" y="952948"/>
                </a:lnTo>
                <a:cubicBezTo>
                  <a:pt x="1691944" y="893927"/>
                  <a:pt x="1691944" y="790640"/>
                  <a:pt x="1632923" y="731619"/>
                </a:cubicBezTo>
                <a:lnTo>
                  <a:pt x="949259" y="47955"/>
                </a:lnTo>
                <a:cubicBezTo>
                  <a:pt x="890238" y="-15985"/>
                  <a:pt x="791869" y="-15985"/>
                  <a:pt x="727930" y="47955"/>
                </a:cubicBezTo>
                <a:close/>
              </a:path>
            </a:pathLst>
          </a:cu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solidFill>
                <a:schemeClr val="lt1"/>
              </a:solidFill>
              <a:latin typeface="Montserrat Medium" pitchFamily="2" charset="0"/>
              <a:cs typeface="Sora Medium" pitchFamily="2" charset="0"/>
            </a:endParaRPr>
          </a:p>
        </p:txBody>
      </p:sp>
      <p:sp>
        <p:nvSpPr>
          <p:cNvPr id="43" name="TextBox 42">
            <a:extLst>
              <a:ext uri="{FF2B5EF4-FFF2-40B4-BE49-F238E27FC236}">
                <a16:creationId xmlns:a16="http://schemas.microsoft.com/office/drawing/2014/main" id="{54849C42-9122-2EBE-E749-3E17A9C7226F}"/>
              </a:ext>
            </a:extLst>
          </p:cNvPr>
          <p:cNvSpPr txBox="1"/>
          <p:nvPr/>
        </p:nvSpPr>
        <p:spPr>
          <a:xfrm flipH="1">
            <a:off x="10835192" y="3030210"/>
            <a:ext cx="314510" cy="400110"/>
          </a:xfrm>
          <a:prstGeom prst="rect">
            <a:avLst/>
          </a:prstGeom>
          <a:noFill/>
        </p:spPr>
        <p:txBody>
          <a:bodyPr wrap="none" rtlCol="0" anchor="ctr">
            <a:spAutoFit/>
          </a:bodyPr>
          <a:lstStyle/>
          <a:p>
            <a:pPr algn="ctr"/>
            <a:r>
              <a:rPr lang="mn-MN" sz="2000" dirty="0">
                <a:solidFill>
                  <a:schemeClr val="bg1"/>
                </a:solidFill>
                <a:latin typeface="+mj-lt"/>
              </a:rPr>
              <a:t>3</a:t>
            </a:r>
            <a:endParaRPr lang="en-US" sz="2000" dirty="0">
              <a:solidFill>
                <a:schemeClr val="bg1"/>
              </a:solidFill>
              <a:latin typeface="+mj-lt"/>
            </a:endParaRPr>
          </a:p>
        </p:txBody>
      </p:sp>
      <p:sp>
        <p:nvSpPr>
          <p:cNvPr id="45" name="Rectangle: Rounded Corners 44">
            <a:extLst>
              <a:ext uri="{FF2B5EF4-FFF2-40B4-BE49-F238E27FC236}">
                <a16:creationId xmlns:a16="http://schemas.microsoft.com/office/drawing/2014/main" id="{0168CBCA-3B4C-0051-7009-2589F8418412}"/>
              </a:ext>
            </a:extLst>
          </p:cNvPr>
          <p:cNvSpPr/>
          <p:nvPr/>
        </p:nvSpPr>
        <p:spPr>
          <a:xfrm flipH="1">
            <a:off x="8524075" y="3630917"/>
            <a:ext cx="2764465" cy="523220"/>
          </a:xfrm>
          <a:prstGeom prst="roundRect">
            <a:avLst>
              <a:gd name="adj" fmla="val 1158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mn-MN" sz="1200" b="1" dirty="0">
                <a:latin typeface="Arial" panose="020B0604020202020204" pitchFamily="34" charset="0"/>
                <a:cs typeface="Arial" panose="020B0604020202020204" pitchFamily="34" charset="0"/>
              </a:rPr>
              <a:t>Ачаа тээш,зөөвөрлөх үйлчилгээ</a:t>
            </a:r>
          </a:p>
        </p:txBody>
      </p:sp>
      <p:sp>
        <p:nvSpPr>
          <p:cNvPr id="46" name="Freeform: Shape 45">
            <a:extLst>
              <a:ext uri="{FF2B5EF4-FFF2-40B4-BE49-F238E27FC236}">
                <a16:creationId xmlns:a16="http://schemas.microsoft.com/office/drawing/2014/main" id="{C84CFC44-93BF-4442-AC36-0F543662FEB8}"/>
              </a:ext>
            </a:extLst>
          </p:cNvPr>
          <p:cNvSpPr/>
          <p:nvPr/>
        </p:nvSpPr>
        <p:spPr>
          <a:xfrm flipH="1">
            <a:off x="11063660" y="3610900"/>
            <a:ext cx="603428" cy="604754"/>
          </a:xfrm>
          <a:custGeom>
            <a:avLst/>
            <a:gdLst>
              <a:gd name="connsiteX0" fmla="*/ 727930 w 1677189"/>
              <a:gd name="connsiteY0" fmla="*/ 47955 h 1680878"/>
              <a:gd name="connsiteX1" fmla="*/ 44266 w 1677189"/>
              <a:gd name="connsiteY1" fmla="*/ 731619 h 1680878"/>
              <a:gd name="connsiteX2" fmla="*/ 44266 w 1677189"/>
              <a:gd name="connsiteY2" fmla="*/ 952948 h 1680878"/>
              <a:gd name="connsiteX3" fmla="*/ 727930 w 1677189"/>
              <a:gd name="connsiteY3" fmla="*/ 1636612 h 1680878"/>
              <a:gd name="connsiteX4" fmla="*/ 949259 w 1677189"/>
              <a:gd name="connsiteY4" fmla="*/ 1636612 h 1680878"/>
              <a:gd name="connsiteX5" fmla="*/ 1632923 w 1677189"/>
              <a:gd name="connsiteY5" fmla="*/ 952948 h 1680878"/>
              <a:gd name="connsiteX6" fmla="*/ 1632923 w 1677189"/>
              <a:gd name="connsiteY6" fmla="*/ 731619 h 1680878"/>
              <a:gd name="connsiteX7" fmla="*/ 949259 w 1677189"/>
              <a:gd name="connsiteY7" fmla="*/ 47955 h 1680878"/>
              <a:gd name="connsiteX8" fmla="*/ 727930 w 1677189"/>
              <a:gd name="connsiteY8" fmla="*/ 47955 h 168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189" h="1680878">
                <a:moveTo>
                  <a:pt x="727930" y="47955"/>
                </a:moveTo>
                <a:lnTo>
                  <a:pt x="44266" y="731619"/>
                </a:lnTo>
                <a:cubicBezTo>
                  <a:pt x="-14755" y="790640"/>
                  <a:pt x="-14755" y="893927"/>
                  <a:pt x="44266" y="952948"/>
                </a:cubicBezTo>
                <a:lnTo>
                  <a:pt x="727930" y="1636612"/>
                </a:lnTo>
                <a:cubicBezTo>
                  <a:pt x="786951" y="1695634"/>
                  <a:pt x="890238" y="1695634"/>
                  <a:pt x="949259" y="1636612"/>
                </a:cubicBezTo>
                <a:lnTo>
                  <a:pt x="1632923" y="952948"/>
                </a:lnTo>
                <a:cubicBezTo>
                  <a:pt x="1691944" y="893927"/>
                  <a:pt x="1691944" y="790640"/>
                  <a:pt x="1632923" y="731619"/>
                </a:cubicBezTo>
                <a:lnTo>
                  <a:pt x="949259" y="47955"/>
                </a:lnTo>
                <a:cubicBezTo>
                  <a:pt x="890238" y="-15985"/>
                  <a:pt x="791869" y="-15985"/>
                  <a:pt x="727930" y="47955"/>
                </a:cubicBezTo>
                <a:close/>
              </a:path>
            </a:pathLst>
          </a:custGeom>
          <a:solidFill>
            <a:schemeClr val="accent4"/>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solidFill>
                <a:schemeClr val="lt1"/>
              </a:solidFill>
              <a:latin typeface="Montserrat Medium" pitchFamily="2" charset="0"/>
              <a:cs typeface="Sora Medium" pitchFamily="2" charset="0"/>
            </a:endParaRPr>
          </a:p>
        </p:txBody>
      </p:sp>
      <p:sp>
        <p:nvSpPr>
          <p:cNvPr id="48" name="TextBox 47">
            <a:extLst>
              <a:ext uri="{FF2B5EF4-FFF2-40B4-BE49-F238E27FC236}">
                <a16:creationId xmlns:a16="http://schemas.microsoft.com/office/drawing/2014/main" id="{4E7444E6-1B2D-AE40-31F8-EB9E9A2F31C5}"/>
              </a:ext>
            </a:extLst>
          </p:cNvPr>
          <p:cNvSpPr txBox="1"/>
          <p:nvPr/>
        </p:nvSpPr>
        <p:spPr>
          <a:xfrm flipH="1">
            <a:off x="11127698" y="3671721"/>
            <a:ext cx="314510" cy="400110"/>
          </a:xfrm>
          <a:prstGeom prst="rect">
            <a:avLst/>
          </a:prstGeom>
          <a:noFill/>
        </p:spPr>
        <p:txBody>
          <a:bodyPr wrap="none" rtlCol="0" anchor="ctr">
            <a:spAutoFit/>
          </a:bodyPr>
          <a:lstStyle/>
          <a:p>
            <a:pPr algn="ctr"/>
            <a:r>
              <a:rPr lang="mn-MN" sz="2000" dirty="0">
                <a:solidFill>
                  <a:schemeClr val="bg1"/>
                </a:solidFill>
                <a:latin typeface="+mj-lt"/>
              </a:rPr>
              <a:t>4</a:t>
            </a:r>
            <a:endParaRPr lang="en-US" sz="2000" dirty="0">
              <a:solidFill>
                <a:schemeClr val="bg1"/>
              </a:solidFill>
              <a:latin typeface="+mj-lt"/>
            </a:endParaRPr>
          </a:p>
        </p:txBody>
      </p:sp>
      <p:sp>
        <p:nvSpPr>
          <p:cNvPr id="50" name="Rectangle: Rounded Corners 49">
            <a:extLst>
              <a:ext uri="{FF2B5EF4-FFF2-40B4-BE49-F238E27FC236}">
                <a16:creationId xmlns:a16="http://schemas.microsoft.com/office/drawing/2014/main" id="{E254D5CB-4FA5-4E39-CF57-59FD85906F2E}"/>
              </a:ext>
            </a:extLst>
          </p:cNvPr>
          <p:cNvSpPr/>
          <p:nvPr/>
        </p:nvSpPr>
        <p:spPr>
          <a:xfrm flipH="1">
            <a:off x="7920647" y="2306395"/>
            <a:ext cx="2764465" cy="523220"/>
          </a:xfrm>
          <a:prstGeom prst="roundRect">
            <a:avLst>
              <a:gd name="adj" fmla="val 1158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51" name="Freeform: Shape 50">
            <a:extLst>
              <a:ext uri="{FF2B5EF4-FFF2-40B4-BE49-F238E27FC236}">
                <a16:creationId xmlns:a16="http://schemas.microsoft.com/office/drawing/2014/main" id="{05AB7F67-DC6E-BFF8-4189-BB01F2B03B05}"/>
              </a:ext>
            </a:extLst>
          </p:cNvPr>
          <p:cNvSpPr/>
          <p:nvPr/>
        </p:nvSpPr>
        <p:spPr>
          <a:xfrm flipH="1">
            <a:off x="10389019" y="2265628"/>
            <a:ext cx="603428" cy="604754"/>
          </a:xfrm>
          <a:custGeom>
            <a:avLst/>
            <a:gdLst>
              <a:gd name="connsiteX0" fmla="*/ 727930 w 1677189"/>
              <a:gd name="connsiteY0" fmla="*/ 47955 h 1680878"/>
              <a:gd name="connsiteX1" fmla="*/ 44266 w 1677189"/>
              <a:gd name="connsiteY1" fmla="*/ 731619 h 1680878"/>
              <a:gd name="connsiteX2" fmla="*/ 44266 w 1677189"/>
              <a:gd name="connsiteY2" fmla="*/ 952948 h 1680878"/>
              <a:gd name="connsiteX3" fmla="*/ 727930 w 1677189"/>
              <a:gd name="connsiteY3" fmla="*/ 1636612 h 1680878"/>
              <a:gd name="connsiteX4" fmla="*/ 949259 w 1677189"/>
              <a:gd name="connsiteY4" fmla="*/ 1636612 h 1680878"/>
              <a:gd name="connsiteX5" fmla="*/ 1632923 w 1677189"/>
              <a:gd name="connsiteY5" fmla="*/ 952948 h 1680878"/>
              <a:gd name="connsiteX6" fmla="*/ 1632923 w 1677189"/>
              <a:gd name="connsiteY6" fmla="*/ 731619 h 1680878"/>
              <a:gd name="connsiteX7" fmla="*/ 949259 w 1677189"/>
              <a:gd name="connsiteY7" fmla="*/ 47955 h 1680878"/>
              <a:gd name="connsiteX8" fmla="*/ 727930 w 1677189"/>
              <a:gd name="connsiteY8" fmla="*/ 47955 h 168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189" h="1680878">
                <a:moveTo>
                  <a:pt x="727930" y="47955"/>
                </a:moveTo>
                <a:lnTo>
                  <a:pt x="44266" y="731619"/>
                </a:lnTo>
                <a:cubicBezTo>
                  <a:pt x="-14755" y="790640"/>
                  <a:pt x="-14755" y="893927"/>
                  <a:pt x="44266" y="952948"/>
                </a:cubicBezTo>
                <a:lnTo>
                  <a:pt x="727930" y="1636612"/>
                </a:lnTo>
                <a:cubicBezTo>
                  <a:pt x="786951" y="1695634"/>
                  <a:pt x="890238" y="1695634"/>
                  <a:pt x="949259" y="1636612"/>
                </a:cubicBezTo>
                <a:lnTo>
                  <a:pt x="1632923" y="952948"/>
                </a:lnTo>
                <a:cubicBezTo>
                  <a:pt x="1691944" y="893927"/>
                  <a:pt x="1691944" y="790640"/>
                  <a:pt x="1632923" y="731619"/>
                </a:cubicBezTo>
                <a:lnTo>
                  <a:pt x="949259" y="47955"/>
                </a:lnTo>
                <a:cubicBezTo>
                  <a:pt x="890238" y="-15985"/>
                  <a:pt x="791869" y="-15985"/>
                  <a:pt x="727930" y="47955"/>
                </a:cubicBezTo>
                <a:close/>
              </a:path>
            </a:pathLst>
          </a:cu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solidFill>
                <a:schemeClr val="lt1"/>
              </a:solidFill>
              <a:latin typeface="Montserrat Medium" pitchFamily="2" charset="0"/>
              <a:cs typeface="Sora Medium" pitchFamily="2" charset="0"/>
            </a:endParaRPr>
          </a:p>
        </p:txBody>
      </p:sp>
      <p:sp>
        <p:nvSpPr>
          <p:cNvPr id="53" name="TextBox 52">
            <a:extLst>
              <a:ext uri="{FF2B5EF4-FFF2-40B4-BE49-F238E27FC236}">
                <a16:creationId xmlns:a16="http://schemas.microsoft.com/office/drawing/2014/main" id="{3A22D8CD-6153-04A4-9CD1-025628169F21}"/>
              </a:ext>
            </a:extLst>
          </p:cNvPr>
          <p:cNvSpPr txBox="1"/>
          <p:nvPr/>
        </p:nvSpPr>
        <p:spPr>
          <a:xfrm flipH="1">
            <a:off x="10533478" y="2367949"/>
            <a:ext cx="314509" cy="400110"/>
          </a:xfrm>
          <a:prstGeom prst="rect">
            <a:avLst/>
          </a:prstGeom>
          <a:noFill/>
        </p:spPr>
        <p:txBody>
          <a:bodyPr wrap="none" rtlCol="0" anchor="ctr">
            <a:spAutoFit/>
          </a:bodyPr>
          <a:lstStyle/>
          <a:p>
            <a:pPr algn="ctr"/>
            <a:r>
              <a:rPr lang="mn-MN" sz="2000" dirty="0">
                <a:solidFill>
                  <a:schemeClr val="bg1"/>
                </a:solidFill>
                <a:latin typeface="+mj-lt"/>
              </a:rPr>
              <a:t>2</a:t>
            </a:r>
            <a:endParaRPr lang="en-US" sz="2000" dirty="0">
              <a:solidFill>
                <a:schemeClr val="bg1"/>
              </a:solidFill>
              <a:latin typeface="+mj-lt"/>
            </a:endParaRPr>
          </a:p>
        </p:txBody>
      </p:sp>
      <p:sp>
        <p:nvSpPr>
          <p:cNvPr id="55" name="Rectangle: Rounded Corners 54">
            <a:extLst>
              <a:ext uri="{FF2B5EF4-FFF2-40B4-BE49-F238E27FC236}">
                <a16:creationId xmlns:a16="http://schemas.microsoft.com/office/drawing/2014/main" id="{274D0A3D-ADAF-E6F8-195B-EFD193611888}"/>
              </a:ext>
            </a:extLst>
          </p:cNvPr>
          <p:cNvSpPr/>
          <p:nvPr/>
        </p:nvSpPr>
        <p:spPr>
          <a:xfrm flipH="1">
            <a:off x="7624554" y="1613467"/>
            <a:ext cx="2764465" cy="569673"/>
          </a:xfrm>
          <a:prstGeom prst="roundRect">
            <a:avLst>
              <a:gd name="adj" fmla="val 1158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mn-MN" sz="1200" b="1" dirty="0">
                <a:solidFill>
                  <a:schemeClr val="bg1"/>
                </a:solidFill>
                <a:latin typeface="Arial" panose="020B0604020202020204" pitchFamily="34" charset="0"/>
                <a:cs typeface="Arial" panose="020B0604020202020204" pitchFamily="34" charset="0"/>
              </a:rPr>
              <a:t>Төлөвлөлт, зохион байгуулалт</a:t>
            </a:r>
          </a:p>
        </p:txBody>
      </p:sp>
      <p:sp>
        <p:nvSpPr>
          <p:cNvPr id="56" name="Freeform: Shape 55">
            <a:extLst>
              <a:ext uri="{FF2B5EF4-FFF2-40B4-BE49-F238E27FC236}">
                <a16:creationId xmlns:a16="http://schemas.microsoft.com/office/drawing/2014/main" id="{C18B7E55-D655-2C30-5BBD-596492C3CD3B}"/>
              </a:ext>
            </a:extLst>
          </p:cNvPr>
          <p:cNvSpPr/>
          <p:nvPr/>
        </p:nvSpPr>
        <p:spPr>
          <a:xfrm flipH="1">
            <a:off x="10087305" y="1603367"/>
            <a:ext cx="603428" cy="604754"/>
          </a:xfrm>
          <a:custGeom>
            <a:avLst/>
            <a:gdLst>
              <a:gd name="connsiteX0" fmla="*/ 727930 w 1677189"/>
              <a:gd name="connsiteY0" fmla="*/ 47955 h 1680878"/>
              <a:gd name="connsiteX1" fmla="*/ 44266 w 1677189"/>
              <a:gd name="connsiteY1" fmla="*/ 731619 h 1680878"/>
              <a:gd name="connsiteX2" fmla="*/ 44266 w 1677189"/>
              <a:gd name="connsiteY2" fmla="*/ 952948 h 1680878"/>
              <a:gd name="connsiteX3" fmla="*/ 727930 w 1677189"/>
              <a:gd name="connsiteY3" fmla="*/ 1636612 h 1680878"/>
              <a:gd name="connsiteX4" fmla="*/ 949259 w 1677189"/>
              <a:gd name="connsiteY4" fmla="*/ 1636612 h 1680878"/>
              <a:gd name="connsiteX5" fmla="*/ 1632923 w 1677189"/>
              <a:gd name="connsiteY5" fmla="*/ 952948 h 1680878"/>
              <a:gd name="connsiteX6" fmla="*/ 1632923 w 1677189"/>
              <a:gd name="connsiteY6" fmla="*/ 731619 h 1680878"/>
              <a:gd name="connsiteX7" fmla="*/ 949259 w 1677189"/>
              <a:gd name="connsiteY7" fmla="*/ 47955 h 1680878"/>
              <a:gd name="connsiteX8" fmla="*/ 727930 w 1677189"/>
              <a:gd name="connsiteY8" fmla="*/ 47955 h 168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189" h="1680878">
                <a:moveTo>
                  <a:pt x="727930" y="47955"/>
                </a:moveTo>
                <a:lnTo>
                  <a:pt x="44266" y="731619"/>
                </a:lnTo>
                <a:cubicBezTo>
                  <a:pt x="-14755" y="790640"/>
                  <a:pt x="-14755" y="893927"/>
                  <a:pt x="44266" y="952948"/>
                </a:cubicBezTo>
                <a:lnTo>
                  <a:pt x="727930" y="1636612"/>
                </a:lnTo>
                <a:cubicBezTo>
                  <a:pt x="786951" y="1695634"/>
                  <a:pt x="890238" y="1695634"/>
                  <a:pt x="949259" y="1636612"/>
                </a:cubicBezTo>
                <a:lnTo>
                  <a:pt x="1632923" y="952948"/>
                </a:lnTo>
                <a:cubicBezTo>
                  <a:pt x="1691944" y="893927"/>
                  <a:pt x="1691944" y="790640"/>
                  <a:pt x="1632923" y="731619"/>
                </a:cubicBezTo>
                <a:lnTo>
                  <a:pt x="949259" y="47955"/>
                </a:lnTo>
                <a:cubicBezTo>
                  <a:pt x="890238" y="-15985"/>
                  <a:pt x="791869" y="-15985"/>
                  <a:pt x="727930" y="47955"/>
                </a:cubicBezTo>
                <a:close/>
              </a:path>
            </a:pathLst>
          </a:cu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solidFill>
                <a:schemeClr val="lt1"/>
              </a:solidFill>
              <a:latin typeface="Montserrat Medium" pitchFamily="2" charset="0"/>
              <a:cs typeface="Sora Medium" pitchFamily="2" charset="0"/>
            </a:endParaRPr>
          </a:p>
        </p:txBody>
      </p:sp>
      <p:sp>
        <p:nvSpPr>
          <p:cNvPr id="58" name="TextBox 57">
            <a:extLst>
              <a:ext uri="{FF2B5EF4-FFF2-40B4-BE49-F238E27FC236}">
                <a16:creationId xmlns:a16="http://schemas.microsoft.com/office/drawing/2014/main" id="{EBAA9893-344D-86C8-6DFB-80DDA12642F2}"/>
              </a:ext>
            </a:extLst>
          </p:cNvPr>
          <p:cNvSpPr txBox="1"/>
          <p:nvPr/>
        </p:nvSpPr>
        <p:spPr>
          <a:xfrm flipH="1">
            <a:off x="10231764" y="1705688"/>
            <a:ext cx="314509" cy="400110"/>
          </a:xfrm>
          <a:prstGeom prst="rect">
            <a:avLst/>
          </a:prstGeom>
          <a:noFill/>
        </p:spPr>
        <p:txBody>
          <a:bodyPr wrap="none" rtlCol="0" anchor="ctr">
            <a:spAutoFit/>
          </a:bodyPr>
          <a:lstStyle/>
          <a:p>
            <a:pPr algn="ctr"/>
            <a:r>
              <a:rPr lang="mn-MN" sz="2000" dirty="0">
                <a:solidFill>
                  <a:schemeClr val="bg1"/>
                </a:solidFill>
                <a:latin typeface="+mj-lt"/>
              </a:rPr>
              <a:t>1</a:t>
            </a:r>
            <a:endParaRPr lang="en-US" sz="2000" dirty="0">
              <a:solidFill>
                <a:schemeClr val="bg1"/>
              </a:solidFill>
              <a:latin typeface="+mj-lt"/>
            </a:endParaRPr>
          </a:p>
        </p:txBody>
      </p:sp>
      <p:sp>
        <p:nvSpPr>
          <p:cNvPr id="60" name="Rectangle: Rounded Corners 59">
            <a:extLst>
              <a:ext uri="{FF2B5EF4-FFF2-40B4-BE49-F238E27FC236}">
                <a16:creationId xmlns:a16="http://schemas.microsoft.com/office/drawing/2014/main" id="{FEE06AAA-F436-1ECA-BF76-BF0E1B70FC45}"/>
              </a:ext>
            </a:extLst>
          </p:cNvPr>
          <p:cNvSpPr/>
          <p:nvPr/>
        </p:nvSpPr>
        <p:spPr>
          <a:xfrm flipH="1">
            <a:off x="8222361" y="4293178"/>
            <a:ext cx="2764465" cy="523220"/>
          </a:xfrm>
          <a:prstGeom prst="roundRect">
            <a:avLst>
              <a:gd name="adj" fmla="val 1158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1" name="Freeform: Shape 60">
            <a:extLst>
              <a:ext uri="{FF2B5EF4-FFF2-40B4-BE49-F238E27FC236}">
                <a16:creationId xmlns:a16="http://schemas.microsoft.com/office/drawing/2014/main" id="{7A6A48F2-6307-75E9-61B0-B686258F1849}"/>
              </a:ext>
            </a:extLst>
          </p:cNvPr>
          <p:cNvSpPr/>
          <p:nvPr/>
        </p:nvSpPr>
        <p:spPr>
          <a:xfrm flipH="1">
            <a:off x="10690733" y="4252411"/>
            <a:ext cx="603428" cy="604754"/>
          </a:xfrm>
          <a:custGeom>
            <a:avLst/>
            <a:gdLst>
              <a:gd name="connsiteX0" fmla="*/ 727930 w 1677189"/>
              <a:gd name="connsiteY0" fmla="*/ 47955 h 1680878"/>
              <a:gd name="connsiteX1" fmla="*/ 44266 w 1677189"/>
              <a:gd name="connsiteY1" fmla="*/ 731619 h 1680878"/>
              <a:gd name="connsiteX2" fmla="*/ 44266 w 1677189"/>
              <a:gd name="connsiteY2" fmla="*/ 952948 h 1680878"/>
              <a:gd name="connsiteX3" fmla="*/ 727930 w 1677189"/>
              <a:gd name="connsiteY3" fmla="*/ 1636612 h 1680878"/>
              <a:gd name="connsiteX4" fmla="*/ 949259 w 1677189"/>
              <a:gd name="connsiteY4" fmla="*/ 1636612 h 1680878"/>
              <a:gd name="connsiteX5" fmla="*/ 1632923 w 1677189"/>
              <a:gd name="connsiteY5" fmla="*/ 952948 h 1680878"/>
              <a:gd name="connsiteX6" fmla="*/ 1632923 w 1677189"/>
              <a:gd name="connsiteY6" fmla="*/ 731619 h 1680878"/>
              <a:gd name="connsiteX7" fmla="*/ 949259 w 1677189"/>
              <a:gd name="connsiteY7" fmla="*/ 47955 h 1680878"/>
              <a:gd name="connsiteX8" fmla="*/ 727930 w 1677189"/>
              <a:gd name="connsiteY8" fmla="*/ 47955 h 168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189" h="1680878">
                <a:moveTo>
                  <a:pt x="727930" y="47955"/>
                </a:moveTo>
                <a:lnTo>
                  <a:pt x="44266" y="731619"/>
                </a:lnTo>
                <a:cubicBezTo>
                  <a:pt x="-14755" y="790640"/>
                  <a:pt x="-14755" y="893927"/>
                  <a:pt x="44266" y="952948"/>
                </a:cubicBezTo>
                <a:lnTo>
                  <a:pt x="727930" y="1636612"/>
                </a:lnTo>
                <a:cubicBezTo>
                  <a:pt x="786951" y="1695634"/>
                  <a:pt x="890238" y="1695634"/>
                  <a:pt x="949259" y="1636612"/>
                </a:cubicBezTo>
                <a:lnTo>
                  <a:pt x="1632923" y="952948"/>
                </a:lnTo>
                <a:cubicBezTo>
                  <a:pt x="1691944" y="893927"/>
                  <a:pt x="1691944" y="790640"/>
                  <a:pt x="1632923" y="731619"/>
                </a:cubicBezTo>
                <a:lnTo>
                  <a:pt x="949259" y="47955"/>
                </a:lnTo>
                <a:cubicBezTo>
                  <a:pt x="890238" y="-15985"/>
                  <a:pt x="791869" y="-15985"/>
                  <a:pt x="727930" y="47955"/>
                </a:cubicBezTo>
                <a:close/>
              </a:path>
            </a:pathLst>
          </a:custGeom>
          <a:solidFill>
            <a:schemeClr val="accent5"/>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solidFill>
                <a:schemeClr val="lt1"/>
              </a:solidFill>
              <a:latin typeface="Montserrat Medium" pitchFamily="2" charset="0"/>
              <a:cs typeface="Sora Medium" pitchFamily="2" charset="0"/>
            </a:endParaRPr>
          </a:p>
        </p:txBody>
      </p:sp>
      <p:sp>
        <p:nvSpPr>
          <p:cNvPr id="62" name="TextBox 61">
            <a:extLst>
              <a:ext uri="{FF2B5EF4-FFF2-40B4-BE49-F238E27FC236}">
                <a16:creationId xmlns:a16="http://schemas.microsoft.com/office/drawing/2014/main" id="{5BF2A8B5-755C-0065-FA94-C514F4C712D4}"/>
              </a:ext>
            </a:extLst>
          </p:cNvPr>
          <p:cNvSpPr txBox="1"/>
          <p:nvPr/>
        </p:nvSpPr>
        <p:spPr>
          <a:xfrm flipH="1">
            <a:off x="8286157" y="4323955"/>
            <a:ext cx="2404576" cy="461665"/>
          </a:xfrm>
          <a:prstGeom prst="rect">
            <a:avLst/>
          </a:prstGeom>
          <a:noFill/>
        </p:spPr>
        <p:txBody>
          <a:bodyPr wrap="square" rtlCol="0" anchor="ctr">
            <a:spAutoFit/>
          </a:bodyPr>
          <a:lstStyle/>
          <a:p>
            <a:pPr algn="ctr"/>
            <a:r>
              <a:rPr lang="mn-MN" sz="1200" b="1" dirty="0">
                <a:solidFill>
                  <a:schemeClr val="bg1"/>
                </a:solidFill>
                <a:latin typeface="Arial" panose="020B0604020202020204" pitchFamily="34" charset="0"/>
                <a:cs typeface="Arial" panose="020B0604020202020204" pitchFamily="34" charset="0"/>
              </a:rPr>
              <a:t>Зочныг гэр, өрөөнд байршуулах үйлчилгээ</a:t>
            </a:r>
            <a:endParaRPr lang="en-US" sz="1200" b="1" dirty="0">
              <a:solidFill>
                <a:schemeClr val="bg1"/>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FD81BE4A-386D-E715-D98C-427B4CDB01AF}"/>
              </a:ext>
            </a:extLst>
          </p:cNvPr>
          <p:cNvSpPr txBox="1"/>
          <p:nvPr/>
        </p:nvSpPr>
        <p:spPr>
          <a:xfrm flipH="1">
            <a:off x="10835191" y="4354732"/>
            <a:ext cx="314510" cy="400110"/>
          </a:xfrm>
          <a:prstGeom prst="rect">
            <a:avLst/>
          </a:prstGeom>
          <a:noFill/>
        </p:spPr>
        <p:txBody>
          <a:bodyPr wrap="none" rtlCol="0" anchor="ctr">
            <a:spAutoFit/>
          </a:bodyPr>
          <a:lstStyle/>
          <a:p>
            <a:pPr algn="ctr"/>
            <a:r>
              <a:rPr lang="mn-MN" sz="2000" dirty="0">
                <a:solidFill>
                  <a:schemeClr val="bg1"/>
                </a:solidFill>
                <a:latin typeface="+mj-lt"/>
              </a:rPr>
              <a:t>5</a:t>
            </a:r>
            <a:endParaRPr lang="en-US" sz="2000" dirty="0">
              <a:solidFill>
                <a:schemeClr val="bg1"/>
              </a:solidFill>
              <a:latin typeface="+mj-lt"/>
            </a:endParaRPr>
          </a:p>
        </p:txBody>
      </p:sp>
      <p:sp>
        <p:nvSpPr>
          <p:cNvPr id="65" name="Rectangle: Rounded Corners 64">
            <a:extLst>
              <a:ext uri="{FF2B5EF4-FFF2-40B4-BE49-F238E27FC236}">
                <a16:creationId xmlns:a16="http://schemas.microsoft.com/office/drawing/2014/main" id="{FD026289-245B-2EFB-4D82-E4CD8236E660}"/>
              </a:ext>
            </a:extLst>
          </p:cNvPr>
          <p:cNvSpPr/>
          <p:nvPr/>
        </p:nvSpPr>
        <p:spPr>
          <a:xfrm flipH="1">
            <a:off x="7920647" y="4955439"/>
            <a:ext cx="2764465" cy="523220"/>
          </a:xfrm>
          <a:prstGeom prst="roundRect">
            <a:avLst>
              <a:gd name="adj" fmla="val 11587"/>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66" name="Freeform: Shape 65">
            <a:extLst>
              <a:ext uri="{FF2B5EF4-FFF2-40B4-BE49-F238E27FC236}">
                <a16:creationId xmlns:a16="http://schemas.microsoft.com/office/drawing/2014/main" id="{EF906A7F-E294-13B2-44ED-5318F1BAB23D}"/>
              </a:ext>
            </a:extLst>
          </p:cNvPr>
          <p:cNvSpPr/>
          <p:nvPr/>
        </p:nvSpPr>
        <p:spPr>
          <a:xfrm flipH="1">
            <a:off x="10389019" y="4914672"/>
            <a:ext cx="603428" cy="604754"/>
          </a:xfrm>
          <a:custGeom>
            <a:avLst/>
            <a:gdLst>
              <a:gd name="connsiteX0" fmla="*/ 727930 w 1677189"/>
              <a:gd name="connsiteY0" fmla="*/ 47955 h 1680878"/>
              <a:gd name="connsiteX1" fmla="*/ 44266 w 1677189"/>
              <a:gd name="connsiteY1" fmla="*/ 731619 h 1680878"/>
              <a:gd name="connsiteX2" fmla="*/ 44266 w 1677189"/>
              <a:gd name="connsiteY2" fmla="*/ 952948 h 1680878"/>
              <a:gd name="connsiteX3" fmla="*/ 727930 w 1677189"/>
              <a:gd name="connsiteY3" fmla="*/ 1636612 h 1680878"/>
              <a:gd name="connsiteX4" fmla="*/ 949259 w 1677189"/>
              <a:gd name="connsiteY4" fmla="*/ 1636612 h 1680878"/>
              <a:gd name="connsiteX5" fmla="*/ 1632923 w 1677189"/>
              <a:gd name="connsiteY5" fmla="*/ 952948 h 1680878"/>
              <a:gd name="connsiteX6" fmla="*/ 1632923 w 1677189"/>
              <a:gd name="connsiteY6" fmla="*/ 731619 h 1680878"/>
              <a:gd name="connsiteX7" fmla="*/ 949259 w 1677189"/>
              <a:gd name="connsiteY7" fmla="*/ 47955 h 1680878"/>
              <a:gd name="connsiteX8" fmla="*/ 727930 w 1677189"/>
              <a:gd name="connsiteY8" fmla="*/ 47955 h 168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189" h="1680878">
                <a:moveTo>
                  <a:pt x="727930" y="47955"/>
                </a:moveTo>
                <a:lnTo>
                  <a:pt x="44266" y="731619"/>
                </a:lnTo>
                <a:cubicBezTo>
                  <a:pt x="-14755" y="790640"/>
                  <a:pt x="-14755" y="893927"/>
                  <a:pt x="44266" y="952948"/>
                </a:cubicBezTo>
                <a:lnTo>
                  <a:pt x="727930" y="1636612"/>
                </a:lnTo>
                <a:cubicBezTo>
                  <a:pt x="786951" y="1695634"/>
                  <a:pt x="890238" y="1695634"/>
                  <a:pt x="949259" y="1636612"/>
                </a:cubicBezTo>
                <a:lnTo>
                  <a:pt x="1632923" y="952948"/>
                </a:lnTo>
                <a:cubicBezTo>
                  <a:pt x="1691944" y="893927"/>
                  <a:pt x="1691944" y="790640"/>
                  <a:pt x="1632923" y="731619"/>
                </a:cubicBezTo>
                <a:lnTo>
                  <a:pt x="949259" y="47955"/>
                </a:lnTo>
                <a:cubicBezTo>
                  <a:pt x="890238" y="-15985"/>
                  <a:pt x="791869" y="-15985"/>
                  <a:pt x="727930" y="47955"/>
                </a:cubicBezTo>
                <a:close/>
              </a:path>
            </a:pathLst>
          </a:custGeom>
          <a:solidFill>
            <a:schemeClr val="accent6"/>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solidFill>
                <a:schemeClr val="lt1"/>
              </a:solidFill>
              <a:latin typeface="Montserrat Medium" pitchFamily="2" charset="0"/>
              <a:cs typeface="Sora Medium" pitchFamily="2" charset="0"/>
            </a:endParaRPr>
          </a:p>
        </p:txBody>
      </p:sp>
      <p:sp>
        <p:nvSpPr>
          <p:cNvPr id="67" name="TextBox 66">
            <a:extLst>
              <a:ext uri="{FF2B5EF4-FFF2-40B4-BE49-F238E27FC236}">
                <a16:creationId xmlns:a16="http://schemas.microsoft.com/office/drawing/2014/main" id="{B9C9B45C-F791-EEBD-9D8D-E7720DDEA32E}"/>
              </a:ext>
            </a:extLst>
          </p:cNvPr>
          <p:cNvSpPr txBox="1"/>
          <p:nvPr/>
        </p:nvSpPr>
        <p:spPr>
          <a:xfrm flipH="1">
            <a:off x="7984443" y="4986216"/>
            <a:ext cx="2404576" cy="461665"/>
          </a:xfrm>
          <a:prstGeom prst="rect">
            <a:avLst/>
          </a:prstGeom>
          <a:noFill/>
        </p:spPr>
        <p:txBody>
          <a:bodyPr wrap="square" rtlCol="0" anchor="ctr">
            <a:spAutoFit/>
          </a:bodyPr>
          <a:lstStyle/>
          <a:p>
            <a:pPr algn="ctr"/>
            <a:r>
              <a:rPr lang="mn-MN" sz="1000" dirty="0">
                <a:solidFill>
                  <a:schemeClr val="bg1"/>
                </a:solidFill>
                <a:latin typeface="+mj-lt"/>
              </a:rPr>
              <a:t> </a:t>
            </a:r>
            <a:r>
              <a:rPr lang="mn-MN" sz="1200" b="1" dirty="0">
                <a:solidFill>
                  <a:schemeClr val="bg1"/>
                </a:solidFill>
                <a:latin typeface="Arial" panose="020B0604020202020204" pitchFamily="34" charset="0"/>
                <a:cs typeface="Arial" panose="020B0604020202020204" pitchFamily="34" charset="0"/>
              </a:rPr>
              <a:t>Ресторан, зоогийн үйлчилгээ</a:t>
            </a:r>
            <a:endParaRPr lang="en-US" sz="1200" b="1" dirty="0">
              <a:solidFill>
                <a:schemeClr val="bg1"/>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F335D9E1-3AF2-90F3-0383-3BD5A709F6D3}"/>
              </a:ext>
            </a:extLst>
          </p:cNvPr>
          <p:cNvSpPr txBox="1"/>
          <p:nvPr/>
        </p:nvSpPr>
        <p:spPr>
          <a:xfrm flipH="1">
            <a:off x="10533477" y="5016993"/>
            <a:ext cx="314510" cy="400110"/>
          </a:xfrm>
          <a:prstGeom prst="rect">
            <a:avLst/>
          </a:prstGeom>
          <a:noFill/>
        </p:spPr>
        <p:txBody>
          <a:bodyPr wrap="none" rtlCol="0" anchor="ctr">
            <a:spAutoFit/>
          </a:bodyPr>
          <a:lstStyle/>
          <a:p>
            <a:pPr algn="ctr"/>
            <a:r>
              <a:rPr lang="mn-MN" sz="2000" dirty="0">
                <a:solidFill>
                  <a:schemeClr val="bg1"/>
                </a:solidFill>
                <a:latin typeface="+mj-lt"/>
              </a:rPr>
              <a:t>6</a:t>
            </a:r>
            <a:endParaRPr lang="en-US" sz="2000" dirty="0">
              <a:solidFill>
                <a:schemeClr val="bg1"/>
              </a:solidFill>
              <a:latin typeface="+mj-lt"/>
            </a:endParaRPr>
          </a:p>
        </p:txBody>
      </p:sp>
      <p:sp>
        <p:nvSpPr>
          <p:cNvPr id="70" name="Rectangle: Rounded Corners 69">
            <a:extLst>
              <a:ext uri="{FF2B5EF4-FFF2-40B4-BE49-F238E27FC236}">
                <a16:creationId xmlns:a16="http://schemas.microsoft.com/office/drawing/2014/main" id="{4192D886-5963-AB12-3A1C-7059B19FD273}"/>
              </a:ext>
            </a:extLst>
          </p:cNvPr>
          <p:cNvSpPr/>
          <p:nvPr/>
        </p:nvSpPr>
        <p:spPr>
          <a:xfrm flipH="1">
            <a:off x="7618933" y="5617701"/>
            <a:ext cx="2764465" cy="523220"/>
          </a:xfrm>
          <a:prstGeom prst="roundRect">
            <a:avLst>
              <a:gd name="adj" fmla="val 1158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1" name="Freeform: Shape 70">
            <a:extLst>
              <a:ext uri="{FF2B5EF4-FFF2-40B4-BE49-F238E27FC236}">
                <a16:creationId xmlns:a16="http://schemas.microsoft.com/office/drawing/2014/main" id="{011D4425-A21D-FA2C-2750-078976844D57}"/>
              </a:ext>
            </a:extLst>
          </p:cNvPr>
          <p:cNvSpPr/>
          <p:nvPr/>
        </p:nvSpPr>
        <p:spPr>
          <a:xfrm flipH="1">
            <a:off x="10087305" y="5576934"/>
            <a:ext cx="603428" cy="604754"/>
          </a:xfrm>
          <a:custGeom>
            <a:avLst/>
            <a:gdLst>
              <a:gd name="connsiteX0" fmla="*/ 727930 w 1677189"/>
              <a:gd name="connsiteY0" fmla="*/ 47955 h 1680878"/>
              <a:gd name="connsiteX1" fmla="*/ 44266 w 1677189"/>
              <a:gd name="connsiteY1" fmla="*/ 731619 h 1680878"/>
              <a:gd name="connsiteX2" fmla="*/ 44266 w 1677189"/>
              <a:gd name="connsiteY2" fmla="*/ 952948 h 1680878"/>
              <a:gd name="connsiteX3" fmla="*/ 727930 w 1677189"/>
              <a:gd name="connsiteY3" fmla="*/ 1636612 h 1680878"/>
              <a:gd name="connsiteX4" fmla="*/ 949259 w 1677189"/>
              <a:gd name="connsiteY4" fmla="*/ 1636612 h 1680878"/>
              <a:gd name="connsiteX5" fmla="*/ 1632923 w 1677189"/>
              <a:gd name="connsiteY5" fmla="*/ 952948 h 1680878"/>
              <a:gd name="connsiteX6" fmla="*/ 1632923 w 1677189"/>
              <a:gd name="connsiteY6" fmla="*/ 731619 h 1680878"/>
              <a:gd name="connsiteX7" fmla="*/ 949259 w 1677189"/>
              <a:gd name="connsiteY7" fmla="*/ 47955 h 1680878"/>
              <a:gd name="connsiteX8" fmla="*/ 727930 w 1677189"/>
              <a:gd name="connsiteY8" fmla="*/ 47955 h 168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7189" h="1680878">
                <a:moveTo>
                  <a:pt x="727930" y="47955"/>
                </a:moveTo>
                <a:lnTo>
                  <a:pt x="44266" y="731619"/>
                </a:lnTo>
                <a:cubicBezTo>
                  <a:pt x="-14755" y="790640"/>
                  <a:pt x="-14755" y="893927"/>
                  <a:pt x="44266" y="952948"/>
                </a:cubicBezTo>
                <a:lnTo>
                  <a:pt x="727930" y="1636612"/>
                </a:lnTo>
                <a:cubicBezTo>
                  <a:pt x="786951" y="1695634"/>
                  <a:pt x="890238" y="1695634"/>
                  <a:pt x="949259" y="1636612"/>
                </a:cubicBezTo>
                <a:lnTo>
                  <a:pt x="1632923" y="952948"/>
                </a:lnTo>
                <a:cubicBezTo>
                  <a:pt x="1691944" y="893927"/>
                  <a:pt x="1691944" y="790640"/>
                  <a:pt x="1632923" y="731619"/>
                </a:cubicBezTo>
                <a:lnTo>
                  <a:pt x="949259" y="47955"/>
                </a:lnTo>
                <a:cubicBezTo>
                  <a:pt x="890238" y="-15985"/>
                  <a:pt x="791869" y="-15985"/>
                  <a:pt x="727930" y="47955"/>
                </a:cubicBezTo>
                <a:close/>
              </a:path>
            </a:pathLst>
          </a:custGeom>
          <a:solidFill>
            <a:schemeClr val="tx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solidFill>
                <a:schemeClr val="lt1"/>
              </a:solidFill>
              <a:latin typeface="Montserrat Medium" pitchFamily="2" charset="0"/>
              <a:cs typeface="Sora Medium" pitchFamily="2" charset="0"/>
            </a:endParaRPr>
          </a:p>
        </p:txBody>
      </p:sp>
      <p:sp>
        <p:nvSpPr>
          <p:cNvPr id="72" name="TextBox 71">
            <a:extLst>
              <a:ext uri="{FF2B5EF4-FFF2-40B4-BE49-F238E27FC236}">
                <a16:creationId xmlns:a16="http://schemas.microsoft.com/office/drawing/2014/main" id="{866E5BCD-AD6F-92AA-A572-7022D53B2133}"/>
              </a:ext>
            </a:extLst>
          </p:cNvPr>
          <p:cNvSpPr txBox="1"/>
          <p:nvPr/>
        </p:nvSpPr>
        <p:spPr>
          <a:xfrm flipH="1">
            <a:off x="7682729" y="5648478"/>
            <a:ext cx="2404576" cy="461665"/>
          </a:xfrm>
          <a:prstGeom prst="rect">
            <a:avLst/>
          </a:prstGeom>
          <a:noFill/>
        </p:spPr>
        <p:txBody>
          <a:bodyPr wrap="square" rtlCol="0" anchor="ctr">
            <a:spAutoFit/>
          </a:bodyPr>
          <a:lstStyle/>
          <a:p>
            <a:pPr algn="ctr"/>
            <a:r>
              <a:rPr lang="mn-MN" sz="1200" b="1" dirty="0">
                <a:solidFill>
                  <a:schemeClr val="bg1"/>
                </a:solidFill>
                <a:latin typeface="Arial" panose="020B0604020202020204" pitchFamily="34" charset="0"/>
                <a:cs typeface="Arial" panose="020B0604020202020204" pitchFamily="34" charset="0"/>
              </a:rPr>
              <a:t>Мэдээллийн төв, интернэт үйлчилгээ</a:t>
            </a:r>
            <a:endParaRPr lang="en-US" sz="1200" b="1" dirty="0">
              <a:solidFill>
                <a:schemeClr val="bg1"/>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2050A81E-ACC8-D969-8E55-577FDDAFEA9B}"/>
              </a:ext>
            </a:extLst>
          </p:cNvPr>
          <p:cNvSpPr txBox="1"/>
          <p:nvPr/>
        </p:nvSpPr>
        <p:spPr>
          <a:xfrm flipH="1">
            <a:off x="10231763" y="5679255"/>
            <a:ext cx="314510" cy="400110"/>
          </a:xfrm>
          <a:prstGeom prst="rect">
            <a:avLst/>
          </a:prstGeom>
          <a:noFill/>
        </p:spPr>
        <p:txBody>
          <a:bodyPr wrap="none" rtlCol="0" anchor="ctr">
            <a:spAutoFit/>
          </a:bodyPr>
          <a:lstStyle/>
          <a:p>
            <a:pPr algn="ctr"/>
            <a:r>
              <a:rPr lang="mn-MN" sz="2000" dirty="0">
                <a:solidFill>
                  <a:schemeClr val="bg1"/>
                </a:solidFill>
                <a:latin typeface="+mj-lt"/>
              </a:rPr>
              <a:t>7</a:t>
            </a:r>
            <a:endParaRPr lang="en-US" sz="2000" dirty="0">
              <a:solidFill>
                <a:schemeClr val="bg1"/>
              </a:solidFill>
              <a:latin typeface="+mj-lt"/>
            </a:endParaRPr>
          </a:p>
        </p:txBody>
      </p:sp>
      <p:sp>
        <p:nvSpPr>
          <p:cNvPr id="75" name="Oval 74">
            <a:extLst>
              <a:ext uri="{FF2B5EF4-FFF2-40B4-BE49-F238E27FC236}">
                <a16:creationId xmlns:a16="http://schemas.microsoft.com/office/drawing/2014/main" id="{AA94B800-9D1F-6931-D839-107AD491C915}"/>
              </a:ext>
            </a:extLst>
          </p:cNvPr>
          <p:cNvSpPr/>
          <p:nvPr/>
        </p:nvSpPr>
        <p:spPr>
          <a:xfrm>
            <a:off x="4579947" y="2367949"/>
            <a:ext cx="3040608" cy="3040608"/>
          </a:xfrm>
          <a:prstGeom prst="ellipse">
            <a:avLst/>
          </a:prstGeom>
          <a:ln w="12700" cap="rnd">
            <a:solidFill>
              <a:schemeClr val="bg1">
                <a:lumMod val="75000"/>
              </a:schemeClr>
            </a:solidFill>
            <a:prstDash val="lgDash"/>
            <a:round/>
            <a:tailEnd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Oval 75">
            <a:extLst>
              <a:ext uri="{FF2B5EF4-FFF2-40B4-BE49-F238E27FC236}">
                <a16:creationId xmlns:a16="http://schemas.microsoft.com/office/drawing/2014/main" id="{4FC7C57D-EFD9-57C2-76B0-40301C1A8B08}"/>
              </a:ext>
            </a:extLst>
          </p:cNvPr>
          <p:cNvSpPr/>
          <p:nvPr/>
        </p:nvSpPr>
        <p:spPr>
          <a:xfrm>
            <a:off x="4909840" y="2702501"/>
            <a:ext cx="2371503" cy="2371503"/>
          </a:xfrm>
          <a:prstGeom prst="ellipse">
            <a:avLst/>
          </a:prstGeom>
          <a:solidFill>
            <a:schemeClr val="bg1"/>
          </a:solidFill>
          <a:ln>
            <a:noFill/>
          </a:ln>
          <a:effectLst>
            <a:outerShdw blurRad="444500" dist="127000" dir="3000000" algn="tl" rotWithShape="0">
              <a:prstClr val="black">
                <a:alpha val="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65000"/>
                  <a:lumOff val="35000"/>
                </a:schemeClr>
              </a:solidFill>
              <a:latin typeface="Montserrat Medium" pitchFamily="2" charset="0"/>
            </a:endParaRPr>
          </a:p>
        </p:txBody>
      </p:sp>
      <p:cxnSp>
        <p:nvCxnSpPr>
          <p:cNvPr id="78" name="Straight Connector 77">
            <a:extLst>
              <a:ext uri="{FF2B5EF4-FFF2-40B4-BE49-F238E27FC236}">
                <a16:creationId xmlns:a16="http://schemas.microsoft.com/office/drawing/2014/main" id="{7192E257-E748-3908-90E2-1D06B0ADFF74}"/>
              </a:ext>
            </a:extLst>
          </p:cNvPr>
          <p:cNvCxnSpPr>
            <a:stCxn id="45" idx="3"/>
            <a:endCxn id="75" idx="6"/>
          </p:cNvCxnSpPr>
          <p:nvPr/>
        </p:nvCxnSpPr>
        <p:spPr>
          <a:xfrm flipH="1" flipV="1">
            <a:off x="7620555" y="3888253"/>
            <a:ext cx="903520" cy="4274"/>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80" name="Straight Connector 79">
            <a:extLst>
              <a:ext uri="{FF2B5EF4-FFF2-40B4-BE49-F238E27FC236}">
                <a16:creationId xmlns:a16="http://schemas.microsoft.com/office/drawing/2014/main" id="{9350D607-1D34-E028-41B5-4F7F1C08C8BF}"/>
              </a:ext>
            </a:extLst>
          </p:cNvPr>
          <p:cNvCxnSpPr>
            <a:stCxn id="75" idx="2"/>
            <a:endCxn id="10" idx="3"/>
          </p:cNvCxnSpPr>
          <p:nvPr/>
        </p:nvCxnSpPr>
        <p:spPr>
          <a:xfrm flipH="1">
            <a:off x="3667925" y="3888253"/>
            <a:ext cx="912022" cy="4274"/>
          </a:xfrm>
          <a:prstGeom prst="line">
            <a:avLst/>
          </a:prstGeom>
          <a:ln>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82" name="Straight Connector 81">
            <a:extLst>
              <a:ext uri="{FF2B5EF4-FFF2-40B4-BE49-F238E27FC236}">
                <a16:creationId xmlns:a16="http://schemas.microsoft.com/office/drawing/2014/main" id="{481433E3-EC96-6521-3002-4257D8B2F834}"/>
              </a:ext>
            </a:extLst>
          </p:cNvPr>
          <p:cNvCxnSpPr>
            <a:cxnSpLocks/>
          </p:cNvCxnSpPr>
          <p:nvPr/>
        </p:nvCxnSpPr>
        <p:spPr>
          <a:xfrm>
            <a:off x="3969639" y="3238503"/>
            <a:ext cx="745901" cy="0"/>
          </a:xfrm>
          <a:prstGeom prst="line">
            <a:avLst/>
          </a:prstGeom>
          <a:ln>
            <a:solidFill>
              <a:schemeClr val="accent3"/>
            </a:solidFill>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84" name="Straight Connector 83">
            <a:extLst>
              <a:ext uri="{FF2B5EF4-FFF2-40B4-BE49-F238E27FC236}">
                <a16:creationId xmlns:a16="http://schemas.microsoft.com/office/drawing/2014/main" id="{239E5866-299E-3170-4AE8-EA2BE517E853}"/>
              </a:ext>
            </a:extLst>
          </p:cNvPr>
          <p:cNvCxnSpPr>
            <a:cxnSpLocks/>
            <a:stCxn id="40" idx="3"/>
          </p:cNvCxnSpPr>
          <p:nvPr/>
        </p:nvCxnSpPr>
        <p:spPr>
          <a:xfrm flipH="1">
            <a:off x="7447222" y="3230266"/>
            <a:ext cx="515068" cy="0"/>
          </a:xfrm>
          <a:prstGeom prst="line">
            <a:avLst/>
          </a:prstGeom>
          <a:ln>
            <a:solidFill>
              <a:schemeClr val="accent3"/>
            </a:solidFill>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86" name="Straight Connector 85">
            <a:extLst>
              <a:ext uri="{FF2B5EF4-FFF2-40B4-BE49-F238E27FC236}">
                <a16:creationId xmlns:a16="http://schemas.microsoft.com/office/drawing/2014/main" id="{3303995E-4243-2303-EC58-A2AD006591AA}"/>
              </a:ext>
            </a:extLst>
          </p:cNvPr>
          <p:cNvCxnSpPr>
            <a:stCxn id="50" idx="3"/>
          </p:cNvCxnSpPr>
          <p:nvPr/>
        </p:nvCxnSpPr>
        <p:spPr>
          <a:xfrm flipH="1" flipV="1">
            <a:off x="6852684" y="2568004"/>
            <a:ext cx="1067963" cy="1"/>
          </a:xfrm>
          <a:prstGeom prst="line">
            <a:avLst/>
          </a:prstGeom>
          <a:ln>
            <a:solidFill>
              <a:schemeClr val="accent2"/>
            </a:solidFill>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88" name="Straight Connector 87">
            <a:extLst>
              <a:ext uri="{FF2B5EF4-FFF2-40B4-BE49-F238E27FC236}">
                <a16:creationId xmlns:a16="http://schemas.microsoft.com/office/drawing/2014/main" id="{94D4D5B2-0261-0383-08EE-9DA271517B5D}"/>
              </a:ext>
            </a:extLst>
          </p:cNvPr>
          <p:cNvCxnSpPr>
            <a:stCxn id="15" idx="3"/>
          </p:cNvCxnSpPr>
          <p:nvPr/>
        </p:nvCxnSpPr>
        <p:spPr>
          <a:xfrm flipV="1">
            <a:off x="4271353" y="2568004"/>
            <a:ext cx="1044926" cy="1"/>
          </a:xfrm>
          <a:prstGeom prst="line">
            <a:avLst/>
          </a:prstGeom>
          <a:ln>
            <a:solidFill>
              <a:schemeClr val="accent2"/>
            </a:solidFill>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90" name="Straight Connector 89">
            <a:extLst>
              <a:ext uri="{FF2B5EF4-FFF2-40B4-BE49-F238E27FC236}">
                <a16:creationId xmlns:a16="http://schemas.microsoft.com/office/drawing/2014/main" id="{096240C0-1432-F169-6628-2BCC0B36C3EC}"/>
              </a:ext>
            </a:extLst>
          </p:cNvPr>
          <p:cNvCxnSpPr>
            <a:stCxn id="60" idx="3"/>
          </p:cNvCxnSpPr>
          <p:nvPr/>
        </p:nvCxnSpPr>
        <p:spPr>
          <a:xfrm flipH="1" flipV="1">
            <a:off x="7469372" y="4554787"/>
            <a:ext cx="752989" cy="1"/>
          </a:xfrm>
          <a:prstGeom prst="line">
            <a:avLst/>
          </a:prstGeom>
          <a:ln>
            <a:solidFill>
              <a:schemeClr val="accent5"/>
            </a:solidFill>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92" name="Straight Connector 91">
            <a:extLst>
              <a:ext uri="{FF2B5EF4-FFF2-40B4-BE49-F238E27FC236}">
                <a16:creationId xmlns:a16="http://schemas.microsoft.com/office/drawing/2014/main" id="{539CC728-AE42-AE1C-52FC-9BD0E22DB84C}"/>
              </a:ext>
            </a:extLst>
          </p:cNvPr>
          <p:cNvCxnSpPr>
            <a:stCxn id="25" idx="3"/>
          </p:cNvCxnSpPr>
          <p:nvPr/>
        </p:nvCxnSpPr>
        <p:spPr>
          <a:xfrm flipV="1">
            <a:off x="3969639" y="4554787"/>
            <a:ext cx="745901" cy="1"/>
          </a:xfrm>
          <a:prstGeom prst="line">
            <a:avLst/>
          </a:prstGeom>
          <a:ln>
            <a:solidFill>
              <a:schemeClr val="accent5"/>
            </a:solidFill>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96" name="Straight Connector 95">
            <a:extLst>
              <a:ext uri="{FF2B5EF4-FFF2-40B4-BE49-F238E27FC236}">
                <a16:creationId xmlns:a16="http://schemas.microsoft.com/office/drawing/2014/main" id="{CB45DFD9-28E3-B274-0731-1A235F09E20B}"/>
              </a:ext>
            </a:extLst>
          </p:cNvPr>
          <p:cNvCxnSpPr>
            <a:stCxn id="30" idx="3"/>
          </p:cNvCxnSpPr>
          <p:nvPr/>
        </p:nvCxnSpPr>
        <p:spPr>
          <a:xfrm flipV="1">
            <a:off x="4271353" y="5217048"/>
            <a:ext cx="1092773" cy="1"/>
          </a:xfrm>
          <a:prstGeom prst="line">
            <a:avLst/>
          </a:prstGeom>
          <a:ln>
            <a:solidFill>
              <a:schemeClr val="accent6"/>
            </a:solidFill>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98" name="Straight Connector 97">
            <a:extLst>
              <a:ext uri="{FF2B5EF4-FFF2-40B4-BE49-F238E27FC236}">
                <a16:creationId xmlns:a16="http://schemas.microsoft.com/office/drawing/2014/main" id="{D4197BFF-5179-3BCA-0489-DF9B01FB9AE2}"/>
              </a:ext>
            </a:extLst>
          </p:cNvPr>
          <p:cNvCxnSpPr>
            <a:stCxn id="65" idx="3"/>
          </p:cNvCxnSpPr>
          <p:nvPr/>
        </p:nvCxnSpPr>
        <p:spPr>
          <a:xfrm flipH="1" flipV="1">
            <a:off x="6810153" y="5217048"/>
            <a:ext cx="1110494" cy="1"/>
          </a:xfrm>
          <a:prstGeom prst="line">
            <a:avLst/>
          </a:prstGeom>
          <a:ln>
            <a:solidFill>
              <a:schemeClr val="accent6"/>
            </a:solidFill>
            <a:headEnd type="oval"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05" name="Straight Connector 104">
            <a:extLst>
              <a:ext uri="{FF2B5EF4-FFF2-40B4-BE49-F238E27FC236}">
                <a16:creationId xmlns:a16="http://schemas.microsoft.com/office/drawing/2014/main" id="{39EEC033-9FA8-4155-3F9F-D7340A8848B3}"/>
              </a:ext>
            </a:extLst>
          </p:cNvPr>
          <p:cNvCxnSpPr>
            <a:stCxn id="70" idx="3"/>
          </p:cNvCxnSpPr>
          <p:nvPr/>
        </p:nvCxnSpPr>
        <p:spPr>
          <a:xfrm flipH="1" flipV="1">
            <a:off x="6326372" y="5879310"/>
            <a:ext cx="1292561" cy="1"/>
          </a:xfrm>
          <a:prstGeom prst="line">
            <a:avLst/>
          </a:prstGeom>
          <a:ln>
            <a:solidFill>
              <a:schemeClr val="tx2"/>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06" name="Straight Connector 105">
            <a:extLst>
              <a:ext uri="{FF2B5EF4-FFF2-40B4-BE49-F238E27FC236}">
                <a16:creationId xmlns:a16="http://schemas.microsoft.com/office/drawing/2014/main" id="{910F1E29-39E6-C399-812B-CF6A62E9F862}"/>
              </a:ext>
            </a:extLst>
          </p:cNvPr>
          <p:cNvCxnSpPr>
            <a:cxnSpLocks/>
            <a:stCxn id="35" idx="3"/>
          </p:cNvCxnSpPr>
          <p:nvPr/>
        </p:nvCxnSpPr>
        <p:spPr>
          <a:xfrm>
            <a:off x="4573067" y="5879311"/>
            <a:ext cx="1292561" cy="0"/>
          </a:xfrm>
          <a:prstGeom prst="line">
            <a:avLst/>
          </a:prstGeom>
          <a:ln>
            <a:solidFill>
              <a:schemeClr val="tx2"/>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10" name="Straight Connector 109">
            <a:extLst>
              <a:ext uri="{FF2B5EF4-FFF2-40B4-BE49-F238E27FC236}">
                <a16:creationId xmlns:a16="http://schemas.microsoft.com/office/drawing/2014/main" id="{0EAD5029-F1AE-94DD-2FDA-7FB2CECFF664}"/>
              </a:ext>
            </a:extLst>
          </p:cNvPr>
          <p:cNvCxnSpPr>
            <a:cxnSpLocks/>
          </p:cNvCxnSpPr>
          <p:nvPr/>
        </p:nvCxnSpPr>
        <p:spPr>
          <a:xfrm flipV="1">
            <a:off x="6326372" y="5388334"/>
            <a:ext cx="0" cy="498926"/>
          </a:xfrm>
          <a:prstGeom prst="line">
            <a:avLst/>
          </a:prstGeom>
          <a:ln>
            <a:solidFill>
              <a:schemeClr val="tx2"/>
            </a:solidFill>
            <a:headEnd type="none"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17" name="Straight Connector 116">
            <a:extLst>
              <a:ext uri="{FF2B5EF4-FFF2-40B4-BE49-F238E27FC236}">
                <a16:creationId xmlns:a16="http://schemas.microsoft.com/office/drawing/2014/main" id="{9DE151E6-9200-C650-A55A-EAAC90EF9A51}"/>
              </a:ext>
            </a:extLst>
          </p:cNvPr>
          <p:cNvCxnSpPr>
            <a:cxnSpLocks/>
          </p:cNvCxnSpPr>
          <p:nvPr/>
        </p:nvCxnSpPr>
        <p:spPr>
          <a:xfrm flipV="1">
            <a:off x="5865628" y="5388334"/>
            <a:ext cx="0" cy="498926"/>
          </a:xfrm>
          <a:prstGeom prst="line">
            <a:avLst/>
          </a:prstGeom>
          <a:ln>
            <a:solidFill>
              <a:schemeClr val="tx2"/>
            </a:solidFill>
            <a:headEnd type="none"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25" name="Straight Connector 124">
            <a:extLst>
              <a:ext uri="{FF2B5EF4-FFF2-40B4-BE49-F238E27FC236}">
                <a16:creationId xmlns:a16="http://schemas.microsoft.com/office/drawing/2014/main" id="{53BD0DB1-682C-2847-B22B-EDF56B010EB5}"/>
              </a:ext>
            </a:extLst>
          </p:cNvPr>
          <p:cNvCxnSpPr>
            <a:cxnSpLocks/>
            <a:stCxn id="55" idx="3"/>
          </p:cNvCxnSpPr>
          <p:nvPr/>
        </p:nvCxnSpPr>
        <p:spPr>
          <a:xfrm flipH="1" flipV="1">
            <a:off x="6330374" y="1875126"/>
            <a:ext cx="1294180" cy="23178"/>
          </a:xfrm>
          <a:prstGeom prst="line">
            <a:avLst/>
          </a:prstGeom>
          <a:ln>
            <a:solidFill>
              <a:schemeClr val="accent1"/>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26" name="Straight Connector 125">
            <a:extLst>
              <a:ext uri="{FF2B5EF4-FFF2-40B4-BE49-F238E27FC236}">
                <a16:creationId xmlns:a16="http://schemas.microsoft.com/office/drawing/2014/main" id="{5088A521-EEE3-20FF-560A-CC8700AE39CF}"/>
              </a:ext>
            </a:extLst>
          </p:cNvPr>
          <p:cNvCxnSpPr>
            <a:cxnSpLocks/>
            <a:stCxn id="20" idx="3"/>
          </p:cNvCxnSpPr>
          <p:nvPr/>
        </p:nvCxnSpPr>
        <p:spPr>
          <a:xfrm>
            <a:off x="4573067" y="1905744"/>
            <a:ext cx="1290939" cy="46"/>
          </a:xfrm>
          <a:prstGeom prst="line">
            <a:avLst/>
          </a:prstGeom>
          <a:ln>
            <a:solidFill>
              <a:schemeClr val="accent1"/>
            </a:solidFill>
            <a:headEnd type="oval"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127" name="Straight Connector 126">
            <a:extLst>
              <a:ext uri="{FF2B5EF4-FFF2-40B4-BE49-F238E27FC236}">
                <a16:creationId xmlns:a16="http://schemas.microsoft.com/office/drawing/2014/main" id="{81A75395-1ECB-1031-FB71-350BCEB53DF0}"/>
              </a:ext>
            </a:extLst>
          </p:cNvPr>
          <p:cNvCxnSpPr>
            <a:cxnSpLocks/>
          </p:cNvCxnSpPr>
          <p:nvPr/>
        </p:nvCxnSpPr>
        <p:spPr>
          <a:xfrm>
            <a:off x="6324750" y="1896519"/>
            <a:ext cx="0" cy="486884"/>
          </a:xfrm>
          <a:prstGeom prst="line">
            <a:avLst/>
          </a:prstGeom>
          <a:ln>
            <a:solidFill>
              <a:schemeClr val="accent1"/>
            </a:solidFill>
            <a:headEnd type="none" w="med" len="med"/>
            <a:tailEnd type="oval" w="med" len="med"/>
          </a:ln>
        </p:spPr>
        <p:style>
          <a:lnRef idx="3">
            <a:schemeClr val="accent4"/>
          </a:lnRef>
          <a:fillRef idx="0">
            <a:schemeClr val="accent4"/>
          </a:fillRef>
          <a:effectRef idx="2">
            <a:schemeClr val="accent4"/>
          </a:effectRef>
          <a:fontRef idx="minor">
            <a:schemeClr val="tx1"/>
          </a:fontRef>
        </p:style>
      </p:cxnSp>
      <p:cxnSp>
        <p:nvCxnSpPr>
          <p:cNvPr id="128" name="Straight Connector 127">
            <a:extLst>
              <a:ext uri="{FF2B5EF4-FFF2-40B4-BE49-F238E27FC236}">
                <a16:creationId xmlns:a16="http://schemas.microsoft.com/office/drawing/2014/main" id="{B423278B-7DC2-74B7-6E80-1D9814771EFE}"/>
              </a:ext>
            </a:extLst>
          </p:cNvPr>
          <p:cNvCxnSpPr>
            <a:cxnSpLocks/>
          </p:cNvCxnSpPr>
          <p:nvPr/>
        </p:nvCxnSpPr>
        <p:spPr>
          <a:xfrm>
            <a:off x="5864006" y="1896519"/>
            <a:ext cx="0" cy="486884"/>
          </a:xfrm>
          <a:prstGeom prst="line">
            <a:avLst/>
          </a:prstGeom>
          <a:ln>
            <a:solidFill>
              <a:schemeClr val="accent1"/>
            </a:solidFill>
            <a:headEnd type="none" w="med" len="med"/>
            <a:tailEnd type="oval" w="med" len="med"/>
          </a:ln>
        </p:spPr>
        <p:style>
          <a:lnRef idx="3">
            <a:schemeClr val="accent4"/>
          </a:lnRef>
          <a:fillRef idx="0">
            <a:schemeClr val="accent4"/>
          </a:fillRef>
          <a:effectRef idx="2">
            <a:schemeClr val="accent4"/>
          </a:effectRef>
          <a:fontRef idx="minor">
            <a:schemeClr val="tx1"/>
          </a:fontRef>
        </p:style>
      </p:cxnSp>
      <p:sp>
        <p:nvSpPr>
          <p:cNvPr id="144" name="TextBox 143">
            <a:extLst>
              <a:ext uri="{FF2B5EF4-FFF2-40B4-BE49-F238E27FC236}">
                <a16:creationId xmlns:a16="http://schemas.microsoft.com/office/drawing/2014/main" id="{FF32905E-2517-85BD-B1E6-A763A4044F35}"/>
              </a:ext>
            </a:extLst>
          </p:cNvPr>
          <p:cNvSpPr txBox="1"/>
          <p:nvPr/>
        </p:nvSpPr>
        <p:spPr>
          <a:xfrm>
            <a:off x="4930270" y="2788090"/>
            <a:ext cx="2490203" cy="2308324"/>
          </a:xfrm>
          <a:prstGeom prst="rect">
            <a:avLst/>
          </a:prstGeom>
          <a:noFill/>
        </p:spPr>
        <p:txBody>
          <a:bodyPr wrap="square" rtlCol="0" anchor="ctr">
            <a:spAutoFit/>
          </a:bodyPr>
          <a:lstStyle/>
          <a:p>
            <a:pPr algn="ctr"/>
            <a:r>
              <a:rPr lang="mn-MN" sz="2400" b="1" dirty="0">
                <a:solidFill>
                  <a:srgbClr val="04288E"/>
                </a:solidFill>
                <a:latin typeface="Arial" panose="020B0604020202020204" pitchFamily="34" charset="0"/>
                <a:cs typeface="Arial" panose="020B0604020202020204" pitchFamily="34" charset="0"/>
              </a:rPr>
              <a:t>Жуулчны бааз, байршуулах үйлчилгээний байгууллагын үндсэн үйл ажиллагаа</a:t>
            </a:r>
            <a:endParaRPr lang="en-US" sz="2400" b="1" dirty="0">
              <a:solidFill>
                <a:srgbClr val="04288E"/>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F01C5A37-B3F7-4D44-82F6-936A4EB87D8B}"/>
              </a:ext>
            </a:extLst>
          </p:cNvPr>
          <p:cNvSpPr txBox="1"/>
          <p:nvPr/>
        </p:nvSpPr>
        <p:spPr>
          <a:xfrm>
            <a:off x="8010920" y="2222609"/>
            <a:ext cx="2404576" cy="646331"/>
          </a:xfrm>
          <a:prstGeom prst="rect">
            <a:avLst/>
          </a:prstGeom>
          <a:noFill/>
        </p:spPr>
        <p:txBody>
          <a:bodyPr wrap="square" rtlCol="0" anchor="ctr">
            <a:spAutoFit/>
          </a:bodyPr>
          <a:lstStyle/>
          <a:p>
            <a:pPr algn="ctr"/>
            <a:endParaRPr lang="mn-MN" sz="1200" dirty="0">
              <a:solidFill>
                <a:schemeClr val="bg1"/>
              </a:solidFill>
              <a:latin typeface="Arial" panose="020B0604020202020204" pitchFamily="34" charset="0"/>
              <a:cs typeface="Arial" panose="020B0604020202020204" pitchFamily="34" charset="0"/>
            </a:endParaRPr>
          </a:p>
          <a:p>
            <a:pPr algn="ctr"/>
            <a:r>
              <a:rPr lang="mn-MN" sz="1200" dirty="0">
                <a:solidFill>
                  <a:schemeClr val="bg1"/>
                </a:solidFill>
                <a:latin typeface="Arial" panose="020B0604020202020204" pitchFamily="34" charset="0"/>
                <a:cs typeface="Arial" panose="020B0604020202020204" pitchFamily="34" charset="0"/>
              </a:rPr>
              <a:t> </a:t>
            </a:r>
            <a:r>
              <a:rPr lang="mn-MN" sz="1200" b="1" dirty="0">
                <a:solidFill>
                  <a:schemeClr val="bg1"/>
                </a:solidFill>
                <a:latin typeface="Arial" panose="020B0604020202020204" pitchFamily="34" charset="0"/>
                <a:cs typeface="Arial" panose="020B0604020202020204" pitchFamily="34" charset="0"/>
              </a:rPr>
              <a:t>Захиалга, гэрээ хийх</a:t>
            </a:r>
          </a:p>
          <a:p>
            <a:endParaRPr lang="mn-MN"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6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1000"/>
                                        <p:tgtEl>
                                          <p:spTgt spid="23"/>
                                        </p:tgtEl>
                                      </p:cBhvr>
                                    </p:animEffect>
                                    <p:anim calcmode="lin" valueType="num">
                                      <p:cBhvr>
                                        <p:cTn id="73" dur="1000" fill="hold"/>
                                        <p:tgtEl>
                                          <p:spTgt spid="23"/>
                                        </p:tgtEl>
                                        <p:attrNameLst>
                                          <p:attrName>ppt_x</p:attrName>
                                        </p:attrNameLst>
                                      </p:cBhvr>
                                      <p:tavLst>
                                        <p:tav tm="0">
                                          <p:val>
                                            <p:strVal val="#ppt_x"/>
                                          </p:val>
                                        </p:tav>
                                        <p:tav tm="100000">
                                          <p:val>
                                            <p:strVal val="#ppt_x"/>
                                          </p:val>
                                        </p:tav>
                                      </p:tavLst>
                                    </p:anim>
                                    <p:anim calcmode="lin" valueType="num">
                                      <p:cBhvr>
                                        <p:cTn id="74" dur="1000" fill="hold"/>
                                        <p:tgtEl>
                                          <p:spTgt spid="2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000"/>
                                        <p:tgtEl>
                                          <p:spTgt spid="26"/>
                                        </p:tgtEl>
                                      </p:cBhvr>
                                    </p:animEffect>
                                    <p:anim calcmode="lin" valueType="num">
                                      <p:cBhvr>
                                        <p:cTn id="83" dur="1000" fill="hold"/>
                                        <p:tgtEl>
                                          <p:spTgt spid="26"/>
                                        </p:tgtEl>
                                        <p:attrNameLst>
                                          <p:attrName>ppt_x</p:attrName>
                                        </p:attrNameLst>
                                      </p:cBhvr>
                                      <p:tavLst>
                                        <p:tav tm="0">
                                          <p:val>
                                            <p:strVal val="#ppt_x"/>
                                          </p:val>
                                        </p:tav>
                                        <p:tav tm="100000">
                                          <p:val>
                                            <p:strVal val="#ppt_x"/>
                                          </p:val>
                                        </p:tav>
                                      </p:tavLst>
                                    </p:anim>
                                    <p:anim calcmode="lin" valueType="num">
                                      <p:cBhvr>
                                        <p:cTn id="84" dur="1000" fill="hold"/>
                                        <p:tgtEl>
                                          <p:spTgt spid="2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1000"/>
                                        <p:tgtEl>
                                          <p:spTgt spid="28"/>
                                        </p:tgtEl>
                                      </p:cBhvr>
                                    </p:animEffect>
                                    <p:anim calcmode="lin" valueType="num">
                                      <p:cBhvr>
                                        <p:cTn id="93" dur="1000" fill="hold"/>
                                        <p:tgtEl>
                                          <p:spTgt spid="28"/>
                                        </p:tgtEl>
                                        <p:attrNameLst>
                                          <p:attrName>ppt_x</p:attrName>
                                        </p:attrNameLst>
                                      </p:cBhvr>
                                      <p:tavLst>
                                        <p:tav tm="0">
                                          <p:val>
                                            <p:strVal val="#ppt_x"/>
                                          </p:val>
                                        </p:tav>
                                        <p:tav tm="100000">
                                          <p:val>
                                            <p:strVal val="#ppt_x"/>
                                          </p:val>
                                        </p:tav>
                                      </p:tavLst>
                                    </p:anim>
                                    <p:anim calcmode="lin" valueType="num">
                                      <p:cBhvr>
                                        <p:cTn id="94" dur="1000" fill="hold"/>
                                        <p:tgtEl>
                                          <p:spTgt spid="2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1000"/>
                                        <p:tgtEl>
                                          <p:spTgt spid="30"/>
                                        </p:tgtEl>
                                      </p:cBhvr>
                                    </p:animEffect>
                                    <p:anim calcmode="lin" valueType="num">
                                      <p:cBhvr>
                                        <p:cTn id="98" dur="1000" fill="hold"/>
                                        <p:tgtEl>
                                          <p:spTgt spid="30"/>
                                        </p:tgtEl>
                                        <p:attrNameLst>
                                          <p:attrName>ppt_x</p:attrName>
                                        </p:attrNameLst>
                                      </p:cBhvr>
                                      <p:tavLst>
                                        <p:tav tm="0">
                                          <p:val>
                                            <p:strVal val="#ppt_x"/>
                                          </p:val>
                                        </p:tav>
                                        <p:tav tm="100000">
                                          <p:val>
                                            <p:strVal val="#ppt_x"/>
                                          </p:val>
                                        </p:tav>
                                      </p:tavLst>
                                    </p:anim>
                                    <p:anim calcmode="lin" valueType="num">
                                      <p:cBhvr>
                                        <p:cTn id="99" dur="1000" fill="hold"/>
                                        <p:tgtEl>
                                          <p:spTgt spid="3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1000"/>
                                        <p:tgtEl>
                                          <p:spTgt spid="31"/>
                                        </p:tgtEl>
                                      </p:cBhvr>
                                    </p:animEffect>
                                    <p:anim calcmode="lin" valueType="num">
                                      <p:cBhvr>
                                        <p:cTn id="103" dur="1000" fill="hold"/>
                                        <p:tgtEl>
                                          <p:spTgt spid="31"/>
                                        </p:tgtEl>
                                        <p:attrNameLst>
                                          <p:attrName>ppt_x</p:attrName>
                                        </p:attrNameLst>
                                      </p:cBhvr>
                                      <p:tavLst>
                                        <p:tav tm="0">
                                          <p:val>
                                            <p:strVal val="#ppt_x"/>
                                          </p:val>
                                        </p:tav>
                                        <p:tav tm="100000">
                                          <p:val>
                                            <p:strVal val="#ppt_x"/>
                                          </p:val>
                                        </p:tav>
                                      </p:tavLst>
                                    </p:anim>
                                    <p:anim calcmode="lin" valueType="num">
                                      <p:cBhvr>
                                        <p:cTn id="104" dur="1000" fill="hold"/>
                                        <p:tgtEl>
                                          <p:spTgt spid="31"/>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1000"/>
                                        <p:tgtEl>
                                          <p:spTgt spid="32"/>
                                        </p:tgtEl>
                                      </p:cBhvr>
                                    </p:animEffect>
                                    <p:anim calcmode="lin" valueType="num">
                                      <p:cBhvr>
                                        <p:cTn id="108" dur="1000" fill="hold"/>
                                        <p:tgtEl>
                                          <p:spTgt spid="32"/>
                                        </p:tgtEl>
                                        <p:attrNameLst>
                                          <p:attrName>ppt_x</p:attrName>
                                        </p:attrNameLst>
                                      </p:cBhvr>
                                      <p:tavLst>
                                        <p:tav tm="0">
                                          <p:val>
                                            <p:strVal val="#ppt_x"/>
                                          </p:val>
                                        </p:tav>
                                        <p:tav tm="100000">
                                          <p:val>
                                            <p:strVal val="#ppt_x"/>
                                          </p:val>
                                        </p:tav>
                                      </p:tavLst>
                                    </p:anim>
                                    <p:anim calcmode="lin" valueType="num">
                                      <p:cBhvr>
                                        <p:cTn id="109" dur="1000" fill="hold"/>
                                        <p:tgtEl>
                                          <p:spTgt spid="32"/>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fade">
                                      <p:cBhvr>
                                        <p:cTn id="112" dur="1000"/>
                                        <p:tgtEl>
                                          <p:spTgt spid="33"/>
                                        </p:tgtEl>
                                      </p:cBhvr>
                                    </p:animEffect>
                                    <p:anim calcmode="lin" valueType="num">
                                      <p:cBhvr>
                                        <p:cTn id="113" dur="1000" fill="hold"/>
                                        <p:tgtEl>
                                          <p:spTgt spid="33"/>
                                        </p:tgtEl>
                                        <p:attrNameLst>
                                          <p:attrName>ppt_x</p:attrName>
                                        </p:attrNameLst>
                                      </p:cBhvr>
                                      <p:tavLst>
                                        <p:tav tm="0">
                                          <p:val>
                                            <p:strVal val="#ppt_x"/>
                                          </p:val>
                                        </p:tav>
                                        <p:tav tm="100000">
                                          <p:val>
                                            <p:strVal val="#ppt_x"/>
                                          </p:val>
                                        </p:tav>
                                      </p:tavLst>
                                    </p:anim>
                                    <p:anim calcmode="lin" valueType="num">
                                      <p:cBhvr>
                                        <p:cTn id="114" dur="1000" fill="hold"/>
                                        <p:tgtEl>
                                          <p:spTgt spid="3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fade">
                                      <p:cBhvr>
                                        <p:cTn id="117" dur="1000"/>
                                        <p:tgtEl>
                                          <p:spTgt spid="35"/>
                                        </p:tgtEl>
                                      </p:cBhvr>
                                    </p:animEffect>
                                    <p:anim calcmode="lin" valueType="num">
                                      <p:cBhvr>
                                        <p:cTn id="118" dur="1000" fill="hold"/>
                                        <p:tgtEl>
                                          <p:spTgt spid="35"/>
                                        </p:tgtEl>
                                        <p:attrNameLst>
                                          <p:attrName>ppt_x</p:attrName>
                                        </p:attrNameLst>
                                      </p:cBhvr>
                                      <p:tavLst>
                                        <p:tav tm="0">
                                          <p:val>
                                            <p:strVal val="#ppt_x"/>
                                          </p:val>
                                        </p:tav>
                                        <p:tav tm="100000">
                                          <p:val>
                                            <p:strVal val="#ppt_x"/>
                                          </p:val>
                                        </p:tav>
                                      </p:tavLst>
                                    </p:anim>
                                    <p:anim calcmode="lin" valueType="num">
                                      <p:cBhvr>
                                        <p:cTn id="119" dur="1000" fill="hold"/>
                                        <p:tgtEl>
                                          <p:spTgt spid="35"/>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fade">
                                      <p:cBhvr>
                                        <p:cTn id="122" dur="1000"/>
                                        <p:tgtEl>
                                          <p:spTgt spid="36"/>
                                        </p:tgtEl>
                                      </p:cBhvr>
                                    </p:animEffect>
                                    <p:anim calcmode="lin" valueType="num">
                                      <p:cBhvr>
                                        <p:cTn id="123" dur="1000" fill="hold"/>
                                        <p:tgtEl>
                                          <p:spTgt spid="36"/>
                                        </p:tgtEl>
                                        <p:attrNameLst>
                                          <p:attrName>ppt_x</p:attrName>
                                        </p:attrNameLst>
                                      </p:cBhvr>
                                      <p:tavLst>
                                        <p:tav tm="0">
                                          <p:val>
                                            <p:strVal val="#ppt_x"/>
                                          </p:val>
                                        </p:tav>
                                        <p:tav tm="100000">
                                          <p:val>
                                            <p:strVal val="#ppt_x"/>
                                          </p:val>
                                        </p:tav>
                                      </p:tavLst>
                                    </p:anim>
                                    <p:anim calcmode="lin" valueType="num">
                                      <p:cBhvr>
                                        <p:cTn id="124" dur="1000" fill="hold"/>
                                        <p:tgtEl>
                                          <p:spTgt spid="36"/>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1000"/>
                                        <p:tgtEl>
                                          <p:spTgt spid="37"/>
                                        </p:tgtEl>
                                      </p:cBhvr>
                                    </p:animEffect>
                                    <p:anim calcmode="lin" valueType="num">
                                      <p:cBhvr>
                                        <p:cTn id="128" dur="1000" fill="hold"/>
                                        <p:tgtEl>
                                          <p:spTgt spid="37"/>
                                        </p:tgtEl>
                                        <p:attrNameLst>
                                          <p:attrName>ppt_x</p:attrName>
                                        </p:attrNameLst>
                                      </p:cBhvr>
                                      <p:tavLst>
                                        <p:tav tm="0">
                                          <p:val>
                                            <p:strVal val="#ppt_x"/>
                                          </p:val>
                                        </p:tav>
                                        <p:tav tm="100000">
                                          <p:val>
                                            <p:strVal val="#ppt_x"/>
                                          </p:val>
                                        </p:tav>
                                      </p:tavLst>
                                    </p:anim>
                                    <p:anim calcmode="lin" valueType="num">
                                      <p:cBhvr>
                                        <p:cTn id="129" dur="1000" fill="hold"/>
                                        <p:tgtEl>
                                          <p:spTgt spid="37"/>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fade">
                                      <p:cBhvr>
                                        <p:cTn id="137" dur="1000"/>
                                        <p:tgtEl>
                                          <p:spTgt spid="40"/>
                                        </p:tgtEl>
                                      </p:cBhvr>
                                    </p:animEffect>
                                    <p:anim calcmode="lin" valueType="num">
                                      <p:cBhvr>
                                        <p:cTn id="138" dur="1000" fill="hold"/>
                                        <p:tgtEl>
                                          <p:spTgt spid="40"/>
                                        </p:tgtEl>
                                        <p:attrNameLst>
                                          <p:attrName>ppt_x</p:attrName>
                                        </p:attrNameLst>
                                      </p:cBhvr>
                                      <p:tavLst>
                                        <p:tav tm="0">
                                          <p:val>
                                            <p:strVal val="#ppt_x"/>
                                          </p:val>
                                        </p:tav>
                                        <p:tav tm="100000">
                                          <p:val>
                                            <p:strVal val="#ppt_x"/>
                                          </p:val>
                                        </p:tav>
                                      </p:tavLst>
                                    </p:anim>
                                    <p:anim calcmode="lin" valueType="num">
                                      <p:cBhvr>
                                        <p:cTn id="139" dur="1000" fill="hold"/>
                                        <p:tgtEl>
                                          <p:spTgt spid="40"/>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41"/>
                                        </p:tgtEl>
                                        <p:attrNameLst>
                                          <p:attrName>style.visibility</p:attrName>
                                        </p:attrNameLst>
                                      </p:cBhvr>
                                      <p:to>
                                        <p:strVal val="visible"/>
                                      </p:to>
                                    </p:set>
                                    <p:animEffect transition="in" filter="fade">
                                      <p:cBhvr>
                                        <p:cTn id="142" dur="1000"/>
                                        <p:tgtEl>
                                          <p:spTgt spid="41"/>
                                        </p:tgtEl>
                                      </p:cBhvr>
                                    </p:animEffect>
                                    <p:anim calcmode="lin" valueType="num">
                                      <p:cBhvr>
                                        <p:cTn id="143" dur="1000" fill="hold"/>
                                        <p:tgtEl>
                                          <p:spTgt spid="41"/>
                                        </p:tgtEl>
                                        <p:attrNameLst>
                                          <p:attrName>ppt_x</p:attrName>
                                        </p:attrNameLst>
                                      </p:cBhvr>
                                      <p:tavLst>
                                        <p:tav tm="0">
                                          <p:val>
                                            <p:strVal val="#ppt_x"/>
                                          </p:val>
                                        </p:tav>
                                        <p:tav tm="100000">
                                          <p:val>
                                            <p:strVal val="#ppt_x"/>
                                          </p:val>
                                        </p:tav>
                                      </p:tavLst>
                                    </p:anim>
                                    <p:anim calcmode="lin" valueType="num">
                                      <p:cBhvr>
                                        <p:cTn id="144" dur="1000" fill="hold"/>
                                        <p:tgtEl>
                                          <p:spTgt spid="41"/>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43"/>
                                        </p:tgtEl>
                                        <p:attrNameLst>
                                          <p:attrName>style.visibility</p:attrName>
                                        </p:attrNameLst>
                                      </p:cBhvr>
                                      <p:to>
                                        <p:strVal val="visible"/>
                                      </p:to>
                                    </p:set>
                                    <p:animEffect transition="in" filter="fade">
                                      <p:cBhvr>
                                        <p:cTn id="147" dur="1000"/>
                                        <p:tgtEl>
                                          <p:spTgt spid="43"/>
                                        </p:tgtEl>
                                      </p:cBhvr>
                                    </p:animEffect>
                                    <p:anim calcmode="lin" valueType="num">
                                      <p:cBhvr>
                                        <p:cTn id="148" dur="1000" fill="hold"/>
                                        <p:tgtEl>
                                          <p:spTgt spid="43"/>
                                        </p:tgtEl>
                                        <p:attrNameLst>
                                          <p:attrName>ppt_x</p:attrName>
                                        </p:attrNameLst>
                                      </p:cBhvr>
                                      <p:tavLst>
                                        <p:tav tm="0">
                                          <p:val>
                                            <p:strVal val="#ppt_x"/>
                                          </p:val>
                                        </p:tav>
                                        <p:tav tm="100000">
                                          <p:val>
                                            <p:strVal val="#ppt_x"/>
                                          </p:val>
                                        </p:tav>
                                      </p:tavLst>
                                    </p:anim>
                                    <p:anim calcmode="lin" valueType="num">
                                      <p:cBhvr>
                                        <p:cTn id="149" dur="1000" fill="hold"/>
                                        <p:tgtEl>
                                          <p:spTgt spid="43"/>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45"/>
                                        </p:tgtEl>
                                        <p:attrNameLst>
                                          <p:attrName>style.visibility</p:attrName>
                                        </p:attrNameLst>
                                      </p:cBhvr>
                                      <p:to>
                                        <p:strVal val="visible"/>
                                      </p:to>
                                    </p:set>
                                    <p:animEffect transition="in" filter="fade">
                                      <p:cBhvr>
                                        <p:cTn id="152" dur="1000"/>
                                        <p:tgtEl>
                                          <p:spTgt spid="45"/>
                                        </p:tgtEl>
                                      </p:cBhvr>
                                    </p:animEffect>
                                    <p:anim calcmode="lin" valueType="num">
                                      <p:cBhvr>
                                        <p:cTn id="153" dur="1000" fill="hold"/>
                                        <p:tgtEl>
                                          <p:spTgt spid="45"/>
                                        </p:tgtEl>
                                        <p:attrNameLst>
                                          <p:attrName>ppt_x</p:attrName>
                                        </p:attrNameLst>
                                      </p:cBhvr>
                                      <p:tavLst>
                                        <p:tav tm="0">
                                          <p:val>
                                            <p:strVal val="#ppt_x"/>
                                          </p:val>
                                        </p:tav>
                                        <p:tav tm="100000">
                                          <p:val>
                                            <p:strVal val="#ppt_x"/>
                                          </p:val>
                                        </p:tav>
                                      </p:tavLst>
                                    </p:anim>
                                    <p:anim calcmode="lin" valueType="num">
                                      <p:cBhvr>
                                        <p:cTn id="154" dur="1000" fill="hold"/>
                                        <p:tgtEl>
                                          <p:spTgt spid="45"/>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46"/>
                                        </p:tgtEl>
                                        <p:attrNameLst>
                                          <p:attrName>style.visibility</p:attrName>
                                        </p:attrNameLst>
                                      </p:cBhvr>
                                      <p:to>
                                        <p:strVal val="visible"/>
                                      </p:to>
                                    </p:set>
                                    <p:animEffect transition="in" filter="fade">
                                      <p:cBhvr>
                                        <p:cTn id="157" dur="1000"/>
                                        <p:tgtEl>
                                          <p:spTgt spid="46"/>
                                        </p:tgtEl>
                                      </p:cBhvr>
                                    </p:animEffect>
                                    <p:anim calcmode="lin" valueType="num">
                                      <p:cBhvr>
                                        <p:cTn id="158" dur="1000" fill="hold"/>
                                        <p:tgtEl>
                                          <p:spTgt spid="46"/>
                                        </p:tgtEl>
                                        <p:attrNameLst>
                                          <p:attrName>ppt_x</p:attrName>
                                        </p:attrNameLst>
                                      </p:cBhvr>
                                      <p:tavLst>
                                        <p:tav tm="0">
                                          <p:val>
                                            <p:strVal val="#ppt_x"/>
                                          </p:val>
                                        </p:tav>
                                        <p:tav tm="100000">
                                          <p:val>
                                            <p:strVal val="#ppt_x"/>
                                          </p:val>
                                        </p:tav>
                                      </p:tavLst>
                                    </p:anim>
                                    <p:anim calcmode="lin" valueType="num">
                                      <p:cBhvr>
                                        <p:cTn id="159" dur="1000" fill="hold"/>
                                        <p:tgtEl>
                                          <p:spTgt spid="46"/>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48"/>
                                        </p:tgtEl>
                                        <p:attrNameLst>
                                          <p:attrName>style.visibility</p:attrName>
                                        </p:attrNameLst>
                                      </p:cBhvr>
                                      <p:to>
                                        <p:strVal val="visible"/>
                                      </p:to>
                                    </p:set>
                                    <p:animEffect transition="in" filter="fade">
                                      <p:cBhvr>
                                        <p:cTn id="162" dur="1000"/>
                                        <p:tgtEl>
                                          <p:spTgt spid="48"/>
                                        </p:tgtEl>
                                      </p:cBhvr>
                                    </p:animEffect>
                                    <p:anim calcmode="lin" valueType="num">
                                      <p:cBhvr>
                                        <p:cTn id="163" dur="1000" fill="hold"/>
                                        <p:tgtEl>
                                          <p:spTgt spid="48"/>
                                        </p:tgtEl>
                                        <p:attrNameLst>
                                          <p:attrName>ppt_x</p:attrName>
                                        </p:attrNameLst>
                                      </p:cBhvr>
                                      <p:tavLst>
                                        <p:tav tm="0">
                                          <p:val>
                                            <p:strVal val="#ppt_x"/>
                                          </p:val>
                                        </p:tav>
                                        <p:tav tm="100000">
                                          <p:val>
                                            <p:strVal val="#ppt_x"/>
                                          </p:val>
                                        </p:tav>
                                      </p:tavLst>
                                    </p:anim>
                                    <p:anim calcmode="lin" valueType="num">
                                      <p:cBhvr>
                                        <p:cTn id="164" dur="1000" fill="hold"/>
                                        <p:tgtEl>
                                          <p:spTgt spid="48"/>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50"/>
                                        </p:tgtEl>
                                        <p:attrNameLst>
                                          <p:attrName>style.visibility</p:attrName>
                                        </p:attrNameLst>
                                      </p:cBhvr>
                                      <p:to>
                                        <p:strVal val="visible"/>
                                      </p:to>
                                    </p:set>
                                    <p:animEffect transition="in" filter="fade">
                                      <p:cBhvr>
                                        <p:cTn id="167" dur="1000"/>
                                        <p:tgtEl>
                                          <p:spTgt spid="50"/>
                                        </p:tgtEl>
                                      </p:cBhvr>
                                    </p:animEffect>
                                    <p:anim calcmode="lin" valueType="num">
                                      <p:cBhvr>
                                        <p:cTn id="168" dur="1000" fill="hold"/>
                                        <p:tgtEl>
                                          <p:spTgt spid="50"/>
                                        </p:tgtEl>
                                        <p:attrNameLst>
                                          <p:attrName>ppt_x</p:attrName>
                                        </p:attrNameLst>
                                      </p:cBhvr>
                                      <p:tavLst>
                                        <p:tav tm="0">
                                          <p:val>
                                            <p:strVal val="#ppt_x"/>
                                          </p:val>
                                        </p:tav>
                                        <p:tav tm="100000">
                                          <p:val>
                                            <p:strVal val="#ppt_x"/>
                                          </p:val>
                                        </p:tav>
                                      </p:tavLst>
                                    </p:anim>
                                    <p:anim calcmode="lin" valueType="num">
                                      <p:cBhvr>
                                        <p:cTn id="169" dur="1000" fill="hold"/>
                                        <p:tgtEl>
                                          <p:spTgt spid="5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51"/>
                                        </p:tgtEl>
                                        <p:attrNameLst>
                                          <p:attrName>style.visibility</p:attrName>
                                        </p:attrNameLst>
                                      </p:cBhvr>
                                      <p:to>
                                        <p:strVal val="visible"/>
                                      </p:to>
                                    </p:set>
                                    <p:animEffect transition="in" filter="fade">
                                      <p:cBhvr>
                                        <p:cTn id="172" dur="1000"/>
                                        <p:tgtEl>
                                          <p:spTgt spid="51"/>
                                        </p:tgtEl>
                                      </p:cBhvr>
                                    </p:animEffect>
                                    <p:anim calcmode="lin" valueType="num">
                                      <p:cBhvr>
                                        <p:cTn id="173" dur="1000" fill="hold"/>
                                        <p:tgtEl>
                                          <p:spTgt spid="51"/>
                                        </p:tgtEl>
                                        <p:attrNameLst>
                                          <p:attrName>ppt_x</p:attrName>
                                        </p:attrNameLst>
                                      </p:cBhvr>
                                      <p:tavLst>
                                        <p:tav tm="0">
                                          <p:val>
                                            <p:strVal val="#ppt_x"/>
                                          </p:val>
                                        </p:tav>
                                        <p:tav tm="100000">
                                          <p:val>
                                            <p:strVal val="#ppt_x"/>
                                          </p:val>
                                        </p:tav>
                                      </p:tavLst>
                                    </p:anim>
                                    <p:anim calcmode="lin" valueType="num">
                                      <p:cBhvr>
                                        <p:cTn id="174" dur="1000" fill="hold"/>
                                        <p:tgtEl>
                                          <p:spTgt spid="51"/>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53"/>
                                        </p:tgtEl>
                                        <p:attrNameLst>
                                          <p:attrName>style.visibility</p:attrName>
                                        </p:attrNameLst>
                                      </p:cBhvr>
                                      <p:to>
                                        <p:strVal val="visible"/>
                                      </p:to>
                                    </p:set>
                                    <p:animEffect transition="in" filter="fade">
                                      <p:cBhvr>
                                        <p:cTn id="177" dur="1000"/>
                                        <p:tgtEl>
                                          <p:spTgt spid="53"/>
                                        </p:tgtEl>
                                      </p:cBhvr>
                                    </p:animEffect>
                                    <p:anim calcmode="lin" valueType="num">
                                      <p:cBhvr>
                                        <p:cTn id="178" dur="1000" fill="hold"/>
                                        <p:tgtEl>
                                          <p:spTgt spid="53"/>
                                        </p:tgtEl>
                                        <p:attrNameLst>
                                          <p:attrName>ppt_x</p:attrName>
                                        </p:attrNameLst>
                                      </p:cBhvr>
                                      <p:tavLst>
                                        <p:tav tm="0">
                                          <p:val>
                                            <p:strVal val="#ppt_x"/>
                                          </p:val>
                                        </p:tav>
                                        <p:tav tm="100000">
                                          <p:val>
                                            <p:strVal val="#ppt_x"/>
                                          </p:val>
                                        </p:tav>
                                      </p:tavLst>
                                    </p:anim>
                                    <p:anim calcmode="lin" valueType="num">
                                      <p:cBhvr>
                                        <p:cTn id="179" dur="1000" fill="hold"/>
                                        <p:tgtEl>
                                          <p:spTgt spid="53"/>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55"/>
                                        </p:tgtEl>
                                        <p:attrNameLst>
                                          <p:attrName>style.visibility</p:attrName>
                                        </p:attrNameLst>
                                      </p:cBhvr>
                                      <p:to>
                                        <p:strVal val="visible"/>
                                      </p:to>
                                    </p:set>
                                    <p:animEffect transition="in" filter="fade">
                                      <p:cBhvr>
                                        <p:cTn id="182" dur="1000"/>
                                        <p:tgtEl>
                                          <p:spTgt spid="55"/>
                                        </p:tgtEl>
                                      </p:cBhvr>
                                    </p:animEffect>
                                    <p:anim calcmode="lin" valueType="num">
                                      <p:cBhvr>
                                        <p:cTn id="183" dur="1000" fill="hold"/>
                                        <p:tgtEl>
                                          <p:spTgt spid="55"/>
                                        </p:tgtEl>
                                        <p:attrNameLst>
                                          <p:attrName>ppt_x</p:attrName>
                                        </p:attrNameLst>
                                      </p:cBhvr>
                                      <p:tavLst>
                                        <p:tav tm="0">
                                          <p:val>
                                            <p:strVal val="#ppt_x"/>
                                          </p:val>
                                        </p:tav>
                                        <p:tav tm="100000">
                                          <p:val>
                                            <p:strVal val="#ppt_x"/>
                                          </p:val>
                                        </p:tav>
                                      </p:tavLst>
                                    </p:anim>
                                    <p:anim calcmode="lin" valueType="num">
                                      <p:cBhvr>
                                        <p:cTn id="184" dur="1000" fill="hold"/>
                                        <p:tgtEl>
                                          <p:spTgt spid="55"/>
                                        </p:tgtEl>
                                        <p:attrNameLst>
                                          <p:attrName>ppt_y</p:attrName>
                                        </p:attrNameLst>
                                      </p:cBhvr>
                                      <p:tavLst>
                                        <p:tav tm="0">
                                          <p:val>
                                            <p:strVal val="#ppt_y+.1"/>
                                          </p:val>
                                        </p:tav>
                                        <p:tav tm="100000">
                                          <p:val>
                                            <p:strVal val="#ppt_y"/>
                                          </p:val>
                                        </p:tav>
                                      </p:tavLst>
                                    </p:anim>
                                  </p:childTnLst>
                                </p:cTn>
                              </p:par>
                              <p:par>
                                <p:cTn id="185" presetID="42" presetClass="entr" presetSubtype="0"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Effect transition="in" filter="fade">
                                      <p:cBhvr>
                                        <p:cTn id="187" dur="1000"/>
                                        <p:tgtEl>
                                          <p:spTgt spid="56"/>
                                        </p:tgtEl>
                                      </p:cBhvr>
                                    </p:animEffect>
                                    <p:anim calcmode="lin" valueType="num">
                                      <p:cBhvr>
                                        <p:cTn id="188" dur="1000" fill="hold"/>
                                        <p:tgtEl>
                                          <p:spTgt spid="56"/>
                                        </p:tgtEl>
                                        <p:attrNameLst>
                                          <p:attrName>ppt_x</p:attrName>
                                        </p:attrNameLst>
                                      </p:cBhvr>
                                      <p:tavLst>
                                        <p:tav tm="0">
                                          <p:val>
                                            <p:strVal val="#ppt_x"/>
                                          </p:val>
                                        </p:tav>
                                        <p:tav tm="100000">
                                          <p:val>
                                            <p:strVal val="#ppt_x"/>
                                          </p:val>
                                        </p:tav>
                                      </p:tavLst>
                                    </p:anim>
                                    <p:anim calcmode="lin" valueType="num">
                                      <p:cBhvr>
                                        <p:cTn id="189" dur="1000" fill="hold"/>
                                        <p:tgtEl>
                                          <p:spTgt spid="56"/>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58"/>
                                        </p:tgtEl>
                                        <p:attrNameLst>
                                          <p:attrName>style.visibility</p:attrName>
                                        </p:attrNameLst>
                                      </p:cBhvr>
                                      <p:to>
                                        <p:strVal val="visible"/>
                                      </p:to>
                                    </p:set>
                                    <p:animEffect transition="in" filter="fade">
                                      <p:cBhvr>
                                        <p:cTn id="192" dur="1000"/>
                                        <p:tgtEl>
                                          <p:spTgt spid="58"/>
                                        </p:tgtEl>
                                      </p:cBhvr>
                                    </p:animEffect>
                                    <p:anim calcmode="lin" valueType="num">
                                      <p:cBhvr>
                                        <p:cTn id="193" dur="1000" fill="hold"/>
                                        <p:tgtEl>
                                          <p:spTgt spid="58"/>
                                        </p:tgtEl>
                                        <p:attrNameLst>
                                          <p:attrName>ppt_x</p:attrName>
                                        </p:attrNameLst>
                                      </p:cBhvr>
                                      <p:tavLst>
                                        <p:tav tm="0">
                                          <p:val>
                                            <p:strVal val="#ppt_x"/>
                                          </p:val>
                                        </p:tav>
                                        <p:tav tm="100000">
                                          <p:val>
                                            <p:strVal val="#ppt_x"/>
                                          </p:val>
                                        </p:tav>
                                      </p:tavLst>
                                    </p:anim>
                                    <p:anim calcmode="lin" valueType="num">
                                      <p:cBhvr>
                                        <p:cTn id="194" dur="1000" fill="hold"/>
                                        <p:tgtEl>
                                          <p:spTgt spid="58"/>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60"/>
                                        </p:tgtEl>
                                        <p:attrNameLst>
                                          <p:attrName>style.visibility</p:attrName>
                                        </p:attrNameLst>
                                      </p:cBhvr>
                                      <p:to>
                                        <p:strVal val="visible"/>
                                      </p:to>
                                    </p:set>
                                    <p:animEffect transition="in" filter="fade">
                                      <p:cBhvr>
                                        <p:cTn id="197" dur="1000"/>
                                        <p:tgtEl>
                                          <p:spTgt spid="60"/>
                                        </p:tgtEl>
                                      </p:cBhvr>
                                    </p:animEffect>
                                    <p:anim calcmode="lin" valueType="num">
                                      <p:cBhvr>
                                        <p:cTn id="198" dur="1000" fill="hold"/>
                                        <p:tgtEl>
                                          <p:spTgt spid="60"/>
                                        </p:tgtEl>
                                        <p:attrNameLst>
                                          <p:attrName>ppt_x</p:attrName>
                                        </p:attrNameLst>
                                      </p:cBhvr>
                                      <p:tavLst>
                                        <p:tav tm="0">
                                          <p:val>
                                            <p:strVal val="#ppt_x"/>
                                          </p:val>
                                        </p:tav>
                                        <p:tav tm="100000">
                                          <p:val>
                                            <p:strVal val="#ppt_x"/>
                                          </p:val>
                                        </p:tav>
                                      </p:tavLst>
                                    </p:anim>
                                    <p:anim calcmode="lin" valueType="num">
                                      <p:cBhvr>
                                        <p:cTn id="199" dur="1000" fill="hold"/>
                                        <p:tgtEl>
                                          <p:spTgt spid="60"/>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61"/>
                                        </p:tgtEl>
                                        <p:attrNameLst>
                                          <p:attrName>style.visibility</p:attrName>
                                        </p:attrNameLst>
                                      </p:cBhvr>
                                      <p:to>
                                        <p:strVal val="visible"/>
                                      </p:to>
                                    </p:set>
                                    <p:animEffect transition="in" filter="fade">
                                      <p:cBhvr>
                                        <p:cTn id="202" dur="1000"/>
                                        <p:tgtEl>
                                          <p:spTgt spid="61"/>
                                        </p:tgtEl>
                                      </p:cBhvr>
                                    </p:animEffect>
                                    <p:anim calcmode="lin" valueType="num">
                                      <p:cBhvr>
                                        <p:cTn id="203" dur="1000" fill="hold"/>
                                        <p:tgtEl>
                                          <p:spTgt spid="61"/>
                                        </p:tgtEl>
                                        <p:attrNameLst>
                                          <p:attrName>ppt_x</p:attrName>
                                        </p:attrNameLst>
                                      </p:cBhvr>
                                      <p:tavLst>
                                        <p:tav tm="0">
                                          <p:val>
                                            <p:strVal val="#ppt_x"/>
                                          </p:val>
                                        </p:tav>
                                        <p:tav tm="100000">
                                          <p:val>
                                            <p:strVal val="#ppt_x"/>
                                          </p:val>
                                        </p:tav>
                                      </p:tavLst>
                                    </p:anim>
                                    <p:anim calcmode="lin" valueType="num">
                                      <p:cBhvr>
                                        <p:cTn id="204" dur="1000" fill="hold"/>
                                        <p:tgtEl>
                                          <p:spTgt spid="61"/>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62"/>
                                        </p:tgtEl>
                                        <p:attrNameLst>
                                          <p:attrName>style.visibility</p:attrName>
                                        </p:attrNameLst>
                                      </p:cBhvr>
                                      <p:to>
                                        <p:strVal val="visible"/>
                                      </p:to>
                                    </p:set>
                                    <p:animEffect transition="in" filter="fade">
                                      <p:cBhvr>
                                        <p:cTn id="207" dur="1000"/>
                                        <p:tgtEl>
                                          <p:spTgt spid="62"/>
                                        </p:tgtEl>
                                      </p:cBhvr>
                                    </p:animEffect>
                                    <p:anim calcmode="lin" valueType="num">
                                      <p:cBhvr>
                                        <p:cTn id="208" dur="1000" fill="hold"/>
                                        <p:tgtEl>
                                          <p:spTgt spid="62"/>
                                        </p:tgtEl>
                                        <p:attrNameLst>
                                          <p:attrName>ppt_x</p:attrName>
                                        </p:attrNameLst>
                                      </p:cBhvr>
                                      <p:tavLst>
                                        <p:tav tm="0">
                                          <p:val>
                                            <p:strVal val="#ppt_x"/>
                                          </p:val>
                                        </p:tav>
                                        <p:tav tm="100000">
                                          <p:val>
                                            <p:strVal val="#ppt_x"/>
                                          </p:val>
                                        </p:tav>
                                      </p:tavLst>
                                    </p:anim>
                                    <p:anim calcmode="lin" valueType="num">
                                      <p:cBhvr>
                                        <p:cTn id="209" dur="1000" fill="hold"/>
                                        <p:tgtEl>
                                          <p:spTgt spid="62"/>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63"/>
                                        </p:tgtEl>
                                        <p:attrNameLst>
                                          <p:attrName>style.visibility</p:attrName>
                                        </p:attrNameLst>
                                      </p:cBhvr>
                                      <p:to>
                                        <p:strVal val="visible"/>
                                      </p:to>
                                    </p:set>
                                    <p:animEffect transition="in" filter="fade">
                                      <p:cBhvr>
                                        <p:cTn id="212" dur="1000"/>
                                        <p:tgtEl>
                                          <p:spTgt spid="63"/>
                                        </p:tgtEl>
                                      </p:cBhvr>
                                    </p:animEffect>
                                    <p:anim calcmode="lin" valueType="num">
                                      <p:cBhvr>
                                        <p:cTn id="213" dur="1000" fill="hold"/>
                                        <p:tgtEl>
                                          <p:spTgt spid="63"/>
                                        </p:tgtEl>
                                        <p:attrNameLst>
                                          <p:attrName>ppt_x</p:attrName>
                                        </p:attrNameLst>
                                      </p:cBhvr>
                                      <p:tavLst>
                                        <p:tav tm="0">
                                          <p:val>
                                            <p:strVal val="#ppt_x"/>
                                          </p:val>
                                        </p:tav>
                                        <p:tav tm="100000">
                                          <p:val>
                                            <p:strVal val="#ppt_x"/>
                                          </p:val>
                                        </p:tav>
                                      </p:tavLst>
                                    </p:anim>
                                    <p:anim calcmode="lin" valueType="num">
                                      <p:cBhvr>
                                        <p:cTn id="214" dur="1000" fill="hold"/>
                                        <p:tgtEl>
                                          <p:spTgt spid="63"/>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65"/>
                                        </p:tgtEl>
                                        <p:attrNameLst>
                                          <p:attrName>style.visibility</p:attrName>
                                        </p:attrNameLst>
                                      </p:cBhvr>
                                      <p:to>
                                        <p:strVal val="visible"/>
                                      </p:to>
                                    </p:set>
                                    <p:animEffect transition="in" filter="fade">
                                      <p:cBhvr>
                                        <p:cTn id="217" dur="1000"/>
                                        <p:tgtEl>
                                          <p:spTgt spid="65"/>
                                        </p:tgtEl>
                                      </p:cBhvr>
                                    </p:animEffect>
                                    <p:anim calcmode="lin" valueType="num">
                                      <p:cBhvr>
                                        <p:cTn id="218" dur="1000" fill="hold"/>
                                        <p:tgtEl>
                                          <p:spTgt spid="65"/>
                                        </p:tgtEl>
                                        <p:attrNameLst>
                                          <p:attrName>ppt_x</p:attrName>
                                        </p:attrNameLst>
                                      </p:cBhvr>
                                      <p:tavLst>
                                        <p:tav tm="0">
                                          <p:val>
                                            <p:strVal val="#ppt_x"/>
                                          </p:val>
                                        </p:tav>
                                        <p:tav tm="100000">
                                          <p:val>
                                            <p:strVal val="#ppt_x"/>
                                          </p:val>
                                        </p:tav>
                                      </p:tavLst>
                                    </p:anim>
                                    <p:anim calcmode="lin" valueType="num">
                                      <p:cBhvr>
                                        <p:cTn id="219" dur="1000" fill="hold"/>
                                        <p:tgtEl>
                                          <p:spTgt spid="65"/>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66"/>
                                        </p:tgtEl>
                                        <p:attrNameLst>
                                          <p:attrName>style.visibility</p:attrName>
                                        </p:attrNameLst>
                                      </p:cBhvr>
                                      <p:to>
                                        <p:strVal val="visible"/>
                                      </p:to>
                                    </p:set>
                                    <p:animEffect transition="in" filter="fade">
                                      <p:cBhvr>
                                        <p:cTn id="222" dur="1000"/>
                                        <p:tgtEl>
                                          <p:spTgt spid="66"/>
                                        </p:tgtEl>
                                      </p:cBhvr>
                                    </p:animEffect>
                                    <p:anim calcmode="lin" valueType="num">
                                      <p:cBhvr>
                                        <p:cTn id="223" dur="1000" fill="hold"/>
                                        <p:tgtEl>
                                          <p:spTgt spid="66"/>
                                        </p:tgtEl>
                                        <p:attrNameLst>
                                          <p:attrName>ppt_x</p:attrName>
                                        </p:attrNameLst>
                                      </p:cBhvr>
                                      <p:tavLst>
                                        <p:tav tm="0">
                                          <p:val>
                                            <p:strVal val="#ppt_x"/>
                                          </p:val>
                                        </p:tav>
                                        <p:tav tm="100000">
                                          <p:val>
                                            <p:strVal val="#ppt_x"/>
                                          </p:val>
                                        </p:tav>
                                      </p:tavLst>
                                    </p:anim>
                                    <p:anim calcmode="lin" valueType="num">
                                      <p:cBhvr>
                                        <p:cTn id="224" dur="1000" fill="hold"/>
                                        <p:tgtEl>
                                          <p:spTgt spid="66"/>
                                        </p:tgtEl>
                                        <p:attrNameLst>
                                          <p:attrName>ppt_y</p:attrName>
                                        </p:attrNameLst>
                                      </p:cBhvr>
                                      <p:tavLst>
                                        <p:tav tm="0">
                                          <p:val>
                                            <p:strVal val="#ppt_y+.1"/>
                                          </p:val>
                                        </p:tav>
                                        <p:tav tm="100000">
                                          <p:val>
                                            <p:strVal val="#ppt_y"/>
                                          </p:val>
                                        </p:tav>
                                      </p:tavLst>
                                    </p:anim>
                                  </p:childTnLst>
                                </p:cTn>
                              </p:par>
                              <p:par>
                                <p:cTn id="225" presetID="42" presetClass="entr" presetSubtype="0" fill="hold" grpId="0" nodeType="withEffect">
                                  <p:stCondLst>
                                    <p:cond delay="0"/>
                                  </p:stCondLst>
                                  <p:childTnLst>
                                    <p:set>
                                      <p:cBhvr>
                                        <p:cTn id="226" dur="1" fill="hold">
                                          <p:stCondLst>
                                            <p:cond delay="0"/>
                                          </p:stCondLst>
                                        </p:cTn>
                                        <p:tgtEl>
                                          <p:spTgt spid="67"/>
                                        </p:tgtEl>
                                        <p:attrNameLst>
                                          <p:attrName>style.visibility</p:attrName>
                                        </p:attrNameLst>
                                      </p:cBhvr>
                                      <p:to>
                                        <p:strVal val="visible"/>
                                      </p:to>
                                    </p:set>
                                    <p:animEffect transition="in" filter="fade">
                                      <p:cBhvr>
                                        <p:cTn id="227" dur="1000"/>
                                        <p:tgtEl>
                                          <p:spTgt spid="67"/>
                                        </p:tgtEl>
                                      </p:cBhvr>
                                    </p:animEffect>
                                    <p:anim calcmode="lin" valueType="num">
                                      <p:cBhvr>
                                        <p:cTn id="228" dur="1000" fill="hold"/>
                                        <p:tgtEl>
                                          <p:spTgt spid="67"/>
                                        </p:tgtEl>
                                        <p:attrNameLst>
                                          <p:attrName>ppt_x</p:attrName>
                                        </p:attrNameLst>
                                      </p:cBhvr>
                                      <p:tavLst>
                                        <p:tav tm="0">
                                          <p:val>
                                            <p:strVal val="#ppt_x"/>
                                          </p:val>
                                        </p:tav>
                                        <p:tav tm="100000">
                                          <p:val>
                                            <p:strVal val="#ppt_x"/>
                                          </p:val>
                                        </p:tav>
                                      </p:tavLst>
                                    </p:anim>
                                    <p:anim calcmode="lin" valueType="num">
                                      <p:cBhvr>
                                        <p:cTn id="229" dur="1000" fill="hold"/>
                                        <p:tgtEl>
                                          <p:spTgt spid="67"/>
                                        </p:tgtEl>
                                        <p:attrNameLst>
                                          <p:attrName>ppt_y</p:attrName>
                                        </p:attrNameLst>
                                      </p:cBhvr>
                                      <p:tavLst>
                                        <p:tav tm="0">
                                          <p:val>
                                            <p:strVal val="#ppt_y+.1"/>
                                          </p:val>
                                        </p:tav>
                                        <p:tav tm="100000">
                                          <p:val>
                                            <p:strVal val="#ppt_y"/>
                                          </p:val>
                                        </p:tav>
                                      </p:tavLst>
                                    </p:anim>
                                  </p:childTnLst>
                                </p:cTn>
                              </p:par>
                              <p:par>
                                <p:cTn id="230" presetID="42" presetClass="entr" presetSubtype="0" fill="hold" grpId="0" nodeType="withEffect">
                                  <p:stCondLst>
                                    <p:cond delay="0"/>
                                  </p:stCondLst>
                                  <p:childTnLst>
                                    <p:set>
                                      <p:cBhvr>
                                        <p:cTn id="231" dur="1" fill="hold">
                                          <p:stCondLst>
                                            <p:cond delay="0"/>
                                          </p:stCondLst>
                                        </p:cTn>
                                        <p:tgtEl>
                                          <p:spTgt spid="68"/>
                                        </p:tgtEl>
                                        <p:attrNameLst>
                                          <p:attrName>style.visibility</p:attrName>
                                        </p:attrNameLst>
                                      </p:cBhvr>
                                      <p:to>
                                        <p:strVal val="visible"/>
                                      </p:to>
                                    </p:set>
                                    <p:animEffect transition="in" filter="fade">
                                      <p:cBhvr>
                                        <p:cTn id="232" dur="1000"/>
                                        <p:tgtEl>
                                          <p:spTgt spid="68"/>
                                        </p:tgtEl>
                                      </p:cBhvr>
                                    </p:animEffect>
                                    <p:anim calcmode="lin" valueType="num">
                                      <p:cBhvr>
                                        <p:cTn id="233" dur="1000" fill="hold"/>
                                        <p:tgtEl>
                                          <p:spTgt spid="68"/>
                                        </p:tgtEl>
                                        <p:attrNameLst>
                                          <p:attrName>ppt_x</p:attrName>
                                        </p:attrNameLst>
                                      </p:cBhvr>
                                      <p:tavLst>
                                        <p:tav tm="0">
                                          <p:val>
                                            <p:strVal val="#ppt_x"/>
                                          </p:val>
                                        </p:tav>
                                        <p:tav tm="100000">
                                          <p:val>
                                            <p:strVal val="#ppt_x"/>
                                          </p:val>
                                        </p:tav>
                                      </p:tavLst>
                                    </p:anim>
                                    <p:anim calcmode="lin" valueType="num">
                                      <p:cBhvr>
                                        <p:cTn id="234" dur="1000" fill="hold"/>
                                        <p:tgtEl>
                                          <p:spTgt spid="68"/>
                                        </p:tgtEl>
                                        <p:attrNameLst>
                                          <p:attrName>ppt_y</p:attrName>
                                        </p:attrNameLst>
                                      </p:cBhvr>
                                      <p:tavLst>
                                        <p:tav tm="0">
                                          <p:val>
                                            <p:strVal val="#ppt_y+.1"/>
                                          </p:val>
                                        </p:tav>
                                        <p:tav tm="100000">
                                          <p:val>
                                            <p:strVal val="#ppt_y"/>
                                          </p:val>
                                        </p:tav>
                                      </p:tavLst>
                                    </p:anim>
                                  </p:childTnLst>
                                </p:cTn>
                              </p:par>
                              <p:par>
                                <p:cTn id="235" presetID="42" presetClass="entr" presetSubtype="0" fill="hold" grpId="0" nodeType="withEffect">
                                  <p:stCondLst>
                                    <p:cond delay="0"/>
                                  </p:stCondLst>
                                  <p:childTnLst>
                                    <p:set>
                                      <p:cBhvr>
                                        <p:cTn id="236" dur="1" fill="hold">
                                          <p:stCondLst>
                                            <p:cond delay="0"/>
                                          </p:stCondLst>
                                        </p:cTn>
                                        <p:tgtEl>
                                          <p:spTgt spid="70"/>
                                        </p:tgtEl>
                                        <p:attrNameLst>
                                          <p:attrName>style.visibility</p:attrName>
                                        </p:attrNameLst>
                                      </p:cBhvr>
                                      <p:to>
                                        <p:strVal val="visible"/>
                                      </p:to>
                                    </p:set>
                                    <p:animEffect transition="in" filter="fade">
                                      <p:cBhvr>
                                        <p:cTn id="237" dur="1000"/>
                                        <p:tgtEl>
                                          <p:spTgt spid="70"/>
                                        </p:tgtEl>
                                      </p:cBhvr>
                                    </p:animEffect>
                                    <p:anim calcmode="lin" valueType="num">
                                      <p:cBhvr>
                                        <p:cTn id="238" dur="1000" fill="hold"/>
                                        <p:tgtEl>
                                          <p:spTgt spid="70"/>
                                        </p:tgtEl>
                                        <p:attrNameLst>
                                          <p:attrName>ppt_x</p:attrName>
                                        </p:attrNameLst>
                                      </p:cBhvr>
                                      <p:tavLst>
                                        <p:tav tm="0">
                                          <p:val>
                                            <p:strVal val="#ppt_x"/>
                                          </p:val>
                                        </p:tav>
                                        <p:tav tm="100000">
                                          <p:val>
                                            <p:strVal val="#ppt_x"/>
                                          </p:val>
                                        </p:tav>
                                      </p:tavLst>
                                    </p:anim>
                                    <p:anim calcmode="lin" valueType="num">
                                      <p:cBhvr>
                                        <p:cTn id="239" dur="1000" fill="hold"/>
                                        <p:tgtEl>
                                          <p:spTgt spid="70"/>
                                        </p:tgtEl>
                                        <p:attrNameLst>
                                          <p:attrName>ppt_y</p:attrName>
                                        </p:attrNameLst>
                                      </p:cBhvr>
                                      <p:tavLst>
                                        <p:tav tm="0">
                                          <p:val>
                                            <p:strVal val="#ppt_y+.1"/>
                                          </p:val>
                                        </p:tav>
                                        <p:tav tm="100000">
                                          <p:val>
                                            <p:strVal val="#ppt_y"/>
                                          </p:val>
                                        </p:tav>
                                      </p:tavLst>
                                    </p:anim>
                                  </p:childTnLst>
                                </p:cTn>
                              </p:par>
                              <p:par>
                                <p:cTn id="240" presetID="42" presetClass="entr" presetSubtype="0" fill="hold" grpId="0" nodeType="withEffect">
                                  <p:stCondLst>
                                    <p:cond delay="0"/>
                                  </p:stCondLst>
                                  <p:childTnLst>
                                    <p:set>
                                      <p:cBhvr>
                                        <p:cTn id="241" dur="1" fill="hold">
                                          <p:stCondLst>
                                            <p:cond delay="0"/>
                                          </p:stCondLst>
                                        </p:cTn>
                                        <p:tgtEl>
                                          <p:spTgt spid="71"/>
                                        </p:tgtEl>
                                        <p:attrNameLst>
                                          <p:attrName>style.visibility</p:attrName>
                                        </p:attrNameLst>
                                      </p:cBhvr>
                                      <p:to>
                                        <p:strVal val="visible"/>
                                      </p:to>
                                    </p:set>
                                    <p:animEffect transition="in" filter="fade">
                                      <p:cBhvr>
                                        <p:cTn id="242" dur="1000"/>
                                        <p:tgtEl>
                                          <p:spTgt spid="71"/>
                                        </p:tgtEl>
                                      </p:cBhvr>
                                    </p:animEffect>
                                    <p:anim calcmode="lin" valueType="num">
                                      <p:cBhvr>
                                        <p:cTn id="243" dur="1000" fill="hold"/>
                                        <p:tgtEl>
                                          <p:spTgt spid="71"/>
                                        </p:tgtEl>
                                        <p:attrNameLst>
                                          <p:attrName>ppt_x</p:attrName>
                                        </p:attrNameLst>
                                      </p:cBhvr>
                                      <p:tavLst>
                                        <p:tav tm="0">
                                          <p:val>
                                            <p:strVal val="#ppt_x"/>
                                          </p:val>
                                        </p:tav>
                                        <p:tav tm="100000">
                                          <p:val>
                                            <p:strVal val="#ppt_x"/>
                                          </p:val>
                                        </p:tav>
                                      </p:tavLst>
                                    </p:anim>
                                    <p:anim calcmode="lin" valueType="num">
                                      <p:cBhvr>
                                        <p:cTn id="244" dur="1000" fill="hold"/>
                                        <p:tgtEl>
                                          <p:spTgt spid="71"/>
                                        </p:tgtEl>
                                        <p:attrNameLst>
                                          <p:attrName>ppt_y</p:attrName>
                                        </p:attrNameLst>
                                      </p:cBhvr>
                                      <p:tavLst>
                                        <p:tav tm="0">
                                          <p:val>
                                            <p:strVal val="#ppt_y+.1"/>
                                          </p:val>
                                        </p:tav>
                                        <p:tav tm="100000">
                                          <p:val>
                                            <p:strVal val="#ppt_y"/>
                                          </p:val>
                                        </p:tav>
                                      </p:tavLst>
                                    </p:anim>
                                  </p:childTnLst>
                                </p:cTn>
                              </p:par>
                              <p:par>
                                <p:cTn id="245" presetID="42" presetClass="entr" presetSubtype="0" fill="hold" grpId="0" nodeType="withEffect">
                                  <p:stCondLst>
                                    <p:cond delay="0"/>
                                  </p:stCondLst>
                                  <p:childTnLst>
                                    <p:set>
                                      <p:cBhvr>
                                        <p:cTn id="246" dur="1" fill="hold">
                                          <p:stCondLst>
                                            <p:cond delay="0"/>
                                          </p:stCondLst>
                                        </p:cTn>
                                        <p:tgtEl>
                                          <p:spTgt spid="72"/>
                                        </p:tgtEl>
                                        <p:attrNameLst>
                                          <p:attrName>style.visibility</p:attrName>
                                        </p:attrNameLst>
                                      </p:cBhvr>
                                      <p:to>
                                        <p:strVal val="visible"/>
                                      </p:to>
                                    </p:set>
                                    <p:animEffect transition="in" filter="fade">
                                      <p:cBhvr>
                                        <p:cTn id="247" dur="1000"/>
                                        <p:tgtEl>
                                          <p:spTgt spid="72"/>
                                        </p:tgtEl>
                                      </p:cBhvr>
                                    </p:animEffect>
                                    <p:anim calcmode="lin" valueType="num">
                                      <p:cBhvr>
                                        <p:cTn id="248" dur="1000" fill="hold"/>
                                        <p:tgtEl>
                                          <p:spTgt spid="72"/>
                                        </p:tgtEl>
                                        <p:attrNameLst>
                                          <p:attrName>ppt_x</p:attrName>
                                        </p:attrNameLst>
                                      </p:cBhvr>
                                      <p:tavLst>
                                        <p:tav tm="0">
                                          <p:val>
                                            <p:strVal val="#ppt_x"/>
                                          </p:val>
                                        </p:tav>
                                        <p:tav tm="100000">
                                          <p:val>
                                            <p:strVal val="#ppt_x"/>
                                          </p:val>
                                        </p:tav>
                                      </p:tavLst>
                                    </p:anim>
                                    <p:anim calcmode="lin" valueType="num">
                                      <p:cBhvr>
                                        <p:cTn id="249" dur="1000" fill="hold"/>
                                        <p:tgtEl>
                                          <p:spTgt spid="72"/>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73"/>
                                        </p:tgtEl>
                                        <p:attrNameLst>
                                          <p:attrName>style.visibility</p:attrName>
                                        </p:attrNameLst>
                                      </p:cBhvr>
                                      <p:to>
                                        <p:strVal val="visible"/>
                                      </p:to>
                                    </p:set>
                                    <p:animEffect transition="in" filter="fade">
                                      <p:cBhvr>
                                        <p:cTn id="252" dur="1000"/>
                                        <p:tgtEl>
                                          <p:spTgt spid="73"/>
                                        </p:tgtEl>
                                      </p:cBhvr>
                                    </p:animEffect>
                                    <p:anim calcmode="lin" valueType="num">
                                      <p:cBhvr>
                                        <p:cTn id="253" dur="1000" fill="hold"/>
                                        <p:tgtEl>
                                          <p:spTgt spid="73"/>
                                        </p:tgtEl>
                                        <p:attrNameLst>
                                          <p:attrName>ppt_x</p:attrName>
                                        </p:attrNameLst>
                                      </p:cBhvr>
                                      <p:tavLst>
                                        <p:tav tm="0">
                                          <p:val>
                                            <p:strVal val="#ppt_x"/>
                                          </p:val>
                                        </p:tav>
                                        <p:tav tm="100000">
                                          <p:val>
                                            <p:strVal val="#ppt_x"/>
                                          </p:val>
                                        </p:tav>
                                      </p:tavLst>
                                    </p:anim>
                                    <p:anim calcmode="lin" valueType="num">
                                      <p:cBhvr>
                                        <p:cTn id="254" dur="1000" fill="hold"/>
                                        <p:tgtEl>
                                          <p:spTgt spid="73"/>
                                        </p:tgtEl>
                                        <p:attrNameLst>
                                          <p:attrName>ppt_y</p:attrName>
                                        </p:attrNameLst>
                                      </p:cBhvr>
                                      <p:tavLst>
                                        <p:tav tm="0">
                                          <p:val>
                                            <p:strVal val="#ppt_y+.1"/>
                                          </p:val>
                                        </p:tav>
                                        <p:tav tm="100000">
                                          <p:val>
                                            <p:strVal val="#ppt_y"/>
                                          </p:val>
                                        </p:tav>
                                      </p:tavLst>
                                    </p:anim>
                                  </p:childTnLst>
                                </p:cTn>
                              </p:par>
                              <p:par>
                                <p:cTn id="255" presetID="42" presetClass="entr" presetSubtype="0" fill="hold" grpId="0" nodeType="withEffect">
                                  <p:stCondLst>
                                    <p:cond delay="0"/>
                                  </p:stCondLst>
                                  <p:childTnLst>
                                    <p:set>
                                      <p:cBhvr>
                                        <p:cTn id="256" dur="1" fill="hold">
                                          <p:stCondLst>
                                            <p:cond delay="0"/>
                                          </p:stCondLst>
                                        </p:cTn>
                                        <p:tgtEl>
                                          <p:spTgt spid="75"/>
                                        </p:tgtEl>
                                        <p:attrNameLst>
                                          <p:attrName>style.visibility</p:attrName>
                                        </p:attrNameLst>
                                      </p:cBhvr>
                                      <p:to>
                                        <p:strVal val="visible"/>
                                      </p:to>
                                    </p:set>
                                    <p:animEffect transition="in" filter="fade">
                                      <p:cBhvr>
                                        <p:cTn id="257" dur="1000"/>
                                        <p:tgtEl>
                                          <p:spTgt spid="75"/>
                                        </p:tgtEl>
                                      </p:cBhvr>
                                    </p:animEffect>
                                    <p:anim calcmode="lin" valueType="num">
                                      <p:cBhvr>
                                        <p:cTn id="258" dur="1000" fill="hold"/>
                                        <p:tgtEl>
                                          <p:spTgt spid="75"/>
                                        </p:tgtEl>
                                        <p:attrNameLst>
                                          <p:attrName>ppt_x</p:attrName>
                                        </p:attrNameLst>
                                      </p:cBhvr>
                                      <p:tavLst>
                                        <p:tav tm="0">
                                          <p:val>
                                            <p:strVal val="#ppt_x"/>
                                          </p:val>
                                        </p:tav>
                                        <p:tav tm="100000">
                                          <p:val>
                                            <p:strVal val="#ppt_x"/>
                                          </p:val>
                                        </p:tav>
                                      </p:tavLst>
                                    </p:anim>
                                    <p:anim calcmode="lin" valueType="num">
                                      <p:cBhvr>
                                        <p:cTn id="259" dur="1000" fill="hold"/>
                                        <p:tgtEl>
                                          <p:spTgt spid="75"/>
                                        </p:tgtEl>
                                        <p:attrNameLst>
                                          <p:attrName>ppt_y</p:attrName>
                                        </p:attrNameLst>
                                      </p:cBhvr>
                                      <p:tavLst>
                                        <p:tav tm="0">
                                          <p:val>
                                            <p:strVal val="#ppt_y+.1"/>
                                          </p:val>
                                        </p:tav>
                                        <p:tav tm="100000">
                                          <p:val>
                                            <p:strVal val="#ppt_y"/>
                                          </p:val>
                                        </p:tav>
                                      </p:tavLst>
                                    </p:anim>
                                  </p:childTnLst>
                                </p:cTn>
                              </p:par>
                              <p:par>
                                <p:cTn id="260" presetID="42" presetClass="entr" presetSubtype="0" fill="hold" grpId="0" nodeType="withEffect">
                                  <p:stCondLst>
                                    <p:cond delay="0"/>
                                  </p:stCondLst>
                                  <p:childTnLst>
                                    <p:set>
                                      <p:cBhvr>
                                        <p:cTn id="261" dur="1" fill="hold">
                                          <p:stCondLst>
                                            <p:cond delay="0"/>
                                          </p:stCondLst>
                                        </p:cTn>
                                        <p:tgtEl>
                                          <p:spTgt spid="76"/>
                                        </p:tgtEl>
                                        <p:attrNameLst>
                                          <p:attrName>style.visibility</p:attrName>
                                        </p:attrNameLst>
                                      </p:cBhvr>
                                      <p:to>
                                        <p:strVal val="visible"/>
                                      </p:to>
                                    </p:set>
                                    <p:animEffect transition="in" filter="fade">
                                      <p:cBhvr>
                                        <p:cTn id="262" dur="1000"/>
                                        <p:tgtEl>
                                          <p:spTgt spid="76"/>
                                        </p:tgtEl>
                                      </p:cBhvr>
                                    </p:animEffect>
                                    <p:anim calcmode="lin" valueType="num">
                                      <p:cBhvr>
                                        <p:cTn id="263" dur="1000" fill="hold"/>
                                        <p:tgtEl>
                                          <p:spTgt spid="76"/>
                                        </p:tgtEl>
                                        <p:attrNameLst>
                                          <p:attrName>ppt_x</p:attrName>
                                        </p:attrNameLst>
                                      </p:cBhvr>
                                      <p:tavLst>
                                        <p:tav tm="0">
                                          <p:val>
                                            <p:strVal val="#ppt_x"/>
                                          </p:val>
                                        </p:tav>
                                        <p:tav tm="100000">
                                          <p:val>
                                            <p:strVal val="#ppt_x"/>
                                          </p:val>
                                        </p:tav>
                                      </p:tavLst>
                                    </p:anim>
                                    <p:anim calcmode="lin" valueType="num">
                                      <p:cBhvr>
                                        <p:cTn id="264" dur="1000" fill="hold"/>
                                        <p:tgtEl>
                                          <p:spTgt spid="76"/>
                                        </p:tgtEl>
                                        <p:attrNameLst>
                                          <p:attrName>ppt_y</p:attrName>
                                        </p:attrNameLst>
                                      </p:cBhvr>
                                      <p:tavLst>
                                        <p:tav tm="0">
                                          <p:val>
                                            <p:strVal val="#ppt_y+.1"/>
                                          </p:val>
                                        </p:tav>
                                        <p:tav tm="100000">
                                          <p:val>
                                            <p:strVal val="#ppt_y"/>
                                          </p:val>
                                        </p:tav>
                                      </p:tavLst>
                                    </p:anim>
                                  </p:childTnLst>
                                </p:cTn>
                              </p:par>
                              <p:par>
                                <p:cTn id="265" presetID="42" presetClass="entr" presetSubtype="0" fill="hold" nodeType="withEffect">
                                  <p:stCondLst>
                                    <p:cond delay="0"/>
                                  </p:stCondLst>
                                  <p:childTnLst>
                                    <p:set>
                                      <p:cBhvr>
                                        <p:cTn id="266" dur="1" fill="hold">
                                          <p:stCondLst>
                                            <p:cond delay="0"/>
                                          </p:stCondLst>
                                        </p:cTn>
                                        <p:tgtEl>
                                          <p:spTgt spid="78"/>
                                        </p:tgtEl>
                                        <p:attrNameLst>
                                          <p:attrName>style.visibility</p:attrName>
                                        </p:attrNameLst>
                                      </p:cBhvr>
                                      <p:to>
                                        <p:strVal val="visible"/>
                                      </p:to>
                                    </p:set>
                                    <p:animEffect transition="in" filter="fade">
                                      <p:cBhvr>
                                        <p:cTn id="267" dur="1000"/>
                                        <p:tgtEl>
                                          <p:spTgt spid="78"/>
                                        </p:tgtEl>
                                      </p:cBhvr>
                                    </p:animEffect>
                                    <p:anim calcmode="lin" valueType="num">
                                      <p:cBhvr>
                                        <p:cTn id="268" dur="1000" fill="hold"/>
                                        <p:tgtEl>
                                          <p:spTgt spid="78"/>
                                        </p:tgtEl>
                                        <p:attrNameLst>
                                          <p:attrName>ppt_x</p:attrName>
                                        </p:attrNameLst>
                                      </p:cBhvr>
                                      <p:tavLst>
                                        <p:tav tm="0">
                                          <p:val>
                                            <p:strVal val="#ppt_x"/>
                                          </p:val>
                                        </p:tav>
                                        <p:tav tm="100000">
                                          <p:val>
                                            <p:strVal val="#ppt_x"/>
                                          </p:val>
                                        </p:tav>
                                      </p:tavLst>
                                    </p:anim>
                                    <p:anim calcmode="lin" valueType="num">
                                      <p:cBhvr>
                                        <p:cTn id="269" dur="1000" fill="hold"/>
                                        <p:tgtEl>
                                          <p:spTgt spid="78"/>
                                        </p:tgtEl>
                                        <p:attrNameLst>
                                          <p:attrName>ppt_y</p:attrName>
                                        </p:attrNameLst>
                                      </p:cBhvr>
                                      <p:tavLst>
                                        <p:tav tm="0">
                                          <p:val>
                                            <p:strVal val="#ppt_y+.1"/>
                                          </p:val>
                                        </p:tav>
                                        <p:tav tm="100000">
                                          <p:val>
                                            <p:strVal val="#ppt_y"/>
                                          </p:val>
                                        </p:tav>
                                      </p:tavLst>
                                    </p:anim>
                                  </p:childTnLst>
                                </p:cTn>
                              </p:par>
                              <p:par>
                                <p:cTn id="270" presetID="42" presetClass="entr" presetSubtype="0" fill="hold" nodeType="withEffect">
                                  <p:stCondLst>
                                    <p:cond delay="0"/>
                                  </p:stCondLst>
                                  <p:childTnLst>
                                    <p:set>
                                      <p:cBhvr>
                                        <p:cTn id="271" dur="1" fill="hold">
                                          <p:stCondLst>
                                            <p:cond delay="0"/>
                                          </p:stCondLst>
                                        </p:cTn>
                                        <p:tgtEl>
                                          <p:spTgt spid="80"/>
                                        </p:tgtEl>
                                        <p:attrNameLst>
                                          <p:attrName>style.visibility</p:attrName>
                                        </p:attrNameLst>
                                      </p:cBhvr>
                                      <p:to>
                                        <p:strVal val="visible"/>
                                      </p:to>
                                    </p:set>
                                    <p:animEffect transition="in" filter="fade">
                                      <p:cBhvr>
                                        <p:cTn id="272" dur="1000"/>
                                        <p:tgtEl>
                                          <p:spTgt spid="80"/>
                                        </p:tgtEl>
                                      </p:cBhvr>
                                    </p:animEffect>
                                    <p:anim calcmode="lin" valueType="num">
                                      <p:cBhvr>
                                        <p:cTn id="273" dur="1000" fill="hold"/>
                                        <p:tgtEl>
                                          <p:spTgt spid="80"/>
                                        </p:tgtEl>
                                        <p:attrNameLst>
                                          <p:attrName>ppt_x</p:attrName>
                                        </p:attrNameLst>
                                      </p:cBhvr>
                                      <p:tavLst>
                                        <p:tav tm="0">
                                          <p:val>
                                            <p:strVal val="#ppt_x"/>
                                          </p:val>
                                        </p:tav>
                                        <p:tav tm="100000">
                                          <p:val>
                                            <p:strVal val="#ppt_x"/>
                                          </p:val>
                                        </p:tav>
                                      </p:tavLst>
                                    </p:anim>
                                    <p:anim calcmode="lin" valueType="num">
                                      <p:cBhvr>
                                        <p:cTn id="274" dur="1000" fill="hold"/>
                                        <p:tgtEl>
                                          <p:spTgt spid="80"/>
                                        </p:tgtEl>
                                        <p:attrNameLst>
                                          <p:attrName>ppt_y</p:attrName>
                                        </p:attrNameLst>
                                      </p:cBhvr>
                                      <p:tavLst>
                                        <p:tav tm="0">
                                          <p:val>
                                            <p:strVal val="#ppt_y+.1"/>
                                          </p:val>
                                        </p:tav>
                                        <p:tav tm="100000">
                                          <p:val>
                                            <p:strVal val="#ppt_y"/>
                                          </p:val>
                                        </p:tav>
                                      </p:tavLst>
                                    </p:anim>
                                  </p:childTnLst>
                                </p:cTn>
                              </p:par>
                              <p:par>
                                <p:cTn id="275" presetID="42" presetClass="entr" presetSubtype="0" fill="hold" nodeType="withEffect">
                                  <p:stCondLst>
                                    <p:cond delay="0"/>
                                  </p:stCondLst>
                                  <p:childTnLst>
                                    <p:set>
                                      <p:cBhvr>
                                        <p:cTn id="276" dur="1" fill="hold">
                                          <p:stCondLst>
                                            <p:cond delay="0"/>
                                          </p:stCondLst>
                                        </p:cTn>
                                        <p:tgtEl>
                                          <p:spTgt spid="82"/>
                                        </p:tgtEl>
                                        <p:attrNameLst>
                                          <p:attrName>style.visibility</p:attrName>
                                        </p:attrNameLst>
                                      </p:cBhvr>
                                      <p:to>
                                        <p:strVal val="visible"/>
                                      </p:to>
                                    </p:set>
                                    <p:animEffect transition="in" filter="fade">
                                      <p:cBhvr>
                                        <p:cTn id="277" dur="1000"/>
                                        <p:tgtEl>
                                          <p:spTgt spid="82"/>
                                        </p:tgtEl>
                                      </p:cBhvr>
                                    </p:animEffect>
                                    <p:anim calcmode="lin" valueType="num">
                                      <p:cBhvr>
                                        <p:cTn id="278" dur="1000" fill="hold"/>
                                        <p:tgtEl>
                                          <p:spTgt spid="82"/>
                                        </p:tgtEl>
                                        <p:attrNameLst>
                                          <p:attrName>ppt_x</p:attrName>
                                        </p:attrNameLst>
                                      </p:cBhvr>
                                      <p:tavLst>
                                        <p:tav tm="0">
                                          <p:val>
                                            <p:strVal val="#ppt_x"/>
                                          </p:val>
                                        </p:tav>
                                        <p:tav tm="100000">
                                          <p:val>
                                            <p:strVal val="#ppt_x"/>
                                          </p:val>
                                        </p:tav>
                                      </p:tavLst>
                                    </p:anim>
                                    <p:anim calcmode="lin" valueType="num">
                                      <p:cBhvr>
                                        <p:cTn id="279" dur="1000" fill="hold"/>
                                        <p:tgtEl>
                                          <p:spTgt spid="82"/>
                                        </p:tgtEl>
                                        <p:attrNameLst>
                                          <p:attrName>ppt_y</p:attrName>
                                        </p:attrNameLst>
                                      </p:cBhvr>
                                      <p:tavLst>
                                        <p:tav tm="0">
                                          <p:val>
                                            <p:strVal val="#ppt_y+.1"/>
                                          </p:val>
                                        </p:tav>
                                        <p:tav tm="100000">
                                          <p:val>
                                            <p:strVal val="#ppt_y"/>
                                          </p:val>
                                        </p:tav>
                                      </p:tavLst>
                                    </p:anim>
                                  </p:childTnLst>
                                </p:cTn>
                              </p:par>
                              <p:par>
                                <p:cTn id="280" presetID="42" presetClass="entr" presetSubtype="0" fill="hold" nodeType="withEffect">
                                  <p:stCondLst>
                                    <p:cond delay="0"/>
                                  </p:stCondLst>
                                  <p:childTnLst>
                                    <p:set>
                                      <p:cBhvr>
                                        <p:cTn id="281" dur="1" fill="hold">
                                          <p:stCondLst>
                                            <p:cond delay="0"/>
                                          </p:stCondLst>
                                        </p:cTn>
                                        <p:tgtEl>
                                          <p:spTgt spid="84"/>
                                        </p:tgtEl>
                                        <p:attrNameLst>
                                          <p:attrName>style.visibility</p:attrName>
                                        </p:attrNameLst>
                                      </p:cBhvr>
                                      <p:to>
                                        <p:strVal val="visible"/>
                                      </p:to>
                                    </p:set>
                                    <p:animEffect transition="in" filter="fade">
                                      <p:cBhvr>
                                        <p:cTn id="282" dur="1000"/>
                                        <p:tgtEl>
                                          <p:spTgt spid="84"/>
                                        </p:tgtEl>
                                      </p:cBhvr>
                                    </p:animEffect>
                                    <p:anim calcmode="lin" valueType="num">
                                      <p:cBhvr>
                                        <p:cTn id="283" dur="1000" fill="hold"/>
                                        <p:tgtEl>
                                          <p:spTgt spid="84"/>
                                        </p:tgtEl>
                                        <p:attrNameLst>
                                          <p:attrName>ppt_x</p:attrName>
                                        </p:attrNameLst>
                                      </p:cBhvr>
                                      <p:tavLst>
                                        <p:tav tm="0">
                                          <p:val>
                                            <p:strVal val="#ppt_x"/>
                                          </p:val>
                                        </p:tav>
                                        <p:tav tm="100000">
                                          <p:val>
                                            <p:strVal val="#ppt_x"/>
                                          </p:val>
                                        </p:tav>
                                      </p:tavLst>
                                    </p:anim>
                                    <p:anim calcmode="lin" valueType="num">
                                      <p:cBhvr>
                                        <p:cTn id="284" dur="1000" fill="hold"/>
                                        <p:tgtEl>
                                          <p:spTgt spid="84"/>
                                        </p:tgtEl>
                                        <p:attrNameLst>
                                          <p:attrName>ppt_y</p:attrName>
                                        </p:attrNameLst>
                                      </p:cBhvr>
                                      <p:tavLst>
                                        <p:tav tm="0">
                                          <p:val>
                                            <p:strVal val="#ppt_y+.1"/>
                                          </p:val>
                                        </p:tav>
                                        <p:tav tm="100000">
                                          <p:val>
                                            <p:strVal val="#ppt_y"/>
                                          </p:val>
                                        </p:tav>
                                      </p:tavLst>
                                    </p:anim>
                                  </p:childTnLst>
                                </p:cTn>
                              </p:par>
                              <p:par>
                                <p:cTn id="285" presetID="42" presetClass="entr" presetSubtype="0" fill="hold" nodeType="withEffect">
                                  <p:stCondLst>
                                    <p:cond delay="0"/>
                                  </p:stCondLst>
                                  <p:childTnLst>
                                    <p:set>
                                      <p:cBhvr>
                                        <p:cTn id="286" dur="1" fill="hold">
                                          <p:stCondLst>
                                            <p:cond delay="0"/>
                                          </p:stCondLst>
                                        </p:cTn>
                                        <p:tgtEl>
                                          <p:spTgt spid="86"/>
                                        </p:tgtEl>
                                        <p:attrNameLst>
                                          <p:attrName>style.visibility</p:attrName>
                                        </p:attrNameLst>
                                      </p:cBhvr>
                                      <p:to>
                                        <p:strVal val="visible"/>
                                      </p:to>
                                    </p:set>
                                    <p:animEffect transition="in" filter="fade">
                                      <p:cBhvr>
                                        <p:cTn id="287" dur="1000"/>
                                        <p:tgtEl>
                                          <p:spTgt spid="86"/>
                                        </p:tgtEl>
                                      </p:cBhvr>
                                    </p:animEffect>
                                    <p:anim calcmode="lin" valueType="num">
                                      <p:cBhvr>
                                        <p:cTn id="288" dur="1000" fill="hold"/>
                                        <p:tgtEl>
                                          <p:spTgt spid="86"/>
                                        </p:tgtEl>
                                        <p:attrNameLst>
                                          <p:attrName>ppt_x</p:attrName>
                                        </p:attrNameLst>
                                      </p:cBhvr>
                                      <p:tavLst>
                                        <p:tav tm="0">
                                          <p:val>
                                            <p:strVal val="#ppt_x"/>
                                          </p:val>
                                        </p:tav>
                                        <p:tav tm="100000">
                                          <p:val>
                                            <p:strVal val="#ppt_x"/>
                                          </p:val>
                                        </p:tav>
                                      </p:tavLst>
                                    </p:anim>
                                    <p:anim calcmode="lin" valueType="num">
                                      <p:cBhvr>
                                        <p:cTn id="289" dur="1000" fill="hold"/>
                                        <p:tgtEl>
                                          <p:spTgt spid="86"/>
                                        </p:tgtEl>
                                        <p:attrNameLst>
                                          <p:attrName>ppt_y</p:attrName>
                                        </p:attrNameLst>
                                      </p:cBhvr>
                                      <p:tavLst>
                                        <p:tav tm="0">
                                          <p:val>
                                            <p:strVal val="#ppt_y+.1"/>
                                          </p:val>
                                        </p:tav>
                                        <p:tav tm="100000">
                                          <p:val>
                                            <p:strVal val="#ppt_y"/>
                                          </p:val>
                                        </p:tav>
                                      </p:tavLst>
                                    </p:anim>
                                  </p:childTnLst>
                                </p:cTn>
                              </p:par>
                              <p:par>
                                <p:cTn id="290" presetID="42" presetClass="entr" presetSubtype="0" fill="hold" nodeType="withEffect">
                                  <p:stCondLst>
                                    <p:cond delay="0"/>
                                  </p:stCondLst>
                                  <p:childTnLst>
                                    <p:set>
                                      <p:cBhvr>
                                        <p:cTn id="291" dur="1" fill="hold">
                                          <p:stCondLst>
                                            <p:cond delay="0"/>
                                          </p:stCondLst>
                                        </p:cTn>
                                        <p:tgtEl>
                                          <p:spTgt spid="88"/>
                                        </p:tgtEl>
                                        <p:attrNameLst>
                                          <p:attrName>style.visibility</p:attrName>
                                        </p:attrNameLst>
                                      </p:cBhvr>
                                      <p:to>
                                        <p:strVal val="visible"/>
                                      </p:to>
                                    </p:set>
                                    <p:animEffect transition="in" filter="fade">
                                      <p:cBhvr>
                                        <p:cTn id="292" dur="1000"/>
                                        <p:tgtEl>
                                          <p:spTgt spid="88"/>
                                        </p:tgtEl>
                                      </p:cBhvr>
                                    </p:animEffect>
                                    <p:anim calcmode="lin" valueType="num">
                                      <p:cBhvr>
                                        <p:cTn id="293" dur="1000" fill="hold"/>
                                        <p:tgtEl>
                                          <p:spTgt spid="88"/>
                                        </p:tgtEl>
                                        <p:attrNameLst>
                                          <p:attrName>ppt_x</p:attrName>
                                        </p:attrNameLst>
                                      </p:cBhvr>
                                      <p:tavLst>
                                        <p:tav tm="0">
                                          <p:val>
                                            <p:strVal val="#ppt_x"/>
                                          </p:val>
                                        </p:tav>
                                        <p:tav tm="100000">
                                          <p:val>
                                            <p:strVal val="#ppt_x"/>
                                          </p:val>
                                        </p:tav>
                                      </p:tavLst>
                                    </p:anim>
                                    <p:anim calcmode="lin" valueType="num">
                                      <p:cBhvr>
                                        <p:cTn id="294" dur="1000" fill="hold"/>
                                        <p:tgtEl>
                                          <p:spTgt spid="88"/>
                                        </p:tgtEl>
                                        <p:attrNameLst>
                                          <p:attrName>ppt_y</p:attrName>
                                        </p:attrNameLst>
                                      </p:cBhvr>
                                      <p:tavLst>
                                        <p:tav tm="0">
                                          <p:val>
                                            <p:strVal val="#ppt_y+.1"/>
                                          </p:val>
                                        </p:tav>
                                        <p:tav tm="100000">
                                          <p:val>
                                            <p:strVal val="#ppt_y"/>
                                          </p:val>
                                        </p:tav>
                                      </p:tavLst>
                                    </p:anim>
                                  </p:childTnLst>
                                </p:cTn>
                              </p:par>
                              <p:par>
                                <p:cTn id="295" presetID="42" presetClass="entr" presetSubtype="0" fill="hold" nodeType="withEffect">
                                  <p:stCondLst>
                                    <p:cond delay="0"/>
                                  </p:stCondLst>
                                  <p:childTnLst>
                                    <p:set>
                                      <p:cBhvr>
                                        <p:cTn id="296" dur="1" fill="hold">
                                          <p:stCondLst>
                                            <p:cond delay="0"/>
                                          </p:stCondLst>
                                        </p:cTn>
                                        <p:tgtEl>
                                          <p:spTgt spid="90"/>
                                        </p:tgtEl>
                                        <p:attrNameLst>
                                          <p:attrName>style.visibility</p:attrName>
                                        </p:attrNameLst>
                                      </p:cBhvr>
                                      <p:to>
                                        <p:strVal val="visible"/>
                                      </p:to>
                                    </p:set>
                                    <p:animEffect transition="in" filter="fade">
                                      <p:cBhvr>
                                        <p:cTn id="297" dur="1000"/>
                                        <p:tgtEl>
                                          <p:spTgt spid="90"/>
                                        </p:tgtEl>
                                      </p:cBhvr>
                                    </p:animEffect>
                                    <p:anim calcmode="lin" valueType="num">
                                      <p:cBhvr>
                                        <p:cTn id="298" dur="1000" fill="hold"/>
                                        <p:tgtEl>
                                          <p:spTgt spid="90"/>
                                        </p:tgtEl>
                                        <p:attrNameLst>
                                          <p:attrName>ppt_x</p:attrName>
                                        </p:attrNameLst>
                                      </p:cBhvr>
                                      <p:tavLst>
                                        <p:tav tm="0">
                                          <p:val>
                                            <p:strVal val="#ppt_x"/>
                                          </p:val>
                                        </p:tav>
                                        <p:tav tm="100000">
                                          <p:val>
                                            <p:strVal val="#ppt_x"/>
                                          </p:val>
                                        </p:tav>
                                      </p:tavLst>
                                    </p:anim>
                                    <p:anim calcmode="lin" valueType="num">
                                      <p:cBhvr>
                                        <p:cTn id="299" dur="1000" fill="hold"/>
                                        <p:tgtEl>
                                          <p:spTgt spid="90"/>
                                        </p:tgtEl>
                                        <p:attrNameLst>
                                          <p:attrName>ppt_y</p:attrName>
                                        </p:attrNameLst>
                                      </p:cBhvr>
                                      <p:tavLst>
                                        <p:tav tm="0">
                                          <p:val>
                                            <p:strVal val="#ppt_y+.1"/>
                                          </p:val>
                                        </p:tav>
                                        <p:tav tm="100000">
                                          <p:val>
                                            <p:strVal val="#ppt_y"/>
                                          </p:val>
                                        </p:tav>
                                      </p:tavLst>
                                    </p:anim>
                                  </p:childTnLst>
                                </p:cTn>
                              </p:par>
                              <p:par>
                                <p:cTn id="300" presetID="42" presetClass="entr" presetSubtype="0" fill="hold" nodeType="withEffect">
                                  <p:stCondLst>
                                    <p:cond delay="0"/>
                                  </p:stCondLst>
                                  <p:childTnLst>
                                    <p:set>
                                      <p:cBhvr>
                                        <p:cTn id="301" dur="1" fill="hold">
                                          <p:stCondLst>
                                            <p:cond delay="0"/>
                                          </p:stCondLst>
                                        </p:cTn>
                                        <p:tgtEl>
                                          <p:spTgt spid="92"/>
                                        </p:tgtEl>
                                        <p:attrNameLst>
                                          <p:attrName>style.visibility</p:attrName>
                                        </p:attrNameLst>
                                      </p:cBhvr>
                                      <p:to>
                                        <p:strVal val="visible"/>
                                      </p:to>
                                    </p:set>
                                    <p:animEffect transition="in" filter="fade">
                                      <p:cBhvr>
                                        <p:cTn id="302" dur="1000"/>
                                        <p:tgtEl>
                                          <p:spTgt spid="92"/>
                                        </p:tgtEl>
                                      </p:cBhvr>
                                    </p:animEffect>
                                    <p:anim calcmode="lin" valueType="num">
                                      <p:cBhvr>
                                        <p:cTn id="303" dur="1000" fill="hold"/>
                                        <p:tgtEl>
                                          <p:spTgt spid="92"/>
                                        </p:tgtEl>
                                        <p:attrNameLst>
                                          <p:attrName>ppt_x</p:attrName>
                                        </p:attrNameLst>
                                      </p:cBhvr>
                                      <p:tavLst>
                                        <p:tav tm="0">
                                          <p:val>
                                            <p:strVal val="#ppt_x"/>
                                          </p:val>
                                        </p:tav>
                                        <p:tav tm="100000">
                                          <p:val>
                                            <p:strVal val="#ppt_x"/>
                                          </p:val>
                                        </p:tav>
                                      </p:tavLst>
                                    </p:anim>
                                    <p:anim calcmode="lin" valueType="num">
                                      <p:cBhvr>
                                        <p:cTn id="304" dur="1000" fill="hold"/>
                                        <p:tgtEl>
                                          <p:spTgt spid="92"/>
                                        </p:tgtEl>
                                        <p:attrNameLst>
                                          <p:attrName>ppt_y</p:attrName>
                                        </p:attrNameLst>
                                      </p:cBhvr>
                                      <p:tavLst>
                                        <p:tav tm="0">
                                          <p:val>
                                            <p:strVal val="#ppt_y+.1"/>
                                          </p:val>
                                        </p:tav>
                                        <p:tav tm="100000">
                                          <p:val>
                                            <p:strVal val="#ppt_y"/>
                                          </p:val>
                                        </p:tav>
                                      </p:tavLst>
                                    </p:anim>
                                  </p:childTnLst>
                                </p:cTn>
                              </p:par>
                              <p:par>
                                <p:cTn id="305" presetID="42" presetClass="entr" presetSubtype="0" fill="hold" nodeType="withEffect">
                                  <p:stCondLst>
                                    <p:cond delay="0"/>
                                  </p:stCondLst>
                                  <p:childTnLst>
                                    <p:set>
                                      <p:cBhvr>
                                        <p:cTn id="306" dur="1" fill="hold">
                                          <p:stCondLst>
                                            <p:cond delay="0"/>
                                          </p:stCondLst>
                                        </p:cTn>
                                        <p:tgtEl>
                                          <p:spTgt spid="96"/>
                                        </p:tgtEl>
                                        <p:attrNameLst>
                                          <p:attrName>style.visibility</p:attrName>
                                        </p:attrNameLst>
                                      </p:cBhvr>
                                      <p:to>
                                        <p:strVal val="visible"/>
                                      </p:to>
                                    </p:set>
                                    <p:animEffect transition="in" filter="fade">
                                      <p:cBhvr>
                                        <p:cTn id="307" dur="1000"/>
                                        <p:tgtEl>
                                          <p:spTgt spid="96"/>
                                        </p:tgtEl>
                                      </p:cBhvr>
                                    </p:animEffect>
                                    <p:anim calcmode="lin" valueType="num">
                                      <p:cBhvr>
                                        <p:cTn id="308" dur="1000" fill="hold"/>
                                        <p:tgtEl>
                                          <p:spTgt spid="96"/>
                                        </p:tgtEl>
                                        <p:attrNameLst>
                                          <p:attrName>ppt_x</p:attrName>
                                        </p:attrNameLst>
                                      </p:cBhvr>
                                      <p:tavLst>
                                        <p:tav tm="0">
                                          <p:val>
                                            <p:strVal val="#ppt_x"/>
                                          </p:val>
                                        </p:tav>
                                        <p:tav tm="100000">
                                          <p:val>
                                            <p:strVal val="#ppt_x"/>
                                          </p:val>
                                        </p:tav>
                                      </p:tavLst>
                                    </p:anim>
                                    <p:anim calcmode="lin" valueType="num">
                                      <p:cBhvr>
                                        <p:cTn id="309" dur="1000" fill="hold"/>
                                        <p:tgtEl>
                                          <p:spTgt spid="96"/>
                                        </p:tgtEl>
                                        <p:attrNameLst>
                                          <p:attrName>ppt_y</p:attrName>
                                        </p:attrNameLst>
                                      </p:cBhvr>
                                      <p:tavLst>
                                        <p:tav tm="0">
                                          <p:val>
                                            <p:strVal val="#ppt_y+.1"/>
                                          </p:val>
                                        </p:tav>
                                        <p:tav tm="100000">
                                          <p:val>
                                            <p:strVal val="#ppt_y"/>
                                          </p:val>
                                        </p:tav>
                                      </p:tavLst>
                                    </p:anim>
                                  </p:childTnLst>
                                </p:cTn>
                              </p:par>
                              <p:par>
                                <p:cTn id="310" presetID="42" presetClass="entr" presetSubtype="0" fill="hold" nodeType="withEffect">
                                  <p:stCondLst>
                                    <p:cond delay="0"/>
                                  </p:stCondLst>
                                  <p:childTnLst>
                                    <p:set>
                                      <p:cBhvr>
                                        <p:cTn id="311" dur="1" fill="hold">
                                          <p:stCondLst>
                                            <p:cond delay="0"/>
                                          </p:stCondLst>
                                        </p:cTn>
                                        <p:tgtEl>
                                          <p:spTgt spid="98"/>
                                        </p:tgtEl>
                                        <p:attrNameLst>
                                          <p:attrName>style.visibility</p:attrName>
                                        </p:attrNameLst>
                                      </p:cBhvr>
                                      <p:to>
                                        <p:strVal val="visible"/>
                                      </p:to>
                                    </p:set>
                                    <p:animEffect transition="in" filter="fade">
                                      <p:cBhvr>
                                        <p:cTn id="312" dur="1000"/>
                                        <p:tgtEl>
                                          <p:spTgt spid="98"/>
                                        </p:tgtEl>
                                      </p:cBhvr>
                                    </p:animEffect>
                                    <p:anim calcmode="lin" valueType="num">
                                      <p:cBhvr>
                                        <p:cTn id="313" dur="1000" fill="hold"/>
                                        <p:tgtEl>
                                          <p:spTgt spid="98"/>
                                        </p:tgtEl>
                                        <p:attrNameLst>
                                          <p:attrName>ppt_x</p:attrName>
                                        </p:attrNameLst>
                                      </p:cBhvr>
                                      <p:tavLst>
                                        <p:tav tm="0">
                                          <p:val>
                                            <p:strVal val="#ppt_x"/>
                                          </p:val>
                                        </p:tav>
                                        <p:tav tm="100000">
                                          <p:val>
                                            <p:strVal val="#ppt_x"/>
                                          </p:val>
                                        </p:tav>
                                      </p:tavLst>
                                    </p:anim>
                                    <p:anim calcmode="lin" valueType="num">
                                      <p:cBhvr>
                                        <p:cTn id="314" dur="1000" fill="hold"/>
                                        <p:tgtEl>
                                          <p:spTgt spid="98"/>
                                        </p:tgtEl>
                                        <p:attrNameLst>
                                          <p:attrName>ppt_y</p:attrName>
                                        </p:attrNameLst>
                                      </p:cBhvr>
                                      <p:tavLst>
                                        <p:tav tm="0">
                                          <p:val>
                                            <p:strVal val="#ppt_y+.1"/>
                                          </p:val>
                                        </p:tav>
                                        <p:tav tm="100000">
                                          <p:val>
                                            <p:strVal val="#ppt_y"/>
                                          </p:val>
                                        </p:tav>
                                      </p:tavLst>
                                    </p:anim>
                                  </p:childTnLst>
                                </p:cTn>
                              </p:par>
                              <p:par>
                                <p:cTn id="315" presetID="42" presetClass="entr" presetSubtype="0" fill="hold" nodeType="withEffect">
                                  <p:stCondLst>
                                    <p:cond delay="0"/>
                                  </p:stCondLst>
                                  <p:childTnLst>
                                    <p:set>
                                      <p:cBhvr>
                                        <p:cTn id="316" dur="1" fill="hold">
                                          <p:stCondLst>
                                            <p:cond delay="0"/>
                                          </p:stCondLst>
                                        </p:cTn>
                                        <p:tgtEl>
                                          <p:spTgt spid="105"/>
                                        </p:tgtEl>
                                        <p:attrNameLst>
                                          <p:attrName>style.visibility</p:attrName>
                                        </p:attrNameLst>
                                      </p:cBhvr>
                                      <p:to>
                                        <p:strVal val="visible"/>
                                      </p:to>
                                    </p:set>
                                    <p:animEffect transition="in" filter="fade">
                                      <p:cBhvr>
                                        <p:cTn id="317" dur="1000"/>
                                        <p:tgtEl>
                                          <p:spTgt spid="105"/>
                                        </p:tgtEl>
                                      </p:cBhvr>
                                    </p:animEffect>
                                    <p:anim calcmode="lin" valueType="num">
                                      <p:cBhvr>
                                        <p:cTn id="318" dur="1000" fill="hold"/>
                                        <p:tgtEl>
                                          <p:spTgt spid="105"/>
                                        </p:tgtEl>
                                        <p:attrNameLst>
                                          <p:attrName>ppt_x</p:attrName>
                                        </p:attrNameLst>
                                      </p:cBhvr>
                                      <p:tavLst>
                                        <p:tav tm="0">
                                          <p:val>
                                            <p:strVal val="#ppt_x"/>
                                          </p:val>
                                        </p:tav>
                                        <p:tav tm="100000">
                                          <p:val>
                                            <p:strVal val="#ppt_x"/>
                                          </p:val>
                                        </p:tav>
                                      </p:tavLst>
                                    </p:anim>
                                    <p:anim calcmode="lin" valueType="num">
                                      <p:cBhvr>
                                        <p:cTn id="319" dur="1000" fill="hold"/>
                                        <p:tgtEl>
                                          <p:spTgt spid="105"/>
                                        </p:tgtEl>
                                        <p:attrNameLst>
                                          <p:attrName>ppt_y</p:attrName>
                                        </p:attrNameLst>
                                      </p:cBhvr>
                                      <p:tavLst>
                                        <p:tav tm="0">
                                          <p:val>
                                            <p:strVal val="#ppt_y+.1"/>
                                          </p:val>
                                        </p:tav>
                                        <p:tav tm="100000">
                                          <p:val>
                                            <p:strVal val="#ppt_y"/>
                                          </p:val>
                                        </p:tav>
                                      </p:tavLst>
                                    </p:anim>
                                  </p:childTnLst>
                                </p:cTn>
                              </p:par>
                              <p:par>
                                <p:cTn id="320" presetID="42" presetClass="entr" presetSubtype="0" fill="hold" nodeType="withEffect">
                                  <p:stCondLst>
                                    <p:cond delay="0"/>
                                  </p:stCondLst>
                                  <p:childTnLst>
                                    <p:set>
                                      <p:cBhvr>
                                        <p:cTn id="321" dur="1" fill="hold">
                                          <p:stCondLst>
                                            <p:cond delay="0"/>
                                          </p:stCondLst>
                                        </p:cTn>
                                        <p:tgtEl>
                                          <p:spTgt spid="106"/>
                                        </p:tgtEl>
                                        <p:attrNameLst>
                                          <p:attrName>style.visibility</p:attrName>
                                        </p:attrNameLst>
                                      </p:cBhvr>
                                      <p:to>
                                        <p:strVal val="visible"/>
                                      </p:to>
                                    </p:set>
                                    <p:animEffect transition="in" filter="fade">
                                      <p:cBhvr>
                                        <p:cTn id="322" dur="1000"/>
                                        <p:tgtEl>
                                          <p:spTgt spid="106"/>
                                        </p:tgtEl>
                                      </p:cBhvr>
                                    </p:animEffect>
                                    <p:anim calcmode="lin" valueType="num">
                                      <p:cBhvr>
                                        <p:cTn id="323" dur="1000" fill="hold"/>
                                        <p:tgtEl>
                                          <p:spTgt spid="106"/>
                                        </p:tgtEl>
                                        <p:attrNameLst>
                                          <p:attrName>ppt_x</p:attrName>
                                        </p:attrNameLst>
                                      </p:cBhvr>
                                      <p:tavLst>
                                        <p:tav tm="0">
                                          <p:val>
                                            <p:strVal val="#ppt_x"/>
                                          </p:val>
                                        </p:tav>
                                        <p:tav tm="100000">
                                          <p:val>
                                            <p:strVal val="#ppt_x"/>
                                          </p:val>
                                        </p:tav>
                                      </p:tavLst>
                                    </p:anim>
                                    <p:anim calcmode="lin" valueType="num">
                                      <p:cBhvr>
                                        <p:cTn id="324" dur="1000" fill="hold"/>
                                        <p:tgtEl>
                                          <p:spTgt spid="106"/>
                                        </p:tgtEl>
                                        <p:attrNameLst>
                                          <p:attrName>ppt_y</p:attrName>
                                        </p:attrNameLst>
                                      </p:cBhvr>
                                      <p:tavLst>
                                        <p:tav tm="0">
                                          <p:val>
                                            <p:strVal val="#ppt_y+.1"/>
                                          </p:val>
                                        </p:tav>
                                        <p:tav tm="100000">
                                          <p:val>
                                            <p:strVal val="#ppt_y"/>
                                          </p:val>
                                        </p:tav>
                                      </p:tavLst>
                                    </p:anim>
                                  </p:childTnLst>
                                </p:cTn>
                              </p:par>
                              <p:par>
                                <p:cTn id="325" presetID="42" presetClass="entr" presetSubtype="0" fill="hold" nodeType="withEffect">
                                  <p:stCondLst>
                                    <p:cond delay="0"/>
                                  </p:stCondLst>
                                  <p:childTnLst>
                                    <p:set>
                                      <p:cBhvr>
                                        <p:cTn id="326" dur="1" fill="hold">
                                          <p:stCondLst>
                                            <p:cond delay="0"/>
                                          </p:stCondLst>
                                        </p:cTn>
                                        <p:tgtEl>
                                          <p:spTgt spid="110"/>
                                        </p:tgtEl>
                                        <p:attrNameLst>
                                          <p:attrName>style.visibility</p:attrName>
                                        </p:attrNameLst>
                                      </p:cBhvr>
                                      <p:to>
                                        <p:strVal val="visible"/>
                                      </p:to>
                                    </p:set>
                                    <p:animEffect transition="in" filter="fade">
                                      <p:cBhvr>
                                        <p:cTn id="327" dur="1000"/>
                                        <p:tgtEl>
                                          <p:spTgt spid="110"/>
                                        </p:tgtEl>
                                      </p:cBhvr>
                                    </p:animEffect>
                                    <p:anim calcmode="lin" valueType="num">
                                      <p:cBhvr>
                                        <p:cTn id="328" dur="1000" fill="hold"/>
                                        <p:tgtEl>
                                          <p:spTgt spid="110"/>
                                        </p:tgtEl>
                                        <p:attrNameLst>
                                          <p:attrName>ppt_x</p:attrName>
                                        </p:attrNameLst>
                                      </p:cBhvr>
                                      <p:tavLst>
                                        <p:tav tm="0">
                                          <p:val>
                                            <p:strVal val="#ppt_x"/>
                                          </p:val>
                                        </p:tav>
                                        <p:tav tm="100000">
                                          <p:val>
                                            <p:strVal val="#ppt_x"/>
                                          </p:val>
                                        </p:tav>
                                      </p:tavLst>
                                    </p:anim>
                                    <p:anim calcmode="lin" valueType="num">
                                      <p:cBhvr>
                                        <p:cTn id="329" dur="1000" fill="hold"/>
                                        <p:tgtEl>
                                          <p:spTgt spid="110"/>
                                        </p:tgtEl>
                                        <p:attrNameLst>
                                          <p:attrName>ppt_y</p:attrName>
                                        </p:attrNameLst>
                                      </p:cBhvr>
                                      <p:tavLst>
                                        <p:tav tm="0">
                                          <p:val>
                                            <p:strVal val="#ppt_y+.1"/>
                                          </p:val>
                                        </p:tav>
                                        <p:tav tm="100000">
                                          <p:val>
                                            <p:strVal val="#ppt_y"/>
                                          </p:val>
                                        </p:tav>
                                      </p:tavLst>
                                    </p:anim>
                                  </p:childTnLst>
                                </p:cTn>
                              </p:par>
                              <p:par>
                                <p:cTn id="330" presetID="42" presetClass="entr" presetSubtype="0" fill="hold" nodeType="withEffect">
                                  <p:stCondLst>
                                    <p:cond delay="0"/>
                                  </p:stCondLst>
                                  <p:childTnLst>
                                    <p:set>
                                      <p:cBhvr>
                                        <p:cTn id="331" dur="1" fill="hold">
                                          <p:stCondLst>
                                            <p:cond delay="0"/>
                                          </p:stCondLst>
                                        </p:cTn>
                                        <p:tgtEl>
                                          <p:spTgt spid="117"/>
                                        </p:tgtEl>
                                        <p:attrNameLst>
                                          <p:attrName>style.visibility</p:attrName>
                                        </p:attrNameLst>
                                      </p:cBhvr>
                                      <p:to>
                                        <p:strVal val="visible"/>
                                      </p:to>
                                    </p:set>
                                    <p:animEffect transition="in" filter="fade">
                                      <p:cBhvr>
                                        <p:cTn id="332" dur="1000"/>
                                        <p:tgtEl>
                                          <p:spTgt spid="117"/>
                                        </p:tgtEl>
                                      </p:cBhvr>
                                    </p:animEffect>
                                    <p:anim calcmode="lin" valueType="num">
                                      <p:cBhvr>
                                        <p:cTn id="333" dur="1000" fill="hold"/>
                                        <p:tgtEl>
                                          <p:spTgt spid="117"/>
                                        </p:tgtEl>
                                        <p:attrNameLst>
                                          <p:attrName>ppt_x</p:attrName>
                                        </p:attrNameLst>
                                      </p:cBhvr>
                                      <p:tavLst>
                                        <p:tav tm="0">
                                          <p:val>
                                            <p:strVal val="#ppt_x"/>
                                          </p:val>
                                        </p:tav>
                                        <p:tav tm="100000">
                                          <p:val>
                                            <p:strVal val="#ppt_x"/>
                                          </p:val>
                                        </p:tav>
                                      </p:tavLst>
                                    </p:anim>
                                    <p:anim calcmode="lin" valueType="num">
                                      <p:cBhvr>
                                        <p:cTn id="334" dur="1000" fill="hold"/>
                                        <p:tgtEl>
                                          <p:spTgt spid="117"/>
                                        </p:tgtEl>
                                        <p:attrNameLst>
                                          <p:attrName>ppt_y</p:attrName>
                                        </p:attrNameLst>
                                      </p:cBhvr>
                                      <p:tavLst>
                                        <p:tav tm="0">
                                          <p:val>
                                            <p:strVal val="#ppt_y+.1"/>
                                          </p:val>
                                        </p:tav>
                                        <p:tav tm="100000">
                                          <p:val>
                                            <p:strVal val="#ppt_y"/>
                                          </p:val>
                                        </p:tav>
                                      </p:tavLst>
                                    </p:anim>
                                  </p:childTnLst>
                                </p:cTn>
                              </p:par>
                              <p:par>
                                <p:cTn id="335" presetID="42" presetClass="entr" presetSubtype="0" fill="hold" nodeType="withEffect">
                                  <p:stCondLst>
                                    <p:cond delay="0"/>
                                  </p:stCondLst>
                                  <p:childTnLst>
                                    <p:set>
                                      <p:cBhvr>
                                        <p:cTn id="336" dur="1" fill="hold">
                                          <p:stCondLst>
                                            <p:cond delay="0"/>
                                          </p:stCondLst>
                                        </p:cTn>
                                        <p:tgtEl>
                                          <p:spTgt spid="125"/>
                                        </p:tgtEl>
                                        <p:attrNameLst>
                                          <p:attrName>style.visibility</p:attrName>
                                        </p:attrNameLst>
                                      </p:cBhvr>
                                      <p:to>
                                        <p:strVal val="visible"/>
                                      </p:to>
                                    </p:set>
                                    <p:animEffect transition="in" filter="fade">
                                      <p:cBhvr>
                                        <p:cTn id="337" dur="1000"/>
                                        <p:tgtEl>
                                          <p:spTgt spid="125"/>
                                        </p:tgtEl>
                                      </p:cBhvr>
                                    </p:animEffect>
                                    <p:anim calcmode="lin" valueType="num">
                                      <p:cBhvr>
                                        <p:cTn id="338" dur="1000" fill="hold"/>
                                        <p:tgtEl>
                                          <p:spTgt spid="125"/>
                                        </p:tgtEl>
                                        <p:attrNameLst>
                                          <p:attrName>ppt_x</p:attrName>
                                        </p:attrNameLst>
                                      </p:cBhvr>
                                      <p:tavLst>
                                        <p:tav tm="0">
                                          <p:val>
                                            <p:strVal val="#ppt_x"/>
                                          </p:val>
                                        </p:tav>
                                        <p:tav tm="100000">
                                          <p:val>
                                            <p:strVal val="#ppt_x"/>
                                          </p:val>
                                        </p:tav>
                                      </p:tavLst>
                                    </p:anim>
                                    <p:anim calcmode="lin" valueType="num">
                                      <p:cBhvr>
                                        <p:cTn id="339" dur="1000" fill="hold"/>
                                        <p:tgtEl>
                                          <p:spTgt spid="125"/>
                                        </p:tgtEl>
                                        <p:attrNameLst>
                                          <p:attrName>ppt_y</p:attrName>
                                        </p:attrNameLst>
                                      </p:cBhvr>
                                      <p:tavLst>
                                        <p:tav tm="0">
                                          <p:val>
                                            <p:strVal val="#ppt_y+.1"/>
                                          </p:val>
                                        </p:tav>
                                        <p:tav tm="100000">
                                          <p:val>
                                            <p:strVal val="#ppt_y"/>
                                          </p:val>
                                        </p:tav>
                                      </p:tavLst>
                                    </p:anim>
                                  </p:childTnLst>
                                </p:cTn>
                              </p:par>
                              <p:par>
                                <p:cTn id="340" presetID="42" presetClass="entr" presetSubtype="0" fill="hold" nodeType="withEffect">
                                  <p:stCondLst>
                                    <p:cond delay="0"/>
                                  </p:stCondLst>
                                  <p:childTnLst>
                                    <p:set>
                                      <p:cBhvr>
                                        <p:cTn id="341" dur="1" fill="hold">
                                          <p:stCondLst>
                                            <p:cond delay="0"/>
                                          </p:stCondLst>
                                        </p:cTn>
                                        <p:tgtEl>
                                          <p:spTgt spid="126"/>
                                        </p:tgtEl>
                                        <p:attrNameLst>
                                          <p:attrName>style.visibility</p:attrName>
                                        </p:attrNameLst>
                                      </p:cBhvr>
                                      <p:to>
                                        <p:strVal val="visible"/>
                                      </p:to>
                                    </p:set>
                                    <p:animEffect transition="in" filter="fade">
                                      <p:cBhvr>
                                        <p:cTn id="342" dur="1000"/>
                                        <p:tgtEl>
                                          <p:spTgt spid="126"/>
                                        </p:tgtEl>
                                      </p:cBhvr>
                                    </p:animEffect>
                                    <p:anim calcmode="lin" valueType="num">
                                      <p:cBhvr>
                                        <p:cTn id="343" dur="1000" fill="hold"/>
                                        <p:tgtEl>
                                          <p:spTgt spid="126"/>
                                        </p:tgtEl>
                                        <p:attrNameLst>
                                          <p:attrName>ppt_x</p:attrName>
                                        </p:attrNameLst>
                                      </p:cBhvr>
                                      <p:tavLst>
                                        <p:tav tm="0">
                                          <p:val>
                                            <p:strVal val="#ppt_x"/>
                                          </p:val>
                                        </p:tav>
                                        <p:tav tm="100000">
                                          <p:val>
                                            <p:strVal val="#ppt_x"/>
                                          </p:val>
                                        </p:tav>
                                      </p:tavLst>
                                    </p:anim>
                                    <p:anim calcmode="lin" valueType="num">
                                      <p:cBhvr>
                                        <p:cTn id="344" dur="1000" fill="hold"/>
                                        <p:tgtEl>
                                          <p:spTgt spid="126"/>
                                        </p:tgtEl>
                                        <p:attrNameLst>
                                          <p:attrName>ppt_y</p:attrName>
                                        </p:attrNameLst>
                                      </p:cBhvr>
                                      <p:tavLst>
                                        <p:tav tm="0">
                                          <p:val>
                                            <p:strVal val="#ppt_y+.1"/>
                                          </p:val>
                                        </p:tav>
                                        <p:tav tm="100000">
                                          <p:val>
                                            <p:strVal val="#ppt_y"/>
                                          </p:val>
                                        </p:tav>
                                      </p:tavLst>
                                    </p:anim>
                                  </p:childTnLst>
                                </p:cTn>
                              </p:par>
                              <p:par>
                                <p:cTn id="345" presetID="42" presetClass="entr" presetSubtype="0" fill="hold" nodeType="withEffect">
                                  <p:stCondLst>
                                    <p:cond delay="0"/>
                                  </p:stCondLst>
                                  <p:childTnLst>
                                    <p:set>
                                      <p:cBhvr>
                                        <p:cTn id="346" dur="1" fill="hold">
                                          <p:stCondLst>
                                            <p:cond delay="0"/>
                                          </p:stCondLst>
                                        </p:cTn>
                                        <p:tgtEl>
                                          <p:spTgt spid="127"/>
                                        </p:tgtEl>
                                        <p:attrNameLst>
                                          <p:attrName>style.visibility</p:attrName>
                                        </p:attrNameLst>
                                      </p:cBhvr>
                                      <p:to>
                                        <p:strVal val="visible"/>
                                      </p:to>
                                    </p:set>
                                    <p:animEffect transition="in" filter="fade">
                                      <p:cBhvr>
                                        <p:cTn id="347" dur="1000"/>
                                        <p:tgtEl>
                                          <p:spTgt spid="127"/>
                                        </p:tgtEl>
                                      </p:cBhvr>
                                    </p:animEffect>
                                    <p:anim calcmode="lin" valueType="num">
                                      <p:cBhvr>
                                        <p:cTn id="348" dur="1000" fill="hold"/>
                                        <p:tgtEl>
                                          <p:spTgt spid="127"/>
                                        </p:tgtEl>
                                        <p:attrNameLst>
                                          <p:attrName>ppt_x</p:attrName>
                                        </p:attrNameLst>
                                      </p:cBhvr>
                                      <p:tavLst>
                                        <p:tav tm="0">
                                          <p:val>
                                            <p:strVal val="#ppt_x"/>
                                          </p:val>
                                        </p:tav>
                                        <p:tav tm="100000">
                                          <p:val>
                                            <p:strVal val="#ppt_x"/>
                                          </p:val>
                                        </p:tav>
                                      </p:tavLst>
                                    </p:anim>
                                    <p:anim calcmode="lin" valueType="num">
                                      <p:cBhvr>
                                        <p:cTn id="349" dur="1000" fill="hold"/>
                                        <p:tgtEl>
                                          <p:spTgt spid="127"/>
                                        </p:tgtEl>
                                        <p:attrNameLst>
                                          <p:attrName>ppt_y</p:attrName>
                                        </p:attrNameLst>
                                      </p:cBhvr>
                                      <p:tavLst>
                                        <p:tav tm="0">
                                          <p:val>
                                            <p:strVal val="#ppt_y+.1"/>
                                          </p:val>
                                        </p:tav>
                                        <p:tav tm="100000">
                                          <p:val>
                                            <p:strVal val="#ppt_y"/>
                                          </p:val>
                                        </p:tav>
                                      </p:tavLst>
                                    </p:anim>
                                  </p:childTnLst>
                                </p:cTn>
                              </p:par>
                              <p:par>
                                <p:cTn id="350" presetID="42" presetClass="entr" presetSubtype="0" fill="hold" nodeType="withEffect">
                                  <p:stCondLst>
                                    <p:cond delay="0"/>
                                  </p:stCondLst>
                                  <p:childTnLst>
                                    <p:set>
                                      <p:cBhvr>
                                        <p:cTn id="351" dur="1" fill="hold">
                                          <p:stCondLst>
                                            <p:cond delay="0"/>
                                          </p:stCondLst>
                                        </p:cTn>
                                        <p:tgtEl>
                                          <p:spTgt spid="128"/>
                                        </p:tgtEl>
                                        <p:attrNameLst>
                                          <p:attrName>style.visibility</p:attrName>
                                        </p:attrNameLst>
                                      </p:cBhvr>
                                      <p:to>
                                        <p:strVal val="visible"/>
                                      </p:to>
                                    </p:set>
                                    <p:animEffect transition="in" filter="fade">
                                      <p:cBhvr>
                                        <p:cTn id="352" dur="1000"/>
                                        <p:tgtEl>
                                          <p:spTgt spid="128"/>
                                        </p:tgtEl>
                                      </p:cBhvr>
                                    </p:animEffect>
                                    <p:anim calcmode="lin" valueType="num">
                                      <p:cBhvr>
                                        <p:cTn id="353" dur="1000" fill="hold"/>
                                        <p:tgtEl>
                                          <p:spTgt spid="128"/>
                                        </p:tgtEl>
                                        <p:attrNameLst>
                                          <p:attrName>ppt_x</p:attrName>
                                        </p:attrNameLst>
                                      </p:cBhvr>
                                      <p:tavLst>
                                        <p:tav tm="0">
                                          <p:val>
                                            <p:strVal val="#ppt_x"/>
                                          </p:val>
                                        </p:tav>
                                        <p:tav tm="100000">
                                          <p:val>
                                            <p:strVal val="#ppt_x"/>
                                          </p:val>
                                        </p:tav>
                                      </p:tavLst>
                                    </p:anim>
                                    <p:anim calcmode="lin" valueType="num">
                                      <p:cBhvr>
                                        <p:cTn id="354" dur="1000" fill="hold"/>
                                        <p:tgtEl>
                                          <p:spTgt spid="128"/>
                                        </p:tgtEl>
                                        <p:attrNameLst>
                                          <p:attrName>ppt_y</p:attrName>
                                        </p:attrNameLst>
                                      </p:cBhvr>
                                      <p:tavLst>
                                        <p:tav tm="0">
                                          <p:val>
                                            <p:strVal val="#ppt_y+.1"/>
                                          </p:val>
                                        </p:tav>
                                        <p:tav tm="100000">
                                          <p:val>
                                            <p:strVal val="#ppt_y"/>
                                          </p:val>
                                        </p:tav>
                                      </p:tavLst>
                                    </p:anim>
                                  </p:childTnLst>
                                </p:cTn>
                              </p:par>
                              <p:par>
                                <p:cTn id="355" presetID="42" presetClass="entr" presetSubtype="0" fill="hold" grpId="0" nodeType="withEffect">
                                  <p:stCondLst>
                                    <p:cond delay="0"/>
                                  </p:stCondLst>
                                  <p:childTnLst>
                                    <p:set>
                                      <p:cBhvr>
                                        <p:cTn id="356" dur="1" fill="hold">
                                          <p:stCondLst>
                                            <p:cond delay="0"/>
                                          </p:stCondLst>
                                        </p:cTn>
                                        <p:tgtEl>
                                          <p:spTgt spid="144"/>
                                        </p:tgtEl>
                                        <p:attrNameLst>
                                          <p:attrName>style.visibility</p:attrName>
                                        </p:attrNameLst>
                                      </p:cBhvr>
                                      <p:to>
                                        <p:strVal val="visible"/>
                                      </p:to>
                                    </p:set>
                                    <p:animEffect transition="in" filter="fade">
                                      <p:cBhvr>
                                        <p:cTn id="357" dur="1000"/>
                                        <p:tgtEl>
                                          <p:spTgt spid="144"/>
                                        </p:tgtEl>
                                      </p:cBhvr>
                                    </p:animEffect>
                                    <p:anim calcmode="lin" valueType="num">
                                      <p:cBhvr>
                                        <p:cTn id="358" dur="1000" fill="hold"/>
                                        <p:tgtEl>
                                          <p:spTgt spid="144"/>
                                        </p:tgtEl>
                                        <p:attrNameLst>
                                          <p:attrName>ppt_x</p:attrName>
                                        </p:attrNameLst>
                                      </p:cBhvr>
                                      <p:tavLst>
                                        <p:tav tm="0">
                                          <p:val>
                                            <p:strVal val="#ppt_x"/>
                                          </p:val>
                                        </p:tav>
                                        <p:tav tm="100000">
                                          <p:val>
                                            <p:strVal val="#ppt_x"/>
                                          </p:val>
                                        </p:tav>
                                      </p:tavLst>
                                    </p:anim>
                                    <p:anim calcmode="lin" valueType="num">
                                      <p:cBhvr>
                                        <p:cTn id="359" dur="1000" fill="hold"/>
                                        <p:tgtEl>
                                          <p:spTgt spid="144"/>
                                        </p:tgtEl>
                                        <p:attrNameLst>
                                          <p:attrName>ppt_y</p:attrName>
                                        </p:attrNameLst>
                                      </p:cBhvr>
                                      <p:tavLst>
                                        <p:tav tm="0">
                                          <p:val>
                                            <p:strVal val="#ppt_y+.1"/>
                                          </p:val>
                                        </p:tav>
                                        <p:tav tm="100000">
                                          <p:val>
                                            <p:strVal val="#ppt_y"/>
                                          </p:val>
                                        </p:tav>
                                      </p:tavLst>
                                    </p:anim>
                                  </p:childTnLst>
                                </p:cTn>
                              </p:par>
                              <p:par>
                                <p:cTn id="360" presetID="42" presetClass="entr" presetSubtype="0" fill="hold" grpId="0" nodeType="withEffect">
                                  <p:stCondLst>
                                    <p:cond delay="0"/>
                                  </p:stCondLst>
                                  <p:childTnLst>
                                    <p:set>
                                      <p:cBhvr>
                                        <p:cTn id="361" dur="1" fill="hold">
                                          <p:stCondLst>
                                            <p:cond delay="0"/>
                                          </p:stCondLst>
                                        </p:cTn>
                                        <p:tgtEl>
                                          <p:spTgt spid="81"/>
                                        </p:tgtEl>
                                        <p:attrNameLst>
                                          <p:attrName>style.visibility</p:attrName>
                                        </p:attrNameLst>
                                      </p:cBhvr>
                                      <p:to>
                                        <p:strVal val="visible"/>
                                      </p:to>
                                    </p:set>
                                    <p:animEffect transition="in" filter="fade">
                                      <p:cBhvr>
                                        <p:cTn id="362" dur="1000"/>
                                        <p:tgtEl>
                                          <p:spTgt spid="81"/>
                                        </p:tgtEl>
                                      </p:cBhvr>
                                    </p:animEffect>
                                    <p:anim calcmode="lin" valueType="num">
                                      <p:cBhvr>
                                        <p:cTn id="363" dur="1000" fill="hold"/>
                                        <p:tgtEl>
                                          <p:spTgt spid="81"/>
                                        </p:tgtEl>
                                        <p:attrNameLst>
                                          <p:attrName>ppt_x</p:attrName>
                                        </p:attrNameLst>
                                      </p:cBhvr>
                                      <p:tavLst>
                                        <p:tav tm="0">
                                          <p:val>
                                            <p:strVal val="#ppt_x"/>
                                          </p:val>
                                        </p:tav>
                                        <p:tav tm="100000">
                                          <p:val>
                                            <p:strVal val="#ppt_x"/>
                                          </p:val>
                                        </p:tav>
                                      </p:tavLst>
                                    </p:anim>
                                    <p:anim calcmode="lin" valueType="num">
                                      <p:cBhvr>
                                        <p:cTn id="364"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p:bldP spid="10" grpId="0" animBg="1"/>
      <p:bldP spid="11" grpId="0" animBg="1"/>
      <p:bldP spid="12" grpId="0"/>
      <p:bldP spid="13" grpId="0"/>
      <p:bldP spid="15" grpId="0" animBg="1"/>
      <p:bldP spid="16" grpId="0" animBg="1"/>
      <p:bldP spid="18" grpId="0"/>
      <p:bldP spid="20" grpId="0" animBg="1"/>
      <p:bldP spid="21" grpId="0" animBg="1"/>
      <p:bldP spid="22" grpId="0"/>
      <p:bldP spid="23" grpId="0"/>
      <p:bldP spid="25" grpId="0" animBg="1"/>
      <p:bldP spid="26" grpId="0" animBg="1"/>
      <p:bldP spid="27" grpId="0"/>
      <p:bldP spid="28" grpId="0"/>
      <p:bldP spid="30" grpId="0" animBg="1"/>
      <p:bldP spid="31" grpId="0" animBg="1"/>
      <p:bldP spid="32" grpId="0"/>
      <p:bldP spid="33" grpId="0"/>
      <p:bldP spid="35" grpId="0" animBg="1"/>
      <p:bldP spid="36" grpId="0" animBg="1"/>
      <p:bldP spid="37" grpId="0"/>
      <p:bldP spid="38" grpId="0"/>
      <p:bldP spid="40" grpId="0" animBg="1"/>
      <p:bldP spid="41" grpId="0" animBg="1"/>
      <p:bldP spid="43" grpId="0"/>
      <p:bldP spid="45" grpId="0" animBg="1"/>
      <p:bldP spid="46" grpId="0" animBg="1"/>
      <p:bldP spid="48" grpId="0"/>
      <p:bldP spid="50" grpId="0" animBg="1"/>
      <p:bldP spid="51" grpId="0" animBg="1"/>
      <p:bldP spid="53" grpId="0"/>
      <p:bldP spid="55" grpId="0" animBg="1"/>
      <p:bldP spid="56" grpId="0" animBg="1"/>
      <p:bldP spid="58" grpId="0"/>
      <p:bldP spid="60" grpId="0" animBg="1"/>
      <p:bldP spid="61" grpId="0" animBg="1"/>
      <p:bldP spid="62" grpId="0"/>
      <p:bldP spid="63" grpId="0"/>
      <p:bldP spid="65" grpId="0" animBg="1"/>
      <p:bldP spid="66" grpId="0" animBg="1"/>
      <p:bldP spid="67" grpId="0"/>
      <p:bldP spid="68" grpId="0"/>
      <p:bldP spid="70" grpId="0" animBg="1"/>
      <p:bldP spid="71" grpId="0" animBg="1"/>
      <p:bldP spid="72" grpId="0"/>
      <p:bldP spid="73" grpId="0"/>
      <p:bldP spid="75" grpId="0" animBg="1"/>
      <p:bldP spid="76" grpId="0" animBg="1"/>
      <p:bldP spid="144"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98"/>
            <a:ext cx="12192000" cy="6852004"/>
          </a:xfrm>
          <a:prstGeom prst="rect">
            <a:avLst/>
          </a:prstGeom>
        </p:spPr>
      </p:pic>
      <p:sp>
        <p:nvSpPr>
          <p:cNvPr id="4" name="TextBox 3">
            <a:extLst>
              <a:ext uri="{FF2B5EF4-FFF2-40B4-BE49-F238E27FC236}">
                <a16:creationId xmlns:a16="http://schemas.microsoft.com/office/drawing/2014/main" id="{0E3EDA2C-17F8-41D4-9201-F12C1C42A6EA}"/>
              </a:ext>
            </a:extLst>
          </p:cNvPr>
          <p:cNvSpPr txBox="1"/>
          <p:nvPr/>
        </p:nvSpPr>
        <p:spPr>
          <a:xfrm>
            <a:off x="923108" y="984069"/>
            <a:ext cx="4136572" cy="923330"/>
          </a:xfrm>
          <a:prstGeom prst="rect">
            <a:avLst/>
          </a:prstGeom>
          <a:noFill/>
        </p:spPr>
        <p:txBody>
          <a:bodyPr wrap="square" rtlCol="0">
            <a:spAutoFit/>
          </a:bodyPr>
          <a:lstStyle/>
          <a:p>
            <a:pPr algn="just"/>
            <a:br>
              <a:rPr lang="mn-MN" dirty="0"/>
            </a:br>
            <a:br>
              <a:rPr lang="mn-MN" b="0" i="0" dirty="0">
                <a:solidFill>
                  <a:srgbClr val="202124"/>
                </a:solidFill>
                <a:effectLst/>
                <a:latin typeface="Roboto" panose="02000000000000000000" pitchFamily="2" charset="0"/>
              </a:rPr>
            </a:br>
            <a:r>
              <a:rPr lang="mn-MN" b="0" i="0" dirty="0">
                <a:solidFill>
                  <a:srgbClr val="202124"/>
                </a:solidFill>
                <a:effectLst/>
                <a:latin typeface="Roboto" panose="02000000000000000000" pitchFamily="2" charset="0"/>
              </a:rPr>
              <a:t> </a:t>
            </a:r>
          </a:p>
        </p:txBody>
      </p:sp>
      <p:pic>
        <p:nvPicPr>
          <p:cNvPr id="8" name="Picture 7">
            <a:extLst>
              <a:ext uri="{FF2B5EF4-FFF2-40B4-BE49-F238E27FC236}">
                <a16:creationId xmlns:a16="http://schemas.microsoft.com/office/drawing/2014/main" id="{6AEBACEE-E527-4934-A89B-CBBE448F3E7F}"/>
              </a:ext>
            </a:extLst>
          </p:cNvPr>
          <p:cNvPicPr>
            <a:picLocks noChangeAspect="1"/>
          </p:cNvPicPr>
          <p:nvPr/>
        </p:nvPicPr>
        <p:blipFill>
          <a:blip r:embed="rId3"/>
          <a:stretch>
            <a:fillRect/>
          </a:stretch>
        </p:blipFill>
        <p:spPr>
          <a:xfrm>
            <a:off x="775063" y="663756"/>
            <a:ext cx="9831977" cy="5530487"/>
          </a:xfrm>
          <a:prstGeom prst="rect">
            <a:avLst/>
          </a:prstGeom>
        </p:spPr>
      </p:pic>
    </p:spTree>
    <p:extLst>
      <p:ext uri="{BB962C8B-B14F-4D97-AF65-F5344CB8AC3E}">
        <p14:creationId xmlns:p14="http://schemas.microsoft.com/office/powerpoint/2010/main" val="38856055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D184A93-5021-854C-A2D7-B4D7EECCC176}">
  <we:reference id="wa200001396" version="4.1.3.0" store="en-US" storeType="OMEX"/>
  <we:alternateReferences>
    <we:reference id="wa200001396" version="4.1.3.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9610</TotalTime>
  <Words>1392</Words>
  <Application>Microsoft Macintosh PowerPoint</Application>
  <PresentationFormat>Widescreen</PresentationFormat>
  <Paragraphs>186</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Be Vietnam Pro</vt:lpstr>
      <vt:lpstr>Be Vietnam Pro SemiBold</vt:lpstr>
      <vt:lpstr>Calibri</vt:lpstr>
      <vt:lpstr>Calibri Light</vt:lpstr>
      <vt:lpstr>Montserrat</vt:lpstr>
      <vt:lpstr>Montserrat Black</vt:lpstr>
      <vt:lpstr>Montserrat Medium</vt:lpstr>
      <vt:lpstr>Montserrat SemiBold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 maher</dc:creator>
  <cp:lastModifiedBy>Microsoft Office User</cp:lastModifiedBy>
  <cp:revision>96</cp:revision>
  <dcterms:created xsi:type="dcterms:W3CDTF">2022-03-10T11:52:59Z</dcterms:created>
  <dcterms:modified xsi:type="dcterms:W3CDTF">2025-02-13T01:58:35Z</dcterms:modified>
</cp:coreProperties>
</file>