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59" r:id="rId5"/>
    <p:sldId id="260" r:id="rId6"/>
    <p:sldId id="266" r:id="rId7"/>
    <p:sldId id="268" r:id="rId8"/>
    <p:sldId id="267" r:id="rId9"/>
    <p:sldId id="272" r:id="rId10"/>
    <p:sldId id="261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D6"/>
    <a:srgbClr val="007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8B4ED-DCFC-4496-9F9C-92B5CC1F98B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E07F2-834B-7DE2-A0EE-4D6435203530}"/>
              </a:ext>
            </a:extLst>
          </p:cNvPr>
          <p:cNvGrpSpPr/>
          <p:nvPr/>
        </p:nvGrpSpPr>
        <p:grpSpPr>
          <a:xfrm>
            <a:off x="4952809" y="125335"/>
            <a:ext cx="695530" cy="406682"/>
            <a:chOff x="5108798" y="152230"/>
            <a:chExt cx="695530" cy="406682"/>
          </a:xfrm>
        </p:grpSpPr>
        <p:pic>
          <p:nvPicPr>
            <p:cNvPr id="10" name="Picture 9" descr="A close-up of a logo&#10;&#10;Description automatically generated">
              <a:extLst>
                <a:ext uri="{FF2B5EF4-FFF2-40B4-BE49-F238E27FC236}">
                  <a16:creationId xmlns:a16="http://schemas.microsoft.com/office/drawing/2014/main" id="{C80386C7-751C-5F34-78C5-936B8BAEA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496" y="264380"/>
              <a:ext cx="677832" cy="2945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DED98F-DAB8-2B33-045E-EC410C26F4B4}"/>
                </a:ext>
              </a:extLst>
            </p:cNvPr>
            <p:cNvSpPr txBox="1"/>
            <p:nvPr/>
          </p:nvSpPr>
          <p:spPr>
            <a:xfrm rot="5400000">
              <a:off x="5171689" y="89339"/>
              <a:ext cx="230832" cy="3566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" dirty="0"/>
                <a:t>Implemented by</a:t>
              </a:r>
            </a:p>
          </p:txBody>
        </p:sp>
      </p:grpSp>
      <p:pic>
        <p:nvPicPr>
          <p:cNvPr id="12" name="Picture 11" descr="A flag with a red blue and black flag&#10;&#10;Description automatically generated">
            <a:extLst>
              <a:ext uri="{FF2B5EF4-FFF2-40B4-BE49-F238E27FC236}">
                <a16:creationId xmlns:a16="http://schemas.microsoft.com/office/drawing/2014/main" id="{B751BE88-FB5E-0B06-8B4B-50AE54340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0" b="15085"/>
          <a:stretch/>
        </p:blipFill>
        <p:spPr>
          <a:xfrm>
            <a:off x="3828551" y="61230"/>
            <a:ext cx="933951" cy="497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3AC8D-05A2-CB96-6066-CCE7E5981C1B}"/>
              </a:ext>
            </a:extLst>
          </p:cNvPr>
          <p:cNvSpPr txBox="1"/>
          <p:nvPr/>
        </p:nvSpPr>
        <p:spPr>
          <a:xfrm>
            <a:off x="3892142" y="7663951"/>
            <a:ext cx="621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Markus Pesch, GIZ SPACES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71C09-DABA-DCC4-7602-E39B419900D8}"/>
              </a:ext>
            </a:extLst>
          </p:cNvPr>
          <p:cNvSpPr txBox="1"/>
          <p:nvPr/>
        </p:nvSpPr>
        <p:spPr>
          <a:xfrm>
            <a:off x="883872" y="1367861"/>
            <a:ext cx="10923429" cy="290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54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Obstacles and Challenges to CBT development in and around Protected Areas in Mongolia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92317-CC69-9E22-B002-FBA0B4BEF48F}"/>
              </a:ext>
            </a:extLst>
          </p:cNvPr>
          <p:cNvSpPr txBox="1"/>
          <p:nvPr/>
        </p:nvSpPr>
        <p:spPr>
          <a:xfrm>
            <a:off x="3652444" y="5287832"/>
            <a:ext cx="621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Markus Pesch, GIZ SPACES Project</a:t>
            </a:r>
          </a:p>
        </p:txBody>
      </p:sp>
    </p:spTree>
    <p:extLst>
      <p:ext uri="{BB962C8B-B14F-4D97-AF65-F5344CB8AC3E}">
        <p14:creationId xmlns:p14="http://schemas.microsoft.com/office/powerpoint/2010/main" val="429390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77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FB320-892A-D819-CCFE-0838B02D1B76}"/>
              </a:ext>
            </a:extLst>
          </p:cNvPr>
          <p:cNvSpPr txBox="1"/>
          <p:nvPr/>
        </p:nvSpPr>
        <p:spPr>
          <a:xfrm>
            <a:off x="1581470" y="997821"/>
            <a:ext cx="10704249" cy="486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8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We can we offer?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Local knowledge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certain privileges (based on contractual agreements)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Good Contacts to local communities (in the Buffer Zone)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Rangers as local guides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8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we expect?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Long term interest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Reliability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Commitment to Sustainability (LNT)</a:t>
            </a:r>
          </a:p>
        </p:txBody>
      </p:sp>
    </p:spTree>
    <p:extLst>
      <p:ext uri="{BB962C8B-B14F-4D97-AF65-F5344CB8AC3E}">
        <p14:creationId xmlns:p14="http://schemas.microsoft.com/office/powerpoint/2010/main" val="233284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A416-6C41-C927-357C-A297D0EC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F1639-BBBF-8377-29C1-4B816159B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D9B89-63A3-4DB7-FD52-5E9A01DF9D1F}"/>
              </a:ext>
            </a:extLst>
          </p:cNvPr>
          <p:cNvSpPr txBox="1"/>
          <p:nvPr/>
        </p:nvSpPr>
        <p:spPr>
          <a:xfrm>
            <a:off x="6323528" y="5094464"/>
            <a:ext cx="5002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markus.pesch@giz.de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DA20B-DEF2-B059-0CAB-C974EA5FAC39}"/>
              </a:ext>
            </a:extLst>
          </p:cNvPr>
          <p:cNvSpPr txBox="1"/>
          <p:nvPr/>
        </p:nvSpPr>
        <p:spPr>
          <a:xfrm>
            <a:off x="1097871" y="1117205"/>
            <a:ext cx="9996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Roundtable Meeting on the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Potential of Special Interest Tourism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and around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Khan Khentii Strictly Protected Area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FDD2-872F-B7FB-81FF-84419CBF8A4C}"/>
              </a:ext>
            </a:extLst>
          </p:cNvPr>
          <p:cNvSpPr txBox="1"/>
          <p:nvPr/>
        </p:nvSpPr>
        <p:spPr>
          <a:xfrm>
            <a:off x="4314547" y="3678693"/>
            <a:ext cx="615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 planned for Spring 2025</a:t>
            </a:r>
          </a:p>
        </p:txBody>
      </p:sp>
    </p:spTree>
    <p:extLst>
      <p:ext uri="{BB962C8B-B14F-4D97-AF65-F5344CB8AC3E}">
        <p14:creationId xmlns:p14="http://schemas.microsoft.com/office/powerpoint/2010/main" val="95958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55174-D861-C441-E487-7C02F9DDF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242DC-45AB-66CC-8646-C87A2283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"/>
            <a:ext cx="12192000" cy="68532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E1E44E-E12E-2752-59DE-858D5793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3" y="632855"/>
            <a:ext cx="8688123" cy="1176784"/>
          </a:xfrm>
        </p:spPr>
        <p:txBody>
          <a:bodyPr>
            <a:noAutofit/>
          </a:bodyPr>
          <a:lstStyle/>
          <a:p>
            <a:br>
              <a:rPr lang="en-US" sz="2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SUPPORTING PROTECTED AREAS FOR THE CONSERVATION OF ECOSYSTEM SERVICES, </a:t>
            </a:r>
            <a:br>
              <a:rPr lang="en-US" sz="28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PHASE II (SPACES II) 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492175-C7E0-BD05-1B24-92E186023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31" y="2699564"/>
            <a:ext cx="11375337" cy="285420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Policy advice &amp; Capacity-building: Protected Area Management, Sustainable Forest Management, Environmental Education &amp; Communication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Commissioned by German Federal Ministry for Economic Cooperation and Development (BMZ)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executing agency: Mongolian Ministry of Environment and Climate Change (MECC)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Area: </a:t>
            </a:r>
            <a:r>
              <a:rPr lang="fi-FI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Khan Khentii SPA, Tarvagatain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Nuruu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NP,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Khomyn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Tal NP</a:t>
            </a:r>
          </a:p>
          <a:p>
            <a:pPr algn="l"/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636A4-811B-9C1C-D622-396F052A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038" y="787705"/>
            <a:ext cx="2763385" cy="1551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242B2-C283-1879-5F8A-1B1FC0383347}"/>
              </a:ext>
            </a:extLst>
          </p:cNvPr>
          <p:cNvSpPr txBox="1"/>
          <p:nvPr/>
        </p:nvSpPr>
        <p:spPr>
          <a:xfrm>
            <a:off x="5098587" y="1730906"/>
            <a:ext cx="40612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Phase I (2019 –2024)</a:t>
            </a:r>
          </a:p>
          <a:p>
            <a:pPr marL="0" indent="0"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Phase II (2024 –2028)</a:t>
            </a:r>
          </a:p>
          <a:p>
            <a:endParaRPr lang="en-US" dirty="0"/>
          </a:p>
        </p:txBody>
      </p:sp>
      <p:pic>
        <p:nvPicPr>
          <p:cNvPr id="9" name="Picture 8" descr="A flag with a red blue and black flag&#10;&#10;Description automatically generated">
            <a:extLst>
              <a:ext uri="{FF2B5EF4-FFF2-40B4-BE49-F238E27FC236}">
                <a16:creationId xmlns:a16="http://schemas.microsoft.com/office/drawing/2014/main" id="{07C5A60C-74DD-0586-6430-9A8017138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04" y="5500303"/>
            <a:ext cx="1280227" cy="931522"/>
          </a:xfrm>
          <a:prstGeom prst="rect">
            <a:avLst/>
          </a:prstGeom>
        </p:spPr>
      </p:pic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1E9DD56-6B95-31B4-0F7B-02CB42ECD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60" y="5638309"/>
            <a:ext cx="2708468" cy="793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7786B9-A544-65C2-A833-9A9FD92FFD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57" y="5670509"/>
            <a:ext cx="2828227" cy="7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9285E-BF60-C35F-A2C3-BAFD3370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AB088-4902-5DEB-17A1-231AEBF27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827CA-92B9-6328-C94D-70412F69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18" name="Content Placeholder 17" descr="A map of a mountain range&#10;&#10;Description automatically generated">
            <a:extLst>
              <a:ext uri="{FF2B5EF4-FFF2-40B4-BE49-F238E27FC236}">
                <a16:creationId xmlns:a16="http://schemas.microsoft.com/office/drawing/2014/main" id="{97BF549F-A258-19C3-98C3-9FB34588B8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54" y="165232"/>
            <a:ext cx="9220977" cy="65215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EE6AA-5FE9-DA13-FFB2-7D2165A74DD1}"/>
              </a:ext>
            </a:extLst>
          </p:cNvPr>
          <p:cNvSpPr txBox="1"/>
          <p:nvPr/>
        </p:nvSpPr>
        <p:spPr>
          <a:xfrm>
            <a:off x="381121" y="798395"/>
            <a:ext cx="24005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Selenge</a:t>
            </a:r>
            <a:r>
              <a:rPr lang="en-US" sz="2400" b="1" dirty="0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Aimag</a:t>
            </a:r>
            <a:endParaRPr lang="en-US" sz="2400" b="1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Khüder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Yeruu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Mandal</a:t>
            </a:r>
          </a:p>
          <a:p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Tuv</a:t>
            </a:r>
            <a:r>
              <a:rPr lang="en-US" sz="2400" b="1" dirty="0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Aimag</a:t>
            </a:r>
            <a:endParaRPr lang="en-US" sz="2400" b="1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Batsümber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Erdene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Mungunmorit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Khentii </a:t>
            </a:r>
            <a:r>
              <a:rPr lang="en-US" sz="2400" b="1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Aimag</a:t>
            </a:r>
            <a:endParaRPr lang="en-US" sz="2400" b="1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Umnudelger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AD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Batshireet</a:t>
            </a:r>
            <a:endParaRPr lang="en-US" sz="2400" dirty="0">
              <a:solidFill>
                <a:srgbClr val="007AD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67F1E-97C8-7E5C-3F8A-27C1EE36EE83}"/>
              </a:ext>
            </a:extLst>
          </p:cNvPr>
          <p:cNvSpPr txBox="1"/>
          <p:nvPr/>
        </p:nvSpPr>
        <p:spPr>
          <a:xfrm>
            <a:off x="282894" y="6241245"/>
            <a:ext cx="249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Area: </a:t>
            </a:r>
            <a:r>
              <a:rPr lang="en" sz="1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1.748.103 ha </a:t>
            </a:r>
          </a:p>
        </p:txBody>
      </p:sp>
    </p:spTree>
    <p:extLst>
      <p:ext uri="{BB962C8B-B14F-4D97-AF65-F5344CB8AC3E}">
        <p14:creationId xmlns:p14="http://schemas.microsoft.com/office/powerpoint/2010/main" val="25749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B54B3A6-12D8-79C1-55A6-350535C97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4" y="985627"/>
            <a:ext cx="2725701" cy="1605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BD6BB82-10FB-20C8-A38F-226416C3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835" y="466120"/>
            <a:ext cx="6369574" cy="720725"/>
          </a:xfrm>
        </p:spPr>
        <p:txBody>
          <a:bodyPr/>
          <a:lstStyle/>
          <a:p>
            <a:r>
              <a:rPr lang="en-US" sz="2667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Touristic Highlights Khan Khentii SPA</a:t>
            </a:r>
          </a:p>
        </p:txBody>
      </p:sp>
      <p:pic>
        <p:nvPicPr>
          <p:cNvPr id="5" name="Picture 4" descr="A picture containing sky, outdoor, nature, snow&#10;&#10;Description automatically generated">
            <a:extLst>
              <a:ext uri="{FF2B5EF4-FFF2-40B4-BE49-F238E27FC236}">
                <a16:creationId xmlns:a16="http://schemas.microsoft.com/office/drawing/2014/main" id="{AE631D23-97EA-00D7-1FE4-013CF4F6D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998" y="1140704"/>
            <a:ext cx="2538925" cy="1692617"/>
          </a:xfrm>
          <a:prstGeom prst="rect">
            <a:avLst/>
          </a:prstGeom>
        </p:spPr>
      </p:pic>
      <p:pic>
        <p:nvPicPr>
          <p:cNvPr id="6" name="Picture 5" descr="A picture containing mountain, sky, grass, water&#10;&#10;Description automatically generated">
            <a:extLst>
              <a:ext uri="{FF2B5EF4-FFF2-40B4-BE49-F238E27FC236}">
                <a16:creationId xmlns:a16="http://schemas.microsoft.com/office/drawing/2014/main" id="{B318194F-4DF6-F3C3-E633-1811BD77A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7997" y="2992465"/>
            <a:ext cx="2538926" cy="1690965"/>
          </a:xfrm>
          <a:prstGeom prst="rect">
            <a:avLst/>
          </a:prstGeom>
        </p:spPr>
      </p:pic>
      <p:pic>
        <p:nvPicPr>
          <p:cNvPr id="7" name="Picture 6" descr="A picture containing outdoor, sky, snow, nature&#10;&#10;Description automatically generated">
            <a:extLst>
              <a:ext uri="{FF2B5EF4-FFF2-40B4-BE49-F238E27FC236}">
                <a16:creationId xmlns:a16="http://schemas.microsoft.com/office/drawing/2014/main" id="{004A97C9-1F1B-A8BD-724C-C4711484E0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9" t="15958" b="2992"/>
          <a:stretch/>
        </p:blipFill>
        <p:spPr>
          <a:xfrm>
            <a:off x="6287997" y="4814127"/>
            <a:ext cx="2538927" cy="185318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5A21CD-63EE-B02F-5B29-336B02D55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15662" b="36448"/>
          <a:stretch/>
        </p:blipFill>
        <p:spPr bwMode="auto">
          <a:xfrm>
            <a:off x="9034634" y="2383076"/>
            <a:ext cx="2912264" cy="20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river running through a valley&#10;&#10;Description automatically generated with medium confidence">
            <a:extLst>
              <a:ext uri="{FF2B5EF4-FFF2-40B4-BE49-F238E27FC236}">
                <a16:creationId xmlns:a16="http://schemas.microsoft.com/office/drawing/2014/main" id="{73649392-C3B3-5C05-3530-2492A7708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7395" r="2399"/>
          <a:stretch/>
        </p:blipFill>
        <p:spPr bwMode="auto">
          <a:xfrm>
            <a:off x="9018920" y="4521111"/>
            <a:ext cx="2943693" cy="213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field of snow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D425EBE-9B57-0EFF-2F48-210375D34C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64" t="10358" r="15438" b="13531"/>
          <a:stretch/>
        </p:blipFill>
        <p:spPr>
          <a:xfrm flipH="1">
            <a:off x="3551469" y="5056928"/>
            <a:ext cx="2544531" cy="1605001"/>
          </a:xfrm>
          <a:prstGeom prst="rect">
            <a:avLst/>
          </a:prstGeom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7B703969-B801-47FF-F260-A3BB951266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166" y="5057168"/>
            <a:ext cx="2852911" cy="16047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D072D-4E48-1AD1-F5C9-2C3B344CB369}"/>
              </a:ext>
            </a:extLst>
          </p:cNvPr>
          <p:cNvGrpSpPr/>
          <p:nvPr/>
        </p:nvGrpSpPr>
        <p:grpSpPr>
          <a:xfrm>
            <a:off x="3564575" y="1353843"/>
            <a:ext cx="2491031" cy="575639"/>
            <a:chOff x="0" y="62339"/>
            <a:chExt cx="5496243" cy="575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DCC2403-2499-5B4B-B129-3A50B41D39E6}"/>
                </a:ext>
              </a:extLst>
            </p:cNvPr>
            <p:cNvSpPr/>
            <p:nvPr/>
          </p:nvSpPr>
          <p:spPr>
            <a:xfrm>
              <a:off x="0" y="62339"/>
              <a:ext cx="5496243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2056F8C4-63D7-876D-8D17-E92A7913DF07}"/>
                </a:ext>
              </a:extLst>
            </p:cNvPr>
            <p:cNvSpPr txBox="1"/>
            <p:nvPr/>
          </p:nvSpPr>
          <p:spPr>
            <a:xfrm>
              <a:off x="28100" y="90439"/>
              <a:ext cx="5440043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Asralt</a:t>
              </a:r>
              <a:r>
                <a:rPr lang="en-US" sz="2400" kern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4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Khairkhan</a:t>
              </a:r>
              <a:endPara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344E5-B8C9-F12C-C5F9-A435F001914B}"/>
              </a:ext>
            </a:extLst>
          </p:cNvPr>
          <p:cNvGrpSpPr/>
          <p:nvPr/>
        </p:nvGrpSpPr>
        <p:grpSpPr>
          <a:xfrm>
            <a:off x="3550853" y="2048846"/>
            <a:ext cx="2516723" cy="575639"/>
            <a:chOff x="0" y="680394"/>
            <a:chExt cx="5496243" cy="5756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8D84937-257D-ED0B-0601-B9F5B7BF48DD}"/>
                </a:ext>
              </a:extLst>
            </p:cNvPr>
            <p:cNvSpPr/>
            <p:nvPr/>
          </p:nvSpPr>
          <p:spPr>
            <a:xfrm>
              <a:off x="0" y="680394"/>
              <a:ext cx="5496243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9A5029AB-AB51-35D9-5122-CA68FCC6E0AB}"/>
                </a:ext>
              </a:extLst>
            </p:cNvPr>
            <p:cNvSpPr txBox="1"/>
            <p:nvPr/>
          </p:nvSpPr>
          <p:spPr>
            <a:xfrm>
              <a:off x="28100" y="708494"/>
              <a:ext cx="5440043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Khagiin</a:t>
              </a:r>
              <a:r>
                <a:rPr lang="en-US" sz="2200" kern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Khar </a:t>
              </a:r>
              <a:r>
                <a:rPr lang="en-US" sz="22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Nuur</a:t>
              </a:r>
              <a:endParaRPr lang="en-US" sz="2200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DA7EAA-761A-3DC2-6404-F25D4D2864DD}"/>
              </a:ext>
            </a:extLst>
          </p:cNvPr>
          <p:cNvGrpSpPr/>
          <p:nvPr/>
        </p:nvGrpSpPr>
        <p:grpSpPr>
          <a:xfrm>
            <a:off x="3537026" y="2775250"/>
            <a:ext cx="2531522" cy="575639"/>
            <a:chOff x="0" y="1325154"/>
            <a:chExt cx="5496243" cy="57563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E9828C-9EF5-68A5-928B-3D0545790238}"/>
                </a:ext>
              </a:extLst>
            </p:cNvPr>
            <p:cNvSpPr/>
            <p:nvPr/>
          </p:nvSpPr>
          <p:spPr>
            <a:xfrm>
              <a:off x="0" y="1325154"/>
              <a:ext cx="5496243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: Rounded Corners 8">
              <a:extLst>
                <a:ext uri="{FF2B5EF4-FFF2-40B4-BE49-F238E27FC236}">
                  <a16:creationId xmlns:a16="http://schemas.microsoft.com/office/drawing/2014/main" id="{BD8B10CC-607C-7D0B-B812-44E48DADA532}"/>
                </a:ext>
              </a:extLst>
            </p:cNvPr>
            <p:cNvSpPr txBox="1"/>
            <p:nvPr/>
          </p:nvSpPr>
          <p:spPr>
            <a:xfrm>
              <a:off x="28100" y="1353254"/>
              <a:ext cx="5440043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Onon Hot Springs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913CE9-724F-DD51-3213-D5651A64D475}"/>
              </a:ext>
            </a:extLst>
          </p:cNvPr>
          <p:cNvGrpSpPr/>
          <p:nvPr/>
        </p:nvGrpSpPr>
        <p:grpSpPr>
          <a:xfrm>
            <a:off x="3537025" y="3506533"/>
            <a:ext cx="2544531" cy="575639"/>
            <a:chOff x="0" y="1969914"/>
            <a:chExt cx="5496243" cy="5756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C42E01-AA97-407E-889E-FA8AD3932FED}"/>
                </a:ext>
              </a:extLst>
            </p:cNvPr>
            <p:cNvSpPr/>
            <p:nvPr/>
          </p:nvSpPr>
          <p:spPr>
            <a:xfrm>
              <a:off x="0" y="1969914"/>
              <a:ext cx="5496243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10">
              <a:extLst>
                <a:ext uri="{FF2B5EF4-FFF2-40B4-BE49-F238E27FC236}">
                  <a16:creationId xmlns:a16="http://schemas.microsoft.com/office/drawing/2014/main" id="{35FFD1F1-F471-9F7E-A25F-52A4794A869E}"/>
                </a:ext>
              </a:extLst>
            </p:cNvPr>
            <p:cNvSpPr txBox="1"/>
            <p:nvPr/>
          </p:nvSpPr>
          <p:spPr>
            <a:xfrm>
              <a:off x="28100" y="1998014"/>
              <a:ext cx="5440043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Yestii</a:t>
              </a:r>
              <a:r>
                <a:rPr lang="en-US" sz="2200" kern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Hot Springs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CC2F44-83CA-6DEE-DFF7-AB5AAB15A182}"/>
              </a:ext>
            </a:extLst>
          </p:cNvPr>
          <p:cNvGrpSpPr/>
          <p:nvPr/>
        </p:nvGrpSpPr>
        <p:grpSpPr>
          <a:xfrm>
            <a:off x="3511122" y="4238488"/>
            <a:ext cx="2574034" cy="575639"/>
            <a:chOff x="0" y="3259433"/>
            <a:chExt cx="5496243" cy="575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9AD0F-D009-787B-0136-D8DE3BE3C15F}"/>
                </a:ext>
              </a:extLst>
            </p:cNvPr>
            <p:cNvSpPr/>
            <p:nvPr/>
          </p:nvSpPr>
          <p:spPr>
            <a:xfrm>
              <a:off x="0" y="3259433"/>
              <a:ext cx="5496243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: Rounded Corners 14">
              <a:extLst>
                <a:ext uri="{FF2B5EF4-FFF2-40B4-BE49-F238E27FC236}">
                  <a16:creationId xmlns:a16="http://schemas.microsoft.com/office/drawing/2014/main" id="{BF2E38BA-14B2-8D0B-EB00-72CF917E5B6B}"/>
                </a:ext>
              </a:extLst>
            </p:cNvPr>
            <p:cNvSpPr txBox="1"/>
            <p:nvPr/>
          </p:nvSpPr>
          <p:spPr>
            <a:xfrm>
              <a:off x="28100" y="3287533"/>
              <a:ext cx="5440043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Burkhan</a:t>
              </a:r>
              <a:r>
                <a:rPr lang="en-US" sz="2400" kern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Khaldun</a:t>
              </a:r>
            </a:p>
          </p:txBody>
        </p:sp>
      </p:grpSp>
      <p:pic>
        <p:nvPicPr>
          <p:cNvPr id="28" name="Picture 27" descr="A rocky mountains and a body of water&#10;&#10;Description automatically generated">
            <a:extLst>
              <a:ext uri="{FF2B5EF4-FFF2-40B4-BE49-F238E27FC236}">
                <a16:creationId xmlns:a16="http://schemas.microsoft.com/office/drawing/2014/main" id="{350161A4-9F18-3F22-30CF-D4BD9E7015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5" y="330720"/>
            <a:ext cx="2912264" cy="1945301"/>
          </a:xfrm>
          <a:prstGeom prst="rect">
            <a:avLst/>
          </a:prstGeom>
        </p:spPr>
      </p:pic>
      <p:pic>
        <p:nvPicPr>
          <p:cNvPr id="30" name="Picture 29" descr="A monument in a field&#10;&#10;AI-generated content may be incorrect.">
            <a:extLst>
              <a:ext uri="{FF2B5EF4-FFF2-40B4-BE49-F238E27FC236}">
                <a16:creationId xmlns:a16="http://schemas.microsoft.com/office/drawing/2014/main" id="{F6AA18DE-851A-752F-85BC-093D40B0C3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8" y="2861768"/>
            <a:ext cx="2885880" cy="19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pic>
        <p:nvPicPr>
          <p:cNvPr id="4" name="Picture 3" descr="A group of people standing in a room writing on a white board&#10;&#10;Description automatically generated">
            <a:extLst>
              <a:ext uri="{FF2B5EF4-FFF2-40B4-BE49-F238E27FC236}">
                <a16:creationId xmlns:a16="http://schemas.microsoft.com/office/drawing/2014/main" id="{1DBCCEC0-2148-664E-E7AB-B3BAFBAF5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14" y="3813326"/>
            <a:ext cx="2566377" cy="2242124"/>
          </a:xfrm>
          <a:prstGeom prst="rect">
            <a:avLst/>
          </a:prstGeom>
        </p:spPr>
      </p:pic>
      <p:pic>
        <p:nvPicPr>
          <p:cNvPr id="6" name="Picture 5" descr="A group of people looking at a map&#10;&#10;Description automatically generated">
            <a:extLst>
              <a:ext uri="{FF2B5EF4-FFF2-40B4-BE49-F238E27FC236}">
                <a16:creationId xmlns:a16="http://schemas.microsoft.com/office/drawing/2014/main" id="{8BE78A00-6361-EA4F-9E11-000A0151D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21" y="618729"/>
            <a:ext cx="4557981" cy="3041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B7829-F12B-95FA-D086-18B3004C50A7}"/>
              </a:ext>
            </a:extLst>
          </p:cNvPr>
          <p:cNvSpPr txBox="1"/>
          <p:nvPr/>
        </p:nvSpPr>
        <p:spPr>
          <a:xfrm>
            <a:off x="340773" y="1786246"/>
            <a:ext cx="6903406" cy="2672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Premise: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Increase the acceptance of the protected area among the local population, by opening possibilities of additional income generation through Tourism</a:t>
            </a:r>
          </a:p>
          <a:p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CDD68-519B-570F-97ED-8457C30BFADF}"/>
              </a:ext>
            </a:extLst>
          </p:cNvPr>
          <p:cNvSpPr txBox="1"/>
          <p:nvPr/>
        </p:nvSpPr>
        <p:spPr>
          <a:xfrm>
            <a:off x="236409" y="727997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CBT Development as a tool of </a:t>
            </a:r>
          </a:p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 Development Cooperation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484DC-984B-EEF9-D4CF-738B4AB67E5E}"/>
              </a:ext>
            </a:extLst>
          </p:cNvPr>
          <p:cNvSpPr txBox="1"/>
          <p:nvPr/>
        </p:nvSpPr>
        <p:spPr>
          <a:xfrm>
            <a:off x="340772" y="3796972"/>
            <a:ext cx="5374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Decrease the pressure on natural resources through additional income generation (e.g. tourism)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 tourist streams out of the PA to the buffer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9" name="Picture 8" descr="A group of people sitting around a table outside&#10;&#10;Description automatically generated">
            <a:extLst>
              <a:ext uri="{FF2B5EF4-FFF2-40B4-BE49-F238E27FC236}">
                <a16:creationId xmlns:a16="http://schemas.microsoft.com/office/drawing/2014/main" id="{0A1C1970-BC0A-D3C6-1583-2C1BFF4E1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17" y="3796972"/>
            <a:ext cx="3011985" cy="22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38BCE-D660-BAE8-E04C-A9DD385B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FA84F-5395-5445-7625-0B0182D0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C6C1A91-9C4F-CCF1-E590-5458615D2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47" y="4179696"/>
            <a:ext cx="2437964" cy="1828473"/>
          </a:xfrm>
          <a:prstGeom prst="rect">
            <a:avLst/>
          </a:prstGeom>
        </p:spPr>
      </p:pic>
      <p:pic>
        <p:nvPicPr>
          <p:cNvPr id="7" name="Picture 6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0A4266F6-6A50-7BAD-7299-C1E55D099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96" y="1012849"/>
            <a:ext cx="2438515" cy="1659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63BBB-2BEC-AF0E-C12C-F40FD1868742}"/>
              </a:ext>
            </a:extLst>
          </p:cNvPr>
          <p:cNvSpPr txBox="1"/>
          <p:nvPr/>
        </p:nvSpPr>
        <p:spPr>
          <a:xfrm>
            <a:off x="686313" y="1101050"/>
            <a:ext cx="8153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Initiating CBT Groups in the Eastern Buffer Zones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34975-8897-36B0-E923-CB2A63F5F9F3}"/>
              </a:ext>
            </a:extLst>
          </p:cNvPr>
          <p:cNvSpPr txBox="1"/>
          <p:nvPr/>
        </p:nvSpPr>
        <p:spPr>
          <a:xfrm>
            <a:off x="789074" y="2085479"/>
            <a:ext cx="82789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Initial enthusiasm among local community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 from local government / Buffer Zone Council / PAA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Suitable location (access, natural beauty)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UNESCO World Heritage Site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Previous endeavors had moderate success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Changing conditions: Road Construction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Efforts by MET to promote Touristic Routes in the Eastern Aimags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A white paper with a drawing of a mountain&#10;&#10;Description automatically generated">
            <a:extLst>
              <a:ext uri="{FF2B5EF4-FFF2-40B4-BE49-F238E27FC236}">
                <a16:creationId xmlns:a16="http://schemas.microsoft.com/office/drawing/2014/main" id="{F3D0B43E-6135-4470-8797-0964883D1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47" y="2916614"/>
            <a:ext cx="2444065" cy="10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30EDE-CCE8-4CCF-2FB8-5BA48105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A4F59-015C-31C1-18F5-F343CA30C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919522-2075-8D49-3F27-FCB0AB1C9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21" y="293907"/>
            <a:ext cx="3996052" cy="2752928"/>
          </a:xfrm>
          <a:prstGeom prst="rect">
            <a:avLst/>
          </a:prstGeom>
        </p:spPr>
      </p:pic>
      <p:pic>
        <p:nvPicPr>
          <p:cNvPr id="8" name="Picture 7" descr="A group of people outside in a field&#10;&#10;Description automatically generated">
            <a:extLst>
              <a:ext uri="{FF2B5EF4-FFF2-40B4-BE49-F238E27FC236}">
                <a16:creationId xmlns:a16="http://schemas.microsoft.com/office/drawing/2014/main" id="{45A8B0CC-2FD0-5EB1-D671-B56186B16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35" y="293907"/>
            <a:ext cx="3670883" cy="2752928"/>
          </a:xfrm>
          <a:prstGeom prst="rect">
            <a:avLst/>
          </a:prstGeom>
        </p:spPr>
      </p:pic>
      <p:pic>
        <p:nvPicPr>
          <p:cNvPr id="10" name="Picture 9" descr="A group of people standing in a field with animals&#10;&#10;Description automatically generated">
            <a:extLst>
              <a:ext uri="{FF2B5EF4-FFF2-40B4-BE49-F238E27FC236}">
                <a16:creationId xmlns:a16="http://schemas.microsoft.com/office/drawing/2014/main" id="{1F922308-D41D-085B-473B-828767D98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2" y="3180944"/>
            <a:ext cx="3670571" cy="2752928"/>
          </a:xfrm>
          <a:prstGeom prst="rect">
            <a:avLst/>
          </a:prstGeom>
        </p:spPr>
      </p:pic>
      <p:pic>
        <p:nvPicPr>
          <p:cNvPr id="12" name="Picture 11" descr="A group of men riding horses&#10;&#10;Description automatically generated">
            <a:extLst>
              <a:ext uri="{FF2B5EF4-FFF2-40B4-BE49-F238E27FC236}">
                <a16:creationId xmlns:a16="http://schemas.microsoft.com/office/drawing/2014/main" id="{943E9E76-0051-4D81-71AF-FCA0E2BDC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9" y="3179096"/>
            <a:ext cx="4132164" cy="275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6616E-0429-1261-BA98-D9B225C4418A}"/>
              </a:ext>
            </a:extLst>
          </p:cNvPr>
          <p:cNvSpPr txBox="1"/>
          <p:nvPr/>
        </p:nvSpPr>
        <p:spPr>
          <a:xfrm>
            <a:off x="258672" y="1418973"/>
            <a:ext cx="3490377" cy="457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group of motivated, capable local citizens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 from local government, PAA and rangers, GIZ Project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 location, very close to the target market (UB)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Well-known attraction (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Asralt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Khairkhan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Increasing demand for shorter horse treks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3FE37-7439-B042-F81C-3FB127DEF73E}"/>
              </a:ext>
            </a:extLst>
          </p:cNvPr>
          <p:cNvSpPr txBox="1"/>
          <p:nvPr/>
        </p:nvSpPr>
        <p:spPr>
          <a:xfrm>
            <a:off x="483956" y="784430"/>
            <a:ext cx="318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Success Factors</a:t>
            </a:r>
          </a:p>
        </p:txBody>
      </p:sp>
    </p:spTree>
    <p:extLst>
      <p:ext uri="{BB962C8B-B14F-4D97-AF65-F5344CB8AC3E}">
        <p14:creationId xmlns:p14="http://schemas.microsoft.com/office/powerpoint/2010/main" val="11455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EAA9-0E42-6B8B-FC51-FE378A4E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CF40D4-7A4E-2B59-96FC-7C1A2169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17"/>
            <a:ext cx="12192000" cy="6852004"/>
          </a:xfrm>
          <a:prstGeom prst="rect">
            <a:avLst/>
          </a:prstGeom>
        </p:spPr>
      </p:pic>
      <p:pic>
        <p:nvPicPr>
          <p:cNvPr id="4" name="Picture 3" descr="A group of people standing around a building&#10;&#10;Description automatically generated">
            <a:extLst>
              <a:ext uri="{FF2B5EF4-FFF2-40B4-BE49-F238E27FC236}">
                <a16:creationId xmlns:a16="http://schemas.microsoft.com/office/drawing/2014/main" id="{41D10682-5583-2465-ECF6-E60722C03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22" y="267404"/>
            <a:ext cx="3774538" cy="2830903"/>
          </a:xfrm>
          <a:prstGeom prst="rect">
            <a:avLst/>
          </a:prstGeom>
        </p:spPr>
      </p:pic>
      <p:pic>
        <p:nvPicPr>
          <p:cNvPr id="6" name="Picture 5" descr="A group of people standing around a horse&#10;&#10;Description automatically generated">
            <a:extLst>
              <a:ext uri="{FF2B5EF4-FFF2-40B4-BE49-F238E27FC236}">
                <a16:creationId xmlns:a16="http://schemas.microsoft.com/office/drawing/2014/main" id="{AC0725BC-7B84-A7DB-7BD3-C6B4FF9D8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54" y="3221816"/>
            <a:ext cx="3793106" cy="28443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6F959B-0B1B-2E23-66D7-7965AEDC5FEC}"/>
              </a:ext>
            </a:extLst>
          </p:cNvPr>
          <p:cNvSpPr txBox="1"/>
          <p:nvPr/>
        </p:nvSpPr>
        <p:spPr>
          <a:xfrm>
            <a:off x="874451" y="1074197"/>
            <a:ext cx="6225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D7FEC-9047-812E-E1B5-0042B139451E}"/>
              </a:ext>
            </a:extLst>
          </p:cNvPr>
          <p:cNvSpPr txBox="1"/>
          <p:nvPr/>
        </p:nvSpPr>
        <p:spPr>
          <a:xfrm>
            <a:off x="474719" y="1494785"/>
            <a:ext cx="7417529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motivation among local people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“Project Weariness” among local people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Distrust among governmental and non-governmental stakeholders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430588" algn="l"/>
              </a:tabLs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certain preconditions that Tourism Development relies on to be a successful development tool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business savviness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market access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Frustration due to exaggerated expectations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Challenging natural &amp; climatic conditions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Need for Longer term support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430588" algn="l"/>
              </a:tabLst>
            </a:pP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E761C-B3A8-F043-B157-C22D72D3A034}"/>
              </a:ext>
            </a:extLst>
          </p:cNvPr>
          <p:cNvSpPr txBox="1"/>
          <p:nvPr/>
        </p:nvSpPr>
        <p:spPr>
          <a:xfrm>
            <a:off x="443140" y="812587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Reasons for lack of Success</a:t>
            </a:r>
          </a:p>
        </p:txBody>
      </p:sp>
    </p:spTree>
    <p:extLst>
      <p:ext uri="{BB962C8B-B14F-4D97-AF65-F5344CB8AC3E}">
        <p14:creationId xmlns:p14="http://schemas.microsoft.com/office/powerpoint/2010/main" val="192448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2E3B-5C15-B13A-298C-6CA7BF898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76B5E-5CFC-07E1-306B-EFBD93DFE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" y="5996"/>
            <a:ext cx="12192000" cy="6852004"/>
          </a:xfrm>
          <a:prstGeom prst="rect">
            <a:avLst/>
          </a:prstGeom>
        </p:spPr>
      </p:pic>
      <p:pic>
        <p:nvPicPr>
          <p:cNvPr id="2" name="Picture 1" descr="A person on a sled pulled by dogs&#10;&#10;Description automatically generated with low confidence">
            <a:extLst>
              <a:ext uri="{FF2B5EF4-FFF2-40B4-BE49-F238E27FC236}">
                <a16:creationId xmlns:a16="http://schemas.microsoft.com/office/drawing/2014/main" id="{E08FF161-CE95-B2AA-66E3-2D4BB726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24" y="4056258"/>
            <a:ext cx="1671326" cy="1949572"/>
          </a:xfrm>
          <a:prstGeom prst="rect">
            <a:avLst/>
          </a:prstGeom>
        </p:spPr>
      </p:pic>
      <p:pic>
        <p:nvPicPr>
          <p:cNvPr id="5" name="Picture 4" descr="A picture containing outdoor, water, green, mountain&#10;&#10;Description automatically generated">
            <a:extLst>
              <a:ext uri="{FF2B5EF4-FFF2-40B4-BE49-F238E27FC236}">
                <a16:creationId xmlns:a16="http://schemas.microsoft.com/office/drawing/2014/main" id="{BD90FFC4-63FD-7408-0AFE-04F5DB138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110" y="4060257"/>
            <a:ext cx="2913503" cy="1945573"/>
          </a:xfrm>
          <a:prstGeom prst="rect">
            <a:avLst/>
          </a:prstGeom>
        </p:spPr>
      </p:pic>
      <p:pic>
        <p:nvPicPr>
          <p:cNvPr id="7" name="Picture 4" descr="Drei Schüler des Survival-Trainings, tragen mit einer improvisierten Trage aus Holz eine Lebensmittel Tonne durch den Wald. Sie Wollen mitten in er Natur eine Survival-Camp errichten.">
            <a:extLst>
              <a:ext uri="{FF2B5EF4-FFF2-40B4-BE49-F238E27FC236}">
                <a16:creationId xmlns:a16="http://schemas.microsoft.com/office/drawing/2014/main" id="{5D727A25-2CEB-7157-EB99-B3881512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56" y="852170"/>
            <a:ext cx="1481455" cy="14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riding horses in the woods&#10;&#10;Description automatically generated">
            <a:extLst>
              <a:ext uri="{FF2B5EF4-FFF2-40B4-BE49-F238E27FC236}">
                <a16:creationId xmlns:a16="http://schemas.microsoft.com/office/drawing/2014/main" id="{B30ABCFA-FB86-F4A7-3BC1-DCF17E18F9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50" y="852170"/>
            <a:ext cx="4154864" cy="3116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55A1E-9D5A-A108-D9D1-B9E2EF656F29}"/>
              </a:ext>
            </a:extLst>
          </p:cNvPr>
          <p:cNvSpPr txBox="1"/>
          <p:nvPr/>
        </p:nvSpPr>
        <p:spPr>
          <a:xfrm>
            <a:off x="437174" y="852170"/>
            <a:ext cx="5533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Special Interest Tourism in and around Khan Khentii Strictly Protected Area</a:t>
            </a:r>
          </a:p>
        </p:txBody>
      </p:sp>
      <p:pic>
        <p:nvPicPr>
          <p:cNvPr id="11" name="Picture 10" descr="A group of people standing next to a raft&#10;&#10;Description automatically generated">
            <a:extLst>
              <a:ext uri="{FF2B5EF4-FFF2-40B4-BE49-F238E27FC236}">
                <a16:creationId xmlns:a16="http://schemas.microsoft.com/office/drawing/2014/main" id="{C3CF5CA0-C456-CABD-15D3-B5540720C4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56" y="2449407"/>
            <a:ext cx="1481456" cy="1481456"/>
          </a:xfrm>
          <a:prstGeom prst="rect">
            <a:avLst/>
          </a:prstGeom>
        </p:spPr>
      </p:pic>
      <p:pic>
        <p:nvPicPr>
          <p:cNvPr id="16" name="Content Placeholder 15" descr="Two people riding bikes on a dirt path in the woods&#10;&#10;Description automatically generated">
            <a:extLst>
              <a:ext uri="{FF2B5EF4-FFF2-40B4-BE49-F238E27FC236}">
                <a16:creationId xmlns:a16="http://schemas.microsoft.com/office/drawing/2014/main" id="{CEE9D62C-F9F1-3E83-7E27-014126ABEF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92" y="4056258"/>
            <a:ext cx="1949572" cy="194957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17EB8-9756-A1DE-07BA-490F95D7E92B}"/>
              </a:ext>
            </a:extLst>
          </p:cNvPr>
          <p:cNvSpPr txBox="1"/>
          <p:nvPr/>
        </p:nvSpPr>
        <p:spPr>
          <a:xfrm>
            <a:off x="548134" y="2352480"/>
            <a:ext cx="449734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Uninhabited taiga wilderness relatively close to Ulaanbaatar (no domestic flights)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Attractive forest-steppe landscapes in the Western &amp; Eastern buffer zones</a:t>
            </a:r>
          </a:p>
          <a:p>
            <a:pPr marL="342900" marR="0" lvl="0" indent="-342900">
              <a:lnSpc>
                <a:spcPct val="115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UNESCO World Heritage Site "Great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Burkhan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Khaldun Mountain and its surrounding sacred landscape"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34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501</Words>
  <Application>Microsoft Office PowerPoint</Application>
  <PresentationFormat>Widescreen</PresentationFormat>
  <Paragraphs>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Roboto</vt:lpstr>
      <vt:lpstr>Symbol</vt:lpstr>
      <vt:lpstr>Office Theme</vt:lpstr>
      <vt:lpstr>PowerPoint Presentation</vt:lpstr>
      <vt:lpstr> SUPPORTING PROTECTED AREAS FOR THE CONSERVATION OF ECOSYSTEM SERVICES,  PHASE II (SPACES II) </vt:lpstr>
      <vt:lpstr>PowerPoint Presentation</vt:lpstr>
      <vt:lpstr>Touristic Highlights Khan Khentii SPA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Suvd Boldbaatar</cp:lastModifiedBy>
  <cp:revision>44</cp:revision>
  <dcterms:created xsi:type="dcterms:W3CDTF">2025-01-24T07:18:57Z</dcterms:created>
  <dcterms:modified xsi:type="dcterms:W3CDTF">2025-02-10T08:47:09Z</dcterms:modified>
</cp:coreProperties>
</file>