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258" r:id="rId4"/>
    <p:sldId id="259" r:id="rId5"/>
    <p:sldId id="260" r:id="rId6"/>
    <p:sldId id="261" r:id="rId7"/>
    <p:sldId id="588" r:id="rId8"/>
    <p:sldId id="267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9" r:id="rId17"/>
    <p:sldId id="278" r:id="rId18"/>
    <p:sldId id="589" r:id="rId19"/>
    <p:sldId id="295" r:id="rId20"/>
    <p:sldId id="293" r:id="rId21"/>
    <p:sldId id="281" r:id="rId22"/>
    <p:sldId id="284" r:id="rId23"/>
    <p:sldId id="294" r:id="rId24"/>
    <p:sldId id="286" r:id="rId25"/>
    <p:sldId id="290" r:id="rId26"/>
    <p:sldId id="292" r:id="rId27"/>
    <p:sldId id="288" r:id="rId28"/>
    <p:sldId id="291" r:id="rId29"/>
    <p:sldId id="296" r:id="rId30"/>
    <p:sldId id="297" r:id="rId31"/>
    <p:sldId id="301" r:id="rId32"/>
    <p:sldId id="298" r:id="rId33"/>
    <p:sldId id="300" r:id="rId34"/>
    <p:sldId id="304" r:id="rId35"/>
    <p:sldId id="305" r:id="rId36"/>
    <p:sldId id="586" r:id="rId37"/>
    <p:sldId id="302" r:id="rId38"/>
    <p:sldId id="587" r:id="rId39"/>
    <p:sldId id="26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67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0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0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7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92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6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90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7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66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8B4ED-DCFC-4496-9F9C-92B5CC1F98BB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9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2111" y="5680594"/>
            <a:ext cx="6217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  <a:defRPr/>
            </a:pPr>
            <a:r>
              <a:rPr lang="sv-SE" sz="20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Jan Wigsten</a:t>
            </a:r>
          </a:p>
          <a:p>
            <a:pPr marL="0" indent="0" algn="ctr">
              <a:buNone/>
              <a:defRPr/>
            </a:pPr>
            <a:r>
              <a:rPr lang="sv-SE" sz="20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Sweden - Mongolia</a:t>
            </a:r>
          </a:p>
          <a:p>
            <a:pPr marL="0" indent="0" algn="ctr">
              <a:buNone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8690" y="2793187"/>
            <a:ext cx="64213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Community Based Tourism </a:t>
            </a:r>
          </a:p>
          <a:p>
            <a:pPr algn="ctr"/>
            <a:r>
              <a:rPr lang="sv-SE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Business </a:t>
            </a:r>
          </a:p>
          <a:p>
            <a:pPr algn="ctr"/>
            <a:r>
              <a:rPr lang="sv-SE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Practice</a:t>
            </a:r>
            <a:r>
              <a:rPr lang="sv-SE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SE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02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CD6D1-5CAD-AEFD-5F7F-2AAAF58B9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6CD8-4447-397B-F7F0-81B3E2916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5445F-A910-01A3-CB71-BE60415F08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28FD3-F5A9-0ADA-6009-78626F4972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SE" dirty="0"/>
          </a:p>
        </p:txBody>
      </p:sp>
      <p:pic>
        <p:nvPicPr>
          <p:cNvPr id="6" name="Picture 2" descr="A rocky landscape with mountains in the background&#10;&#10;Description automatically generated">
            <a:extLst>
              <a:ext uri="{FF2B5EF4-FFF2-40B4-BE49-F238E27FC236}">
                <a16:creationId xmlns:a16="http://schemas.microsoft.com/office/drawing/2014/main" id="{9BD329F9-7FD0-AC92-6F62-9BBAA2603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256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E72D6-3289-D7CB-C0D5-4ECD5D2A5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C2573-078C-DD51-5155-AB1D71877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07E55-24BC-57C7-0A11-DFD6793969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E4788-F23D-5062-DA7F-36462045A0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SE" dirty="0"/>
          </a:p>
        </p:txBody>
      </p:sp>
      <p:pic>
        <p:nvPicPr>
          <p:cNvPr id="5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87BF374-D364-7382-1DBD-7D8DDD9D6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/>
          <a:stretch/>
        </p:blipFill>
        <p:spPr bwMode="auto">
          <a:xfrm>
            <a:off x="0" y="0"/>
            <a:ext cx="12192000" cy="685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14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F706F-7533-A7D9-792D-CF00D6455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8730F-5721-AB3F-37FF-C886982A5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08FF7-8C1B-D922-AF51-27F76ED508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07AB19-A061-44A2-4DE1-5A142CFF62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SE" dirty="0"/>
          </a:p>
        </p:txBody>
      </p:sp>
      <p:pic>
        <p:nvPicPr>
          <p:cNvPr id="6" name="Picture 3" descr="A landscape with a hut and a pool&#10;&#10;Description automatically generated with medium confidence">
            <a:extLst>
              <a:ext uri="{FF2B5EF4-FFF2-40B4-BE49-F238E27FC236}">
                <a16:creationId xmlns:a16="http://schemas.microsoft.com/office/drawing/2014/main" id="{0498DA7A-55AC-0D79-2FDB-A413ACDC9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/>
        </p:blipFill>
        <p:spPr bwMode="auto">
          <a:xfrm>
            <a:off x="0" y="-518160"/>
            <a:ext cx="12192000" cy="737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943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8C2BB-08C0-4626-A49A-1B23D5250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18706-1EA2-8503-9DB7-C0A97512F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33575-39D7-AD24-208B-3FEE380707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FB448-D543-416B-515D-FC05953C2C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SE" dirty="0"/>
          </a:p>
        </p:txBody>
      </p:sp>
      <p:pic>
        <p:nvPicPr>
          <p:cNvPr id="5" name="Picture 2" descr="A group of huts in a desert&#10;&#10;Description automatically generated">
            <a:extLst>
              <a:ext uri="{FF2B5EF4-FFF2-40B4-BE49-F238E27FC236}">
                <a16:creationId xmlns:a16="http://schemas.microsoft.com/office/drawing/2014/main" id="{C7540CC7-6235-986B-4414-04D4FADE1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86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592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E2B7D-8870-F47B-00FA-541053A4A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A320C-3BF0-E0B1-9F17-E6C9FF33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A5F8B-FD26-F0B8-F8A5-FF2CEF85BC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CF6F3-3909-151B-5E66-D456C6E0EF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SE" dirty="0"/>
          </a:p>
        </p:txBody>
      </p:sp>
      <p:pic>
        <p:nvPicPr>
          <p:cNvPr id="6" name="Picture 3" descr="A giraffe eating from a tree&#10;&#10;Description automatically generated">
            <a:extLst>
              <a:ext uri="{FF2B5EF4-FFF2-40B4-BE49-F238E27FC236}">
                <a16:creationId xmlns:a16="http://schemas.microsoft.com/office/drawing/2014/main" id="{CA0D4180-105C-D45F-26F4-512284322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083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3628B-1ABB-FE82-FD41-3E8BD71C3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6B0873-62CB-1E05-65D3-169474F99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1861C1-F081-984C-4215-2818BE8B4019}"/>
              </a:ext>
            </a:extLst>
          </p:cNvPr>
          <p:cNvSpPr txBox="1">
            <a:spLocks/>
          </p:cNvSpPr>
          <p:nvPr/>
        </p:nvSpPr>
        <p:spPr>
          <a:xfrm>
            <a:off x="3063240" y="905510"/>
            <a:ext cx="7772400" cy="2016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sv-SE" sz="4800" b="1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What</a:t>
            </a:r>
            <a:r>
              <a:rPr lang="sv-SE" sz="48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is a </a:t>
            </a:r>
            <a:r>
              <a:rPr lang="sv-SE" sz="4800" b="1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Conservancy</a:t>
            </a:r>
            <a:r>
              <a:rPr lang="sv-SE" sz="48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?</a:t>
            </a:r>
            <a:endParaRPr lang="en-SE" sz="48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9141FA7-DCFF-96B8-5355-E0C5BCDD6A55}"/>
              </a:ext>
            </a:extLst>
          </p:cNvPr>
          <p:cNvSpPr txBox="1">
            <a:spLocks/>
          </p:cNvSpPr>
          <p:nvPr/>
        </p:nvSpPr>
        <p:spPr>
          <a:xfrm>
            <a:off x="3550920" y="3014941"/>
            <a:ext cx="6400800" cy="2849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sv-SE" sz="3600" dirty="0"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sv-SE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voluntary</a:t>
            </a:r>
            <a:r>
              <a:rPr lang="sv-SE" sz="3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community</a:t>
            </a:r>
            <a:r>
              <a:rPr lang="sv-SE" sz="3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member</a:t>
            </a:r>
            <a:r>
              <a:rPr lang="sv-SE" sz="3600" dirty="0">
                <a:latin typeface="Verdana" panose="020B0604030504040204" pitchFamily="34" charset="0"/>
                <a:ea typeface="Verdana" panose="020B0604030504040204" pitchFamily="34" charset="0"/>
              </a:rPr>
              <a:t> association, residents of a </a:t>
            </a:r>
            <a:r>
              <a:rPr lang="sv-SE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specific</a:t>
            </a:r>
            <a:r>
              <a:rPr lang="sv-SE" sz="3600" dirty="0">
                <a:latin typeface="Verdana" panose="020B0604030504040204" pitchFamily="34" charset="0"/>
                <a:ea typeface="Verdana" panose="020B0604030504040204" pitchFamily="34" charset="0"/>
              </a:rPr>
              <a:t> land space for the </a:t>
            </a:r>
            <a:r>
              <a:rPr lang="sv-SE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purpose</a:t>
            </a:r>
            <a:r>
              <a:rPr lang="sv-SE" sz="3600" dirty="0"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sv-SE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sustainable</a:t>
            </a:r>
            <a:r>
              <a:rPr lang="sv-SE" sz="3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harvest</a:t>
            </a:r>
            <a:r>
              <a:rPr lang="sv-SE" sz="3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SE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28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B1DA6-7153-DD40-2E9C-31E5C3A85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CAD1F-99CE-9426-79BC-A5BBEFA1F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53CF04-7871-80E5-35E4-93EAB9A3F739}"/>
              </a:ext>
            </a:extLst>
          </p:cNvPr>
          <p:cNvSpPr txBox="1">
            <a:spLocks/>
          </p:cNvSpPr>
          <p:nvPr/>
        </p:nvSpPr>
        <p:spPr>
          <a:xfrm>
            <a:off x="4038600" y="396240"/>
            <a:ext cx="4983480" cy="1661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sv-SE" sz="4800" b="1" dirty="0" err="1">
                <a:latin typeface="Verdana" panose="020B0604030504040204" pitchFamily="34" charset="0"/>
                <a:ea typeface="Verdana" panose="020B0604030504040204" pitchFamily="34" charset="0"/>
              </a:rPr>
              <a:t>Nökhörlöl</a:t>
            </a:r>
            <a:r>
              <a:rPr lang="sv-SE" sz="4800" b="1" dirty="0"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endParaRPr lang="en-SE" sz="48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CD719DE-7E64-E229-CF06-FB72EAE612E1}"/>
              </a:ext>
            </a:extLst>
          </p:cNvPr>
          <p:cNvSpPr txBox="1">
            <a:spLocks/>
          </p:cNvSpPr>
          <p:nvPr/>
        </p:nvSpPr>
        <p:spPr>
          <a:xfrm>
            <a:off x="3550920" y="2057400"/>
            <a:ext cx="7813766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>
                  <a:lumMod val="75000"/>
                </a:schemeClr>
              </a:buClr>
              <a:buFontTx/>
              <a:buChar char="◊"/>
              <a:defRPr/>
            </a:pP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Similar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But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community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cannot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be signatories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private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enterprise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Soum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aimag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governor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must be. (=max 4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years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◊"/>
              <a:defRPr/>
            </a:pP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The space of land not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well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defined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. I.e. no spatial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developmen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plan. (</a:t>
            </a:r>
            <a:r>
              <a:rPr lang="sv-SE" altLang="en-SE" sz="20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Орон</a:t>
            </a:r>
            <a:r>
              <a:rPr lang="sv-SE" altLang="en-SE" sz="20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altLang="en-SE" sz="20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зайн</a:t>
            </a:r>
            <a:r>
              <a:rPr lang="sv-SE" altLang="en-SE" sz="20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altLang="en-SE" sz="20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хөгжлийн</a:t>
            </a:r>
            <a:r>
              <a:rPr lang="sv-SE" altLang="en-SE" sz="20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altLang="en-SE" sz="20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төлөвлөгөө</a:t>
            </a:r>
            <a:r>
              <a:rPr lang="sv-SE" altLang="en-SE" sz="20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sv-SE" sz="3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◊"/>
              <a:defRPr/>
            </a:pP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No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head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tax for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tourism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entry</a:t>
            </a:r>
            <a:endParaRPr lang="en-SE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94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76F9B-40D6-6CFD-6F11-3B4E1FA9E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CEE3F-DF9C-E46D-EEB1-9E1EFBB6E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181BE3-DA4A-DA56-A0E3-2E25B2A54D23}"/>
              </a:ext>
            </a:extLst>
          </p:cNvPr>
          <p:cNvSpPr txBox="1">
            <a:spLocks/>
          </p:cNvSpPr>
          <p:nvPr/>
        </p:nvSpPr>
        <p:spPr>
          <a:xfrm>
            <a:off x="3350935" y="646097"/>
            <a:ext cx="7879080" cy="1203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sv-SE" sz="4000" b="1" dirty="0" err="1">
                <a:latin typeface="Verdana" panose="020B0604030504040204" pitchFamily="34" charset="0"/>
                <a:ea typeface="Verdana" panose="020B0604030504040204" pitchFamily="34" charset="0"/>
              </a:rPr>
              <a:t>Namibian</a:t>
            </a:r>
            <a:r>
              <a:rPr lang="sv-SE" sz="4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4000" b="1" dirty="0" err="1">
                <a:latin typeface="Verdana" panose="020B0604030504040204" pitchFamily="34" charset="0"/>
                <a:ea typeface="Verdana" panose="020B0604030504040204" pitchFamily="34" charset="0"/>
              </a:rPr>
              <a:t>conservancies</a:t>
            </a:r>
            <a:endParaRPr lang="en-SE" sz="4000" b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C0384A5-99DE-78C0-89BE-6CE22277B13B}"/>
              </a:ext>
            </a:extLst>
          </p:cNvPr>
          <p:cNvSpPr txBox="1">
            <a:spLocks/>
          </p:cNvSpPr>
          <p:nvPr/>
        </p:nvSpPr>
        <p:spPr>
          <a:xfrm>
            <a:off x="3444240" y="1717628"/>
            <a:ext cx="75285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Font typeface="Calibri" panose="020F0502020204030204" pitchFamily="34" charset="0"/>
              <a:buChar char="◊"/>
              <a:defRPr/>
            </a:pP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Community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leaders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are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empowered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to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sign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business deals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private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enterprise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>
              <a:buClr>
                <a:schemeClr val="accent2"/>
              </a:buClr>
              <a:buFont typeface="Calibri" panose="020F0502020204030204" pitchFamily="34" charset="0"/>
              <a:buChar char="◊"/>
              <a:defRPr/>
            </a:pP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Majority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is for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sustainable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tourism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use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based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on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wildlife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resource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>
              <a:buClr>
                <a:schemeClr val="accent2"/>
              </a:buClr>
              <a:buFont typeface="Calibri" panose="020F0502020204030204" pitchFamily="34" charset="0"/>
              <a:buChar char="◊"/>
              <a:defRPr/>
            </a:pP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Business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contracts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are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variable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often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brokered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by 3rd party NGOs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such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as WWF for legal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advice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SE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61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978F4-F4CA-70DA-7E35-D0A8579A8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7AE0D7-FF3A-C4EF-053B-7382F27E4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769901-FD45-511C-6937-8877676CF199}"/>
              </a:ext>
            </a:extLst>
          </p:cNvPr>
          <p:cNvSpPr txBox="1">
            <a:spLocks/>
          </p:cNvSpPr>
          <p:nvPr/>
        </p:nvSpPr>
        <p:spPr>
          <a:xfrm>
            <a:off x="3350935" y="422165"/>
            <a:ext cx="7006045" cy="1203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sv-SE" sz="4000" b="1" dirty="0" err="1">
                <a:latin typeface="Verdana" panose="020B0604030504040204" pitchFamily="34" charset="0"/>
                <a:ea typeface="Verdana" panose="020B0604030504040204" pitchFamily="34" charset="0"/>
              </a:rPr>
              <a:t>Wildlife</a:t>
            </a:r>
            <a:r>
              <a:rPr lang="sv-SE" sz="4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4000" b="1" dirty="0" err="1">
                <a:latin typeface="Verdana" panose="020B0604030504040204" pitchFamily="34" charset="0"/>
                <a:ea typeface="Verdana" panose="020B0604030504040204" pitchFamily="34" charset="0"/>
              </a:rPr>
              <a:t>growth</a:t>
            </a:r>
            <a:endParaRPr lang="en-SE" sz="4000" b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DC652E4-064F-6A79-4E77-33F9DE59C5E0}"/>
              </a:ext>
            </a:extLst>
          </p:cNvPr>
          <p:cNvSpPr txBox="1">
            <a:spLocks/>
          </p:cNvSpPr>
          <p:nvPr/>
        </p:nvSpPr>
        <p:spPr>
          <a:xfrm>
            <a:off x="3444240" y="1717628"/>
            <a:ext cx="75285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Font typeface="Calibri" panose="020F0502020204030204" pitchFamily="34" charset="0"/>
              <a:buChar char="◊"/>
              <a:defRPr/>
            </a:pPr>
            <a:r>
              <a:rPr lang="en-GB" sz="3200" dirty="0">
                <a:latin typeface="Verdana" panose="020B0604030504040204" pitchFamily="34" charset="0"/>
                <a:ea typeface="Verdana" panose="020B0604030504040204" pitchFamily="34" charset="0"/>
              </a:rPr>
              <a:t>Conservancy members are patrolling and protecting wildlife on their land. </a:t>
            </a:r>
          </a:p>
          <a:p>
            <a:pPr>
              <a:buClr>
                <a:schemeClr val="accent2"/>
              </a:buClr>
              <a:buFont typeface="Calibri" panose="020F0502020204030204" pitchFamily="34" charset="0"/>
              <a:buChar char="◊"/>
              <a:defRPr/>
            </a:pP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chemeClr val="accent2"/>
              </a:buClr>
              <a:buFont typeface="Calibri" panose="020F0502020204030204" pitchFamily="34" charset="0"/>
              <a:buChar char="◊"/>
              <a:defRPr/>
            </a:pPr>
            <a:r>
              <a:rPr lang="en-GB" sz="3200" dirty="0">
                <a:latin typeface="Verdana" panose="020B0604030504040204" pitchFamily="34" charset="0"/>
                <a:ea typeface="Verdana" panose="020B0604030504040204" pitchFamily="34" charset="0"/>
              </a:rPr>
              <a:t>Evidence of wildlife populations growth despite poor populations.</a:t>
            </a:r>
          </a:p>
          <a:p>
            <a:pPr marL="0" indent="0">
              <a:buClr>
                <a:schemeClr val="accent2"/>
              </a:buClr>
              <a:buNone/>
              <a:defRPr/>
            </a:pP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chemeClr val="accent2"/>
              </a:buClr>
              <a:buFont typeface="Calibri" panose="020F0502020204030204" pitchFamily="34" charset="0"/>
              <a:buChar char="◊"/>
              <a:defRPr/>
            </a:pPr>
            <a:r>
              <a:rPr lang="en-GB" sz="3200" dirty="0">
                <a:latin typeface="Verdana" panose="020B0604030504040204" pitchFamily="34" charset="0"/>
                <a:ea typeface="Verdana" panose="020B0604030504040204" pitchFamily="34" charset="0"/>
              </a:rPr>
              <a:t>Desert lion, Desert elephants, Rhinos, Cheetah, Giraffes. </a:t>
            </a:r>
          </a:p>
          <a:p>
            <a:pPr>
              <a:buClr>
                <a:schemeClr val="accent2"/>
              </a:buClr>
              <a:buFont typeface="Calibri" panose="020F0502020204030204" pitchFamily="34" charset="0"/>
              <a:buChar char="◊"/>
              <a:defRPr/>
            </a:pP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04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34F1A-E7C8-566C-9CDF-31CF27243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B91E0A-A223-CAC5-ED39-491B07FD2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pic>
        <p:nvPicPr>
          <p:cNvPr id="5" name="Picture 2" descr="A person and person standing in a room&#10;&#10;Description automatically generated">
            <a:extLst>
              <a:ext uri="{FF2B5EF4-FFF2-40B4-BE49-F238E27FC236}">
                <a16:creationId xmlns:a16="http://schemas.microsoft.com/office/drawing/2014/main" id="{22956893-A97F-4834-6EB6-51C3F24D1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3"/>
          <a:stretch/>
        </p:blipFill>
        <p:spPr bwMode="auto">
          <a:xfrm>
            <a:off x="0" y="-261256"/>
            <a:ext cx="12192000" cy="711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610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72BF4-6B07-62C7-D535-692FAD243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04CF1C-355D-EC24-B83B-72A7EEEC5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8AC0AA39-25AC-9DB5-C9CE-D3662D4258B9}"/>
              </a:ext>
            </a:extLst>
          </p:cNvPr>
          <p:cNvSpPr txBox="1">
            <a:spLocks noChangeArrowheads="1"/>
          </p:cNvSpPr>
          <p:nvPr/>
        </p:nvSpPr>
        <p:spPr>
          <a:xfrm>
            <a:off x="2425958" y="1231639"/>
            <a:ext cx="8308908" cy="2160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sv-SE" sz="4800" dirty="0">
                <a:latin typeface="Verdana" panose="020B0604030504040204" pitchFamily="34" charset="0"/>
                <a:ea typeface="Verdana" panose="020B0604030504040204" pitchFamily="34" charset="0"/>
              </a:rPr>
              <a:t>A private </a:t>
            </a:r>
            <a:r>
              <a:rPr lang="sv-SE" sz="4800" dirty="0" err="1">
                <a:latin typeface="Verdana" panose="020B0604030504040204" pitchFamily="34" charset="0"/>
                <a:ea typeface="Verdana" panose="020B0604030504040204" pitchFamily="34" charset="0"/>
              </a:rPr>
              <a:t>sector</a:t>
            </a:r>
            <a:r>
              <a:rPr lang="sv-SE" sz="4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4800" dirty="0" err="1">
                <a:latin typeface="Verdana" panose="020B0604030504040204" pitchFamily="34" charset="0"/>
                <a:ea typeface="Verdana" panose="020B0604030504040204" pitchFamily="34" charset="0"/>
              </a:rPr>
              <a:t>perspective</a:t>
            </a:r>
            <a:endParaRPr lang="en-US" sz="4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358B6A72-1CF7-689E-316C-5FCC8EDD9FA5}"/>
              </a:ext>
            </a:extLst>
          </p:cNvPr>
          <p:cNvSpPr txBox="1">
            <a:spLocks noChangeArrowheads="1"/>
          </p:cNvSpPr>
          <p:nvPr/>
        </p:nvSpPr>
        <p:spPr>
          <a:xfrm>
            <a:off x="3557293" y="3743905"/>
            <a:ext cx="6046237" cy="1758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dirty="0"/>
              <a:t>For herder-friendly tourism</a:t>
            </a:r>
          </a:p>
        </p:txBody>
      </p:sp>
    </p:spTree>
    <p:extLst>
      <p:ext uri="{BB962C8B-B14F-4D97-AF65-F5344CB8AC3E}">
        <p14:creationId xmlns:p14="http://schemas.microsoft.com/office/powerpoint/2010/main" val="15268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6A578-088A-DF8C-9273-E4C956A5C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E9E5AC-29F5-2116-B589-8F558E44B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pic>
        <p:nvPicPr>
          <p:cNvPr id="4" name="Picture 3" descr="A graph on a paper&#10;&#10;Description automatically generated">
            <a:extLst>
              <a:ext uri="{FF2B5EF4-FFF2-40B4-BE49-F238E27FC236}">
                <a16:creationId xmlns:a16="http://schemas.microsoft.com/office/drawing/2014/main" id="{41C52B57-8C62-072F-2F53-084EFD31A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4" t="2445" r="13751" b="5324"/>
          <a:stretch/>
        </p:blipFill>
        <p:spPr bwMode="auto">
          <a:xfrm>
            <a:off x="4176355" y="410546"/>
            <a:ext cx="7524229" cy="544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592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72428-DE19-62FF-D722-3B726D35B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AA2468-90DA-FF63-CCB4-E96843E4E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924405E7-14AA-6299-C030-DA9432474F44}"/>
              </a:ext>
            </a:extLst>
          </p:cNvPr>
          <p:cNvSpPr txBox="1">
            <a:spLocks/>
          </p:cNvSpPr>
          <p:nvPr/>
        </p:nvSpPr>
        <p:spPr>
          <a:xfrm>
            <a:off x="3383280" y="1920239"/>
            <a:ext cx="7254240" cy="3928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2"/>
              </a:buClr>
              <a:buNone/>
              <a:defRPr/>
            </a:pPr>
            <a:r>
              <a:rPr lang="sv-SE" sz="4400" dirty="0">
                <a:latin typeface="Verdana" panose="020B0604030504040204" pitchFamily="34" charset="0"/>
                <a:ea typeface="Verdana" panose="020B0604030504040204" pitchFamily="34" charset="0"/>
              </a:rPr>
              <a:t>50 </a:t>
            </a:r>
            <a:r>
              <a:rPr lang="sv-SE" sz="4400" dirty="0" err="1">
                <a:latin typeface="Verdana" panose="020B0604030504040204" pitchFamily="34" charset="0"/>
                <a:ea typeface="Verdana" panose="020B0604030504040204" pitchFamily="34" charset="0"/>
              </a:rPr>
              <a:t>percent</a:t>
            </a:r>
            <a:r>
              <a:rPr lang="sv-SE" sz="4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4400" dirty="0" err="1">
                <a:latin typeface="Verdana" panose="020B0604030504040204" pitchFamily="34" charset="0"/>
                <a:ea typeface="Verdana" panose="020B0604030504040204" pitchFamily="34" charset="0"/>
              </a:rPr>
              <a:t>increase</a:t>
            </a:r>
            <a:r>
              <a:rPr lang="sv-SE" sz="4400" dirty="0"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sv-SE" sz="4400" dirty="0" err="1">
                <a:latin typeface="Verdana" panose="020B0604030504040204" pitchFamily="34" charset="0"/>
                <a:ea typeface="Verdana" panose="020B0604030504040204" pitchFamily="34" charset="0"/>
              </a:rPr>
              <a:t>room</a:t>
            </a:r>
            <a:r>
              <a:rPr lang="sv-SE" sz="4400" dirty="0">
                <a:latin typeface="Verdana" panose="020B0604030504040204" pitchFamily="34" charset="0"/>
                <a:ea typeface="Verdana" panose="020B0604030504040204" pitchFamily="34" charset="0"/>
              </a:rPr>
              <a:t> rate in 10 </a:t>
            </a:r>
            <a:r>
              <a:rPr lang="sv-SE" sz="4400" dirty="0" err="1">
                <a:latin typeface="Verdana" panose="020B0604030504040204" pitchFamily="34" charset="0"/>
                <a:ea typeface="Verdana" panose="020B0604030504040204" pitchFamily="34" charset="0"/>
              </a:rPr>
              <a:t>years</a:t>
            </a:r>
            <a:r>
              <a:rPr lang="sv-SE" sz="44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br>
              <a:rPr lang="sv-SE" sz="4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sv-SE" sz="4400" dirty="0">
                <a:latin typeface="Verdana" panose="020B0604030504040204" pitchFamily="34" charset="0"/>
                <a:ea typeface="Verdana" panose="020B0604030504040204" pitchFamily="34" charset="0"/>
              </a:rPr>
              <a:t>USD 112 per </a:t>
            </a:r>
            <a:r>
              <a:rPr lang="sv-SE" sz="4400" dirty="0" err="1">
                <a:latin typeface="Verdana" panose="020B0604030504040204" pitchFamily="34" charset="0"/>
                <a:ea typeface="Verdana" panose="020B0604030504040204" pitchFamily="34" charset="0"/>
              </a:rPr>
              <a:t>room</a:t>
            </a:r>
            <a:r>
              <a:rPr lang="sv-SE" sz="4400" dirty="0">
                <a:latin typeface="Verdana" panose="020B0604030504040204" pitchFamily="34" charset="0"/>
                <a:ea typeface="Verdana" panose="020B0604030504040204" pitchFamily="34" charset="0"/>
              </a:rPr>
              <a:t> per </a:t>
            </a:r>
            <a:r>
              <a:rPr lang="sv-SE" sz="4400" dirty="0" err="1">
                <a:latin typeface="Verdana" panose="020B0604030504040204" pitchFamily="34" charset="0"/>
                <a:ea typeface="Verdana" panose="020B0604030504040204" pitchFamily="34" charset="0"/>
              </a:rPr>
              <a:t>night</a:t>
            </a:r>
            <a:r>
              <a:rPr lang="sv-SE" sz="4400" dirty="0">
                <a:latin typeface="Verdana" panose="020B0604030504040204" pitchFamily="34" charset="0"/>
                <a:ea typeface="Verdana" panose="020B0604030504040204" pitchFamily="34" charset="0"/>
              </a:rPr>
              <a:t> in 2005</a:t>
            </a:r>
            <a:br>
              <a:rPr lang="sv-SE" sz="4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GB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293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3AF4F-4151-50FE-10C5-A3E8E1841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AC1ED0-685A-1598-13DA-A00B12250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297FAC2-5FFA-4F70-01E1-669845CA64A7}"/>
              </a:ext>
            </a:extLst>
          </p:cNvPr>
          <p:cNvSpPr txBox="1">
            <a:spLocks/>
          </p:cNvSpPr>
          <p:nvPr/>
        </p:nvSpPr>
        <p:spPr>
          <a:xfrm>
            <a:off x="3383280" y="1920239"/>
            <a:ext cx="7254240" cy="3928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2"/>
              </a:buClr>
              <a:buNone/>
              <a:defRPr/>
            </a:pPr>
            <a:r>
              <a:rPr lang="sv-SE" sz="5400" dirty="0">
                <a:latin typeface="Verdana" panose="020B0604030504040204" pitchFamily="34" charset="0"/>
                <a:ea typeface="Verdana" panose="020B0604030504040204" pitchFamily="34" charset="0"/>
              </a:rPr>
              <a:t>USD 226 per </a:t>
            </a:r>
            <a:r>
              <a:rPr lang="sv-SE" sz="5400" dirty="0" err="1">
                <a:latin typeface="Verdana" panose="020B0604030504040204" pitchFamily="34" charset="0"/>
                <a:ea typeface="Verdana" panose="020B0604030504040204" pitchFamily="34" charset="0"/>
              </a:rPr>
              <a:t>room</a:t>
            </a:r>
            <a:r>
              <a:rPr lang="sv-SE" sz="5400" dirty="0">
                <a:latin typeface="Verdana" panose="020B0604030504040204" pitchFamily="34" charset="0"/>
                <a:ea typeface="Verdana" panose="020B0604030504040204" pitchFamily="34" charset="0"/>
              </a:rPr>
              <a:t> per </a:t>
            </a:r>
            <a:r>
              <a:rPr lang="sv-SE" sz="5400" dirty="0" err="1">
                <a:latin typeface="Verdana" panose="020B0604030504040204" pitchFamily="34" charset="0"/>
                <a:ea typeface="Verdana" panose="020B0604030504040204" pitchFamily="34" charset="0"/>
              </a:rPr>
              <a:t>night</a:t>
            </a:r>
            <a:r>
              <a:rPr lang="sv-SE" sz="5400" dirty="0">
                <a:latin typeface="Verdana" panose="020B0604030504040204" pitchFamily="34" charset="0"/>
                <a:ea typeface="Verdana" panose="020B0604030504040204" pitchFamily="34" charset="0"/>
              </a:rPr>
              <a:t> in 2014</a:t>
            </a:r>
            <a:endParaRPr lang="en-GB" sz="5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731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E12CB-2B57-24E5-0683-29D3EFA28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F643CF-60FD-3E2D-0098-1AEFB265D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pic>
        <p:nvPicPr>
          <p:cNvPr id="2" name="Picture 3" descr="A graph on a paper&#10;&#10;Description automatically generated">
            <a:extLst>
              <a:ext uri="{FF2B5EF4-FFF2-40B4-BE49-F238E27FC236}">
                <a16:creationId xmlns:a16="http://schemas.microsoft.com/office/drawing/2014/main" id="{609D44A0-C142-4265-822C-01B606B79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14316" r="9752" b="6091"/>
          <a:stretch/>
        </p:blipFill>
        <p:spPr bwMode="auto">
          <a:xfrm>
            <a:off x="4198776" y="317241"/>
            <a:ext cx="7501813" cy="541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300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B236B-A865-A501-60B6-9B25E25C6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132CD2-3B7D-9E6E-73C3-185E77935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DC213481-21F8-BF83-1730-4883E2555C3C}"/>
              </a:ext>
            </a:extLst>
          </p:cNvPr>
          <p:cNvSpPr txBox="1">
            <a:spLocks/>
          </p:cNvSpPr>
          <p:nvPr/>
        </p:nvSpPr>
        <p:spPr>
          <a:xfrm>
            <a:off x="2103120" y="2496361"/>
            <a:ext cx="9784080" cy="1859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2"/>
              </a:buClr>
              <a:buNone/>
              <a:defRPr/>
            </a:pPr>
            <a:r>
              <a:rPr lang="sv-SE" sz="4400" dirty="0">
                <a:latin typeface="Verdana" panose="020B0604030504040204" pitchFamily="34" charset="0"/>
                <a:ea typeface="Verdana" panose="020B0604030504040204" pitchFamily="34" charset="0"/>
              </a:rPr>
              <a:t>Small profit </a:t>
            </a:r>
            <a:r>
              <a:rPr lang="sv-SE" sz="4400" dirty="0" err="1">
                <a:latin typeface="Verdana" panose="020B0604030504040204" pitchFamily="34" charset="0"/>
                <a:ea typeface="Verdana" panose="020B0604030504040204" pitchFamily="34" charset="0"/>
              </a:rPr>
              <a:t>first</a:t>
            </a:r>
            <a:r>
              <a:rPr lang="sv-SE" sz="4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4400" dirty="0" err="1">
                <a:latin typeface="Verdana" panose="020B0604030504040204" pitchFamily="34" charset="0"/>
                <a:ea typeface="Verdana" panose="020B0604030504040204" pitchFamily="34" charset="0"/>
              </a:rPr>
              <a:t>seven</a:t>
            </a:r>
            <a:r>
              <a:rPr lang="sv-SE" sz="4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4400" dirty="0" err="1">
                <a:latin typeface="Verdana" panose="020B0604030504040204" pitchFamily="34" charset="0"/>
                <a:ea typeface="Verdana" panose="020B0604030504040204" pitchFamily="34" charset="0"/>
              </a:rPr>
              <a:t>years</a:t>
            </a:r>
            <a:r>
              <a:rPr lang="sv-SE" sz="44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br>
              <a:rPr lang="sv-SE" sz="4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sv-SE" sz="4400" dirty="0" err="1">
                <a:latin typeface="Verdana" panose="020B0604030504040204" pitchFamily="34" charset="0"/>
                <a:ea typeface="Verdana" panose="020B0604030504040204" pitchFamily="34" charset="0"/>
              </a:rPr>
              <a:t>Thereafter</a:t>
            </a:r>
            <a:r>
              <a:rPr lang="sv-SE" sz="4400" dirty="0">
                <a:latin typeface="Verdana" panose="020B0604030504040204" pitchFamily="34" charset="0"/>
                <a:ea typeface="Verdana" panose="020B0604030504040204" pitchFamily="34" charset="0"/>
              </a:rPr>
              <a:t> est. USD 130 000 </a:t>
            </a:r>
            <a:endParaRPr lang="en-GB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493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021DA-45EE-215D-FB72-9D4E46301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0763B3-7553-99D5-3437-6A261EB9C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pic>
        <p:nvPicPr>
          <p:cNvPr id="7" name="Picture 3" descr="A graph on a white paper&#10;&#10;Description automatically generated">
            <a:extLst>
              <a:ext uri="{FF2B5EF4-FFF2-40B4-BE49-F238E27FC236}">
                <a16:creationId xmlns:a16="http://schemas.microsoft.com/office/drawing/2014/main" id="{19E74361-1F77-BA52-746B-48867195B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7"/>
          <a:stretch/>
        </p:blipFill>
        <p:spPr bwMode="auto">
          <a:xfrm>
            <a:off x="3862873" y="298580"/>
            <a:ext cx="7955902" cy="566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828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4BC08-401F-8277-BC37-A636B86A7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1D981-D944-F017-66E9-FB074FDF0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pic>
        <p:nvPicPr>
          <p:cNvPr id="6" name="Picture 3" descr="A sign with text on it&#10;&#10;Description automatically generated">
            <a:extLst>
              <a:ext uri="{FF2B5EF4-FFF2-40B4-BE49-F238E27FC236}">
                <a16:creationId xmlns:a16="http://schemas.microsoft.com/office/drawing/2014/main" id="{698C4610-DAFD-15CE-D100-BE0FF6C8A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t="10196" r="9853"/>
          <a:stretch/>
        </p:blipFill>
        <p:spPr bwMode="auto">
          <a:xfrm>
            <a:off x="3935336" y="186612"/>
            <a:ext cx="8126035" cy="578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762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D2D64-F5F0-3DB9-9487-B29B4ED2B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47C89-0557-35DD-3884-1FF85415C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4B85F3DA-A0F2-28BA-B2E1-FE478A15164F}"/>
              </a:ext>
            </a:extLst>
          </p:cNvPr>
          <p:cNvSpPr txBox="1">
            <a:spLocks/>
          </p:cNvSpPr>
          <p:nvPr/>
        </p:nvSpPr>
        <p:spPr>
          <a:xfrm>
            <a:off x="3337560" y="3277850"/>
            <a:ext cx="6598920" cy="1859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sv-SE" sz="4000" dirty="0" err="1">
                <a:latin typeface="Verdana" panose="020B0604030504040204" pitchFamily="34" charset="0"/>
                <a:ea typeface="Verdana" panose="020B0604030504040204" pitchFamily="34" charset="0"/>
              </a:rPr>
              <a:t>may</a:t>
            </a:r>
            <a:r>
              <a:rPr lang="sv-SE" sz="4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4000" dirty="0" err="1">
                <a:latin typeface="Verdana" panose="020B0604030504040204" pitchFamily="34" charset="0"/>
                <a:ea typeface="Verdana" panose="020B0604030504040204" pitchFamily="34" charset="0"/>
              </a:rPr>
              <a:t>put</a:t>
            </a:r>
            <a:r>
              <a:rPr lang="sv-SE" sz="4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4000" dirty="0" err="1">
                <a:latin typeface="Verdana" panose="020B0604030504040204" pitchFamily="34" charset="0"/>
                <a:ea typeface="Verdana" panose="020B0604030504040204" pitchFamily="34" charset="0"/>
              </a:rPr>
              <a:t>sustainable</a:t>
            </a:r>
            <a:r>
              <a:rPr lang="sv-SE" sz="4000" dirty="0">
                <a:latin typeface="Verdana" panose="020B0604030504040204" pitchFamily="34" charset="0"/>
                <a:ea typeface="Verdana" panose="020B0604030504040204" pitchFamily="34" charset="0"/>
              </a:rPr>
              <a:t> dollars </a:t>
            </a:r>
            <a:r>
              <a:rPr lang="sv-SE" sz="4000" dirty="0" err="1">
                <a:latin typeface="Verdana" panose="020B0604030504040204" pitchFamily="34" charset="0"/>
                <a:ea typeface="Verdana" panose="020B0604030504040204" pitchFamily="34" charset="0"/>
              </a:rPr>
              <a:t>into</a:t>
            </a:r>
            <a:r>
              <a:rPr lang="sv-SE" sz="4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4000" dirty="0" err="1">
                <a:latin typeface="Verdana" panose="020B0604030504040204" pitchFamily="34" charset="0"/>
                <a:ea typeface="Verdana" panose="020B0604030504040204" pitchFamily="34" charset="0"/>
              </a:rPr>
              <a:t>good</a:t>
            </a:r>
            <a:r>
              <a:rPr lang="sv-SE" sz="4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4000" dirty="0" err="1">
                <a:latin typeface="Verdana" panose="020B0604030504040204" pitchFamily="34" charset="0"/>
                <a:ea typeface="Verdana" panose="020B0604030504040204" pitchFamily="34" charset="0"/>
              </a:rPr>
              <a:t>use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BB3A42-019A-D94F-8EBD-71C8A23990B1}"/>
              </a:ext>
            </a:extLst>
          </p:cNvPr>
          <p:cNvSpPr txBox="1"/>
          <p:nvPr/>
        </p:nvSpPr>
        <p:spPr>
          <a:xfrm>
            <a:off x="2621280" y="1371600"/>
            <a:ext cx="6949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 err="1">
                <a:latin typeface="Verdana" panose="020B0604030504040204" pitchFamily="34" charset="0"/>
                <a:ea typeface="Verdana" panose="020B0604030504040204" pitchFamily="34" charset="0"/>
              </a:rPr>
              <a:t>Sustainable</a:t>
            </a:r>
            <a:r>
              <a:rPr lang="sv-SE" sz="4400" b="1" dirty="0">
                <a:latin typeface="Verdana" panose="020B0604030504040204" pitchFamily="34" charset="0"/>
                <a:ea typeface="Verdana" panose="020B0604030504040204" pitchFamily="34" charset="0"/>
              </a:rPr>
              <a:t> markets.......</a:t>
            </a:r>
            <a:endParaRPr lang="en-SE" sz="4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87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F1D31-C192-BF37-4C30-77F7866F6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66C6F-5C77-1487-6A37-0AC2D602F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183D3229-4C82-DFA2-73A9-86B203571BF0}"/>
              </a:ext>
            </a:extLst>
          </p:cNvPr>
          <p:cNvSpPr txBox="1">
            <a:spLocks noChangeArrowheads="1"/>
          </p:cNvSpPr>
          <p:nvPr/>
        </p:nvSpPr>
        <p:spPr>
          <a:xfrm>
            <a:off x="2295327" y="1188875"/>
            <a:ext cx="9167327" cy="2581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sv-SE" sz="4800" dirty="0" err="1">
                <a:latin typeface="Verdana" panose="020B0604030504040204" pitchFamily="34" charset="0"/>
                <a:ea typeface="Verdana" panose="020B0604030504040204" pitchFamily="34" charset="0"/>
              </a:rPr>
              <a:t>Connecting</a:t>
            </a:r>
            <a:r>
              <a:rPr lang="sv-SE" sz="4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4800" dirty="0" err="1">
                <a:latin typeface="Verdana" panose="020B0604030504040204" pitchFamily="34" charset="0"/>
                <a:ea typeface="Verdana" panose="020B0604030504040204" pitchFamily="34" charset="0"/>
              </a:rPr>
              <a:t>community</a:t>
            </a:r>
            <a:r>
              <a:rPr lang="sv-SE" sz="4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4800" dirty="0" err="1">
                <a:latin typeface="Verdana" panose="020B0604030504040204" pitchFamily="34" charset="0"/>
                <a:ea typeface="Verdana" panose="020B0604030504040204" pitchFamily="34" charset="0"/>
              </a:rPr>
              <a:t>enterprises</a:t>
            </a:r>
            <a:r>
              <a:rPr lang="sv-SE" sz="4800" dirty="0">
                <a:latin typeface="Verdana" panose="020B0604030504040204" pitchFamily="34" charset="0"/>
                <a:ea typeface="Verdana" panose="020B0604030504040204" pitchFamily="34" charset="0"/>
              </a:rPr>
              <a:t> to global markets</a:t>
            </a:r>
            <a:endParaRPr lang="en-US" sz="4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5F26ADB-A4E0-3F16-40F5-64EE4118D255}"/>
              </a:ext>
            </a:extLst>
          </p:cNvPr>
          <p:cNvSpPr txBox="1">
            <a:spLocks noChangeArrowheads="1"/>
          </p:cNvSpPr>
          <p:nvPr/>
        </p:nvSpPr>
        <p:spPr>
          <a:xfrm>
            <a:off x="3678591" y="3916525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sv-SE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Contracting</a:t>
            </a:r>
            <a:r>
              <a:rPr lang="sv-SE" sz="3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sv-SE" sz="3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customers</a:t>
            </a:r>
            <a:r>
              <a:rPr lang="sv-SE" sz="3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across</a:t>
            </a:r>
            <a:r>
              <a:rPr lang="sv-SE" sz="3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borders</a:t>
            </a:r>
            <a:endParaRPr lang="en-US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81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9DC41-61DB-131D-D8CC-44ECD6684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F368D1-8C0D-8C43-AD00-2F55FCFEB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2" name="Rectangle 3" descr="Horseman on ice">
            <a:extLst>
              <a:ext uri="{FF2B5EF4-FFF2-40B4-BE49-F238E27FC236}">
                <a16:creationId xmlns:a16="http://schemas.microsoft.com/office/drawing/2014/main" id="{A3BE45A6-A67B-5C5D-48BA-7C5EECCC59DE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" y="0"/>
            <a:ext cx="12192000" cy="6852004"/>
          </a:xfrm>
          <a:prstGeom prst="rect">
            <a:avLst/>
          </a:prstGeom>
          <a:blipFill dpi="0" rotWithShape="1">
            <a:blip r:embed="rId3"/>
            <a:srcRect/>
            <a:stretch>
              <a:fillRect t="-8490" b="-707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sv-SE" altLang="sv-SE" sz="2400" b="1" dirty="0">
                <a:latin typeface="Comic Sans MS" panose="030F0702030302020204" pitchFamily="66" charset="0"/>
              </a:rPr>
              <a:t>Lake </a:t>
            </a:r>
            <a:r>
              <a:rPr lang="sv-SE" altLang="sv-SE" sz="2400" b="1" dirty="0" err="1">
                <a:latin typeface="Comic Sans MS" panose="030F0702030302020204" pitchFamily="66" charset="0"/>
              </a:rPr>
              <a:t>Hövsgöl</a:t>
            </a:r>
            <a:endParaRPr lang="en-US" altLang="sv-SE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077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246F82-7CE3-8CE5-BA33-028756270649}"/>
              </a:ext>
            </a:extLst>
          </p:cNvPr>
          <p:cNvSpPr txBox="1"/>
          <p:nvPr/>
        </p:nvSpPr>
        <p:spPr>
          <a:xfrm>
            <a:off x="3047940" y="1253116"/>
            <a:ext cx="7234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800" dirty="0">
                <a:latin typeface="Verdana" panose="020B0604030504040204" pitchFamily="34" charset="0"/>
                <a:ea typeface="Verdana" panose="020B0604030504040204" pitchFamily="34" charset="0"/>
              </a:rPr>
              <a:t>CBT Business </a:t>
            </a:r>
            <a:r>
              <a:rPr lang="sv-SE" sz="4800" dirty="0" err="1">
                <a:latin typeface="Verdana" panose="020B0604030504040204" pitchFamily="34" charset="0"/>
                <a:ea typeface="Verdana" panose="020B0604030504040204" pitchFamily="34" charset="0"/>
              </a:rPr>
              <a:t>Practice</a:t>
            </a:r>
            <a:endParaRPr lang="en-SE" sz="4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16DE14-76B9-8414-A30E-67F91441B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0619" y="2537882"/>
            <a:ext cx="7061982" cy="1745064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2"/>
              </a:buClr>
              <a:buFont typeface="Calibri" panose="020F0502020204030204" pitchFamily="34" charset="0"/>
              <a:buChar char="◊"/>
              <a:defRPr/>
            </a:pP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</a:rPr>
              <a:t>International </a:t>
            </a:r>
            <a:r>
              <a:rPr lang="sv-SE" dirty="0" err="1">
                <a:latin typeface="Verdana" panose="020B0604030504040204" pitchFamily="34" charset="0"/>
                <a:ea typeface="Verdana" panose="020B0604030504040204" pitchFamily="34" charset="0"/>
              </a:rPr>
              <a:t>case</a:t>
            </a: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sv-SE" dirty="0" err="1">
                <a:latin typeface="Verdana" panose="020B0604030504040204" pitchFamily="34" charset="0"/>
                <a:ea typeface="Verdana" panose="020B0604030504040204" pitchFamily="34" charset="0"/>
              </a:rPr>
              <a:t>Namibian</a:t>
            </a: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dirty="0" err="1">
                <a:latin typeface="Verdana" panose="020B0604030504040204" pitchFamily="34" charset="0"/>
                <a:ea typeface="Verdana" panose="020B0604030504040204" pitchFamily="34" charset="0"/>
              </a:rPr>
              <a:t>conservancies</a:t>
            </a: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>
              <a:buClr>
                <a:schemeClr val="accent2"/>
              </a:buClr>
              <a:buFont typeface="Calibri" panose="020F0502020204030204" pitchFamily="34" charset="0"/>
              <a:buChar char="◊"/>
              <a:defRPr/>
            </a:pPr>
            <a:endParaRPr lang="sv-S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chemeClr val="accent2"/>
              </a:buClr>
              <a:buFont typeface="Calibri" panose="020F0502020204030204" pitchFamily="34" charset="0"/>
              <a:buChar char="◊"/>
              <a:defRPr/>
            </a:pP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</a:rPr>
              <a:t>Spatial </a:t>
            </a:r>
            <a:r>
              <a:rPr lang="sv-SE" dirty="0" err="1">
                <a:latin typeface="Verdana" panose="020B0604030504040204" pitchFamily="34" charset="0"/>
                <a:ea typeface="Verdana" panose="020B0604030504040204" pitchFamily="34" charset="0"/>
              </a:rPr>
              <a:t>Development</a:t>
            </a: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</a:rPr>
              <a:t> Plans for Mongolia</a:t>
            </a:r>
            <a:endParaRPr lang="en-S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96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9F56A-5DA7-4706-4279-90BE9F98A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40A970-066C-4D7D-2349-3EBC1C663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4" name="Rectangle 3" descr="Ice skate caravan">
            <a:extLst>
              <a:ext uri="{FF2B5EF4-FFF2-40B4-BE49-F238E27FC236}">
                <a16:creationId xmlns:a16="http://schemas.microsoft.com/office/drawing/2014/main" id="{B01EA354-8AB0-5219-5593-98D898737171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-1"/>
            <a:ext cx="12192000" cy="6852003"/>
          </a:xfrm>
          <a:prstGeom prst="rect">
            <a:avLst/>
          </a:prstGeom>
          <a:blipFill dpi="0" rotWithShape="1">
            <a:blip r:embed="rId3"/>
            <a:srcRect/>
            <a:stretch>
              <a:fillRect t="1" b="-2705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sv-SE" altLang="sv-SE" sz="2400" b="1" dirty="0">
                <a:latin typeface="Comic Sans MS" panose="030F0702030302020204" pitchFamily="66" charset="0"/>
              </a:rPr>
              <a:t>Lake </a:t>
            </a:r>
            <a:r>
              <a:rPr lang="sv-SE" altLang="sv-SE" sz="2400" b="1" dirty="0" err="1">
                <a:latin typeface="Comic Sans MS" panose="030F0702030302020204" pitchFamily="66" charset="0"/>
              </a:rPr>
              <a:t>Hövsgöl</a:t>
            </a:r>
            <a:endParaRPr lang="en-US" altLang="sv-SE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15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0ED8B-61A8-FB83-C6FB-47D7EA559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4673E8-8A39-40FC-E9A9-0B317645F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B65B4AFB-F199-01BD-B6F7-A2133919F6EA}"/>
              </a:ext>
            </a:extLst>
          </p:cNvPr>
          <p:cNvSpPr txBox="1">
            <a:spLocks noChangeArrowheads="1"/>
          </p:cNvSpPr>
          <p:nvPr/>
        </p:nvSpPr>
        <p:spPr>
          <a:xfrm>
            <a:off x="2332649" y="1767373"/>
            <a:ext cx="9167327" cy="2581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</a:rPr>
              <a:t>Mongolia </a:t>
            </a:r>
            <a:r>
              <a:rPr lang="sv-SE" dirty="0" err="1">
                <a:latin typeface="Verdana" panose="020B0604030504040204" pitchFamily="34" charset="0"/>
                <a:ea typeface="Verdana" panose="020B0604030504040204" pitchFamily="34" charset="0"/>
              </a:rPr>
              <a:t>have</a:t>
            </a: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</a:rPr>
              <a:t> so </a:t>
            </a:r>
            <a:r>
              <a:rPr lang="sv-SE" dirty="0" err="1">
                <a:latin typeface="Verdana" panose="020B0604030504040204" pitchFamily="34" charset="0"/>
                <a:ea typeface="Verdana" panose="020B0604030504040204" pitchFamily="34" charset="0"/>
              </a:rPr>
              <a:t>much</a:t>
            </a: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</a:rPr>
              <a:t> space.  </a:t>
            </a:r>
          </a:p>
          <a:p>
            <a:pPr algn="ctr">
              <a:defRPr/>
            </a:pPr>
            <a:r>
              <a:rPr lang="sv-SE" dirty="0" err="1">
                <a:latin typeface="Verdana" panose="020B0604030504040204" pitchFamily="34" charset="0"/>
                <a:ea typeface="Verdana" panose="020B0604030504040204" pitchFamily="34" charset="0"/>
              </a:rPr>
              <a:t>Why</a:t>
            </a: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</a:rPr>
              <a:t> is </a:t>
            </a:r>
            <a:r>
              <a:rPr lang="sv-SE" dirty="0" err="1">
                <a:latin typeface="Verdana" panose="020B0604030504040204" pitchFamily="34" charset="0"/>
                <a:ea typeface="Verdana" panose="020B0604030504040204" pitchFamily="34" charset="0"/>
              </a:rPr>
              <a:t>tourism</a:t>
            </a: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dirty="0" err="1">
                <a:latin typeface="Verdana" panose="020B0604030504040204" pitchFamily="34" charset="0"/>
                <a:ea typeface="Verdana" panose="020B0604030504040204" pitchFamily="34" charset="0"/>
              </a:rPr>
              <a:t>concentrated</a:t>
            </a: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</a:rPr>
              <a:t> to so </a:t>
            </a:r>
            <a:r>
              <a:rPr lang="sv-SE" dirty="0" err="1">
                <a:latin typeface="Verdana" panose="020B0604030504040204" pitchFamily="34" charset="0"/>
                <a:ea typeface="Verdana" panose="020B0604030504040204" pitchFamily="34" charset="0"/>
              </a:rPr>
              <a:t>few</a:t>
            </a: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dirty="0" err="1">
                <a:latin typeface="Verdana" panose="020B0604030504040204" pitchFamily="34" charset="0"/>
                <a:ea typeface="Verdana" panose="020B0604030504040204" pitchFamily="34" charset="0"/>
              </a:rPr>
              <a:t>places</a:t>
            </a: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</a:rPr>
              <a:t>?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9128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D14B9-C575-A5B6-B544-9F4127B17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C89A16-C76C-3DBA-250D-3CBDCA3C5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pic>
        <p:nvPicPr>
          <p:cNvPr id="4" name="Picture 2" descr="C:\Users\Jan Wigsten\Dropbox\a Nomadic Journeys\powerpoint speech\06 JW Khar Us Nuur (13).JPG">
            <a:extLst>
              <a:ext uri="{FF2B5EF4-FFF2-40B4-BE49-F238E27FC236}">
                <a16:creationId xmlns:a16="http://schemas.microsoft.com/office/drawing/2014/main" id="{75AF9096-3609-4A04-7B99-DF9522644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5830"/>
          <a:stretch/>
        </p:blipFill>
        <p:spPr bwMode="auto">
          <a:xfrm>
            <a:off x="0" y="0"/>
            <a:ext cx="12192000" cy="685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542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D224B-83F9-352E-A271-7CDD076CB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ED792A-DB43-DEBC-BC0E-04FA9AEC8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FBF56A4A-1DDC-26DD-A78C-94975F9EA1C4}"/>
              </a:ext>
            </a:extLst>
          </p:cNvPr>
          <p:cNvSpPr txBox="1">
            <a:spLocks noChangeArrowheads="1"/>
          </p:cNvSpPr>
          <p:nvPr/>
        </p:nvSpPr>
        <p:spPr>
          <a:xfrm>
            <a:off x="1802565" y="1281301"/>
            <a:ext cx="9167327" cy="2581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br>
              <a:rPr lang="sv-SE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</a:rPr>
              <a:t>”Spatial </a:t>
            </a:r>
            <a:r>
              <a:rPr lang="sv-SE" dirty="0" err="1">
                <a:latin typeface="Verdana" panose="020B0604030504040204" pitchFamily="34" charset="0"/>
                <a:ea typeface="Verdana" panose="020B0604030504040204" pitchFamily="34" charset="0"/>
              </a:rPr>
              <a:t>Development</a:t>
            </a: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</a:rPr>
              <a:t> Plan”</a:t>
            </a:r>
            <a:br>
              <a:rPr lang="sv-SE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sv-SE" altLang="en-SE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Орон</a:t>
            </a:r>
            <a:r>
              <a:rPr lang="sv-SE" altLang="en-S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altLang="en-SE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зайн</a:t>
            </a:r>
            <a:r>
              <a:rPr lang="sv-SE" altLang="en-S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altLang="en-SE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хөгжлийн</a:t>
            </a:r>
            <a:r>
              <a:rPr lang="sv-SE" altLang="en-S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altLang="en-SE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төлөвлөгөө</a:t>
            </a:r>
            <a:r>
              <a:rPr lang="sv-SE" altLang="en-S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br>
              <a:rPr lang="sv-SE" altLang="en-S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45FC41-8A2D-8053-A1AD-6BFB1FAFF62D}"/>
              </a:ext>
            </a:extLst>
          </p:cNvPr>
          <p:cNvSpPr txBox="1"/>
          <p:nvPr/>
        </p:nvSpPr>
        <p:spPr>
          <a:xfrm>
            <a:off x="3072441" y="4088921"/>
            <a:ext cx="6047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dirty="0">
                <a:latin typeface="Verdana" panose="020B0604030504040204" pitchFamily="34" charset="0"/>
                <a:ea typeface="Verdana" panose="020B0604030504040204" pitchFamily="34" charset="0"/>
              </a:rPr>
              <a:t>is not a </a:t>
            </a:r>
            <a:br>
              <a:rPr lang="sv-SE" sz="3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sv-SE" sz="3600" dirty="0">
                <a:latin typeface="Verdana" panose="020B0604030504040204" pitchFamily="34" charset="0"/>
                <a:ea typeface="Verdana" panose="020B0604030504040204" pitchFamily="34" charset="0"/>
              </a:rPr>
              <a:t>Land </a:t>
            </a:r>
            <a:r>
              <a:rPr lang="sv-SE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Use</a:t>
            </a:r>
            <a:r>
              <a:rPr lang="sv-SE" sz="3600" dirty="0">
                <a:latin typeface="Verdana" panose="020B0604030504040204" pitchFamily="34" charset="0"/>
                <a:ea typeface="Verdana" panose="020B0604030504040204" pitchFamily="34" charset="0"/>
              </a:rPr>
              <a:t> Plan</a:t>
            </a:r>
            <a:endParaRPr lang="en-SE" sz="3600" dirty="0"/>
          </a:p>
        </p:txBody>
      </p:sp>
    </p:spTree>
    <p:extLst>
      <p:ext uri="{BB962C8B-B14F-4D97-AF65-F5344CB8AC3E}">
        <p14:creationId xmlns:p14="http://schemas.microsoft.com/office/powerpoint/2010/main" val="176759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B0F9C-CD61-5B53-8165-9D0A02619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4601F-DC77-1EF8-256F-20CB322DE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F256CFFE-C52C-7A35-0A92-E28B13B8D6D0}"/>
              </a:ext>
            </a:extLst>
          </p:cNvPr>
          <p:cNvSpPr txBox="1">
            <a:spLocks noChangeArrowheads="1"/>
          </p:cNvSpPr>
          <p:nvPr/>
        </p:nvSpPr>
        <p:spPr>
          <a:xfrm>
            <a:off x="2425958" y="2127378"/>
            <a:ext cx="8308908" cy="2160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sv-SE" sz="4800" dirty="0" err="1">
                <a:latin typeface="Verdana" panose="020B0604030504040204" pitchFamily="34" charset="0"/>
                <a:ea typeface="Verdana" panose="020B0604030504040204" pitchFamily="34" charset="0"/>
              </a:rPr>
              <a:t>Elsen</a:t>
            </a:r>
            <a:r>
              <a:rPr lang="sv-SE" sz="4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4800" dirty="0" err="1">
                <a:latin typeface="Verdana" panose="020B0604030504040204" pitchFamily="34" charset="0"/>
                <a:ea typeface="Verdana" panose="020B0604030504040204" pitchFamily="34" charset="0"/>
              </a:rPr>
              <a:t>Tasarkhai</a:t>
            </a:r>
            <a:endParaRPr lang="en-US" sz="4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940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2A857-B021-9081-0C05-EB76ED716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76C855-E23F-47D8-79DF-895A89E9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90C563C2-6D2D-A353-C926-F6D10A39D9C9}"/>
              </a:ext>
            </a:extLst>
          </p:cNvPr>
          <p:cNvSpPr txBox="1">
            <a:spLocks noChangeArrowheads="1"/>
          </p:cNvSpPr>
          <p:nvPr/>
        </p:nvSpPr>
        <p:spPr>
          <a:xfrm>
            <a:off x="3825057" y="1190639"/>
            <a:ext cx="6890656" cy="1525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sv-SE" b="1" dirty="0">
                <a:highlight>
                  <a:srgbClr val="0079FE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Definition of </a:t>
            </a:r>
            <a:r>
              <a:rPr lang="sv-SE" b="1" dirty="0" err="1">
                <a:highlight>
                  <a:srgbClr val="0079FE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Roles</a:t>
            </a:r>
            <a:endParaRPr lang="en-US" dirty="0">
              <a:highlight>
                <a:srgbClr val="0079FE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382669-B2DF-2EA0-D95D-C98D0D590803}"/>
              </a:ext>
            </a:extLst>
          </p:cNvPr>
          <p:cNvSpPr txBox="1"/>
          <p:nvPr/>
        </p:nvSpPr>
        <p:spPr>
          <a:xfrm>
            <a:off x="3974841" y="2616600"/>
            <a:ext cx="689065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buClr>
                <a:schemeClr val="accent2"/>
              </a:buClr>
              <a:buFont typeface="Verdana" panose="020B0604030504040204" pitchFamily="34" charset="0"/>
              <a:buChar char="◊"/>
              <a:defRPr/>
            </a:pP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Who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will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do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what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marL="285750" indent="-285750" eaLnBrk="1" hangingPunct="1">
              <a:buClr>
                <a:schemeClr val="accent2"/>
              </a:buClr>
              <a:buFont typeface="Verdana" panose="020B0604030504040204" pitchFamily="34" charset="0"/>
              <a:buChar char="◊"/>
              <a:defRPr/>
            </a:pP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what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order?</a:t>
            </a:r>
          </a:p>
          <a:p>
            <a:pPr marL="285750" indent="-285750" eaLnBrk="1" hangingPunct="1">
              <a:buClr>
                <a:schemeClr val="accent2"/>
              </a:buClr>
              <a:buFont typeface="Verdana" panose="020B0604030504040204" pitchFamily="34" charset="0"/>
              <a:buChar char="◊"/>
              <a:defRPr/>
            </a:pP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On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whose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mandate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marL="285750" indent="-285750" eaLnBrk="1" hangingPunct="1">
              <a:buClr>
                <a:schemeClr val="accent2"/>
              </a:buClr>
              <a:buFont typeface="Verdana" panose="020B0604030504040204" pitchFamily="34" charset="0"/>
              <a:buChar char="◊"/>
              <a:defRPr/>
            </a:pP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what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money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marL="285750" indent="-285750" eaLnBrk="1" hangingPunct="1">
              <a:buClr>
                <a:schemeClr val="accent2"/>
              </a:buClr>
              <a:buFont typeface="Verdana" panose="020B0604030504040204" pitchFamily="34" charset="0"/>
              <a:buChar char="◊"/>
              <a:defRPr/>
            </a:pPr>
            <a:r>
              <a:rPr lang="sv-S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Timeline</a:t>
            </a:r>
            <a:r>
              <a:rPr lang="sv-SE" sz="32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02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A group of people in traditional attire&#10;&#10;Description automatically generated">
            <a:extLst>
              <a:ext uri="{FF2B5EF4-FFF2-40B4-BE49-F238E27FC236}">
                <a16:creationId xmlns:a16="http://schemas.microsoft.com/office/drawing/2014/main" id="{A7A33BE2-899C-3380-149D-A7B3D28BE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9"/>
          <a:stretch/>
        </p:blipFill>
        <p:spPr bwMode="auto">
          <a:xfrm>
            <a:off x="0" y="-429208"/>
            <a:ext cx="12192000" cy="728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271F2-A5CB-8E78-BCE3-795DAEB51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2E652A-F26D-7DC3-AF67-B9521FCCA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BD5278E3-F576-9D59-8B79-F14B4C78BF26}"/>
              </a:ext>
            </a:extLst>
          </p:cNvPr>
          <p:cNvSpPr txBox="1">
            <a:spLocks noChangeArrowheads="1"/>
          </p:cNvSpPr>
          <p:nvPr/>
        </p:nvSpPr>
        <p:spPr>
          <a:xfrm>
            <a:off x="2855163" y="1071466"/>
            <a:ext cx="8490861" cy="2581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sv-SE" sz="5400" dirty="0" err="1">
                <a:latin typeface="Verdana" panose="020B0604030504040204" pitchFamily="34" charset="0"/>
                <a:ea typeface="Verdana" panose="020B0604030504040204" pitchFamily="34" charset="0"/>
              </a:rPr>
              <a:t>We</a:t>
            </a:r>
            <a:r>
              <a:rPr lang="sv-SE" sz="5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5400" dirty="0" err="1">
                <a:latin typeface="Verdana" panose="020B0604030504040204" pitchFamily="34" charset="0"/>
                <a:ea typeface="Verdana" panose="020B0604030504040204" pitchFamily="34" charset="0"/>
              </a:rPr>
              <a:t>work</a:t>
            </a:r>
            <a:r>
              <a:rPr lang="sv-SE" sz="5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5400" dirty="0" err="1"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sv-SE" sz="5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5400" dirty="0" err="1">
                <a:latin typeface="Verdana" panose="020B0604030504040204" pitchFamily="34" charset="0"/>
                <a:ea typeface="Verdana" panose="020B0604030504040204" pitchFamily="34" charset="0"/>
              </a:rPr>
              <a:t>sustainable</a:t>
            </a:r>
            <a:r>
              <a:rPr lang="sv-SE" sz="5400" dirty="0">
                <a:latin typeface="Verdana" panose="020B0604030504040204" pitchFamily="34" charset="0"/>
                <a:ea typeface="Verdana" panose="020B0604030504040204" pitchFamily="34" charset="0"/>
              </a:rPr>
              <a:t> dollars</a:t>
            </a:r>
            <a:endParaRPr lang="en-US" sz="5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CE297E9-B7C2-B3B5-7C88-92C4C420654F}"/>
              </a:ext>
            </a:extLst>
          </p:cNvPr>
          <p:cNvSpPr txBox="1">
            <a:spLocks noChangeArrowheads="1"/>
          </p:cNvSpPr>
          <p:nvPr/>
        </p:nvSpPr>
        <p:spPr>
          <a:xfrm>
            <a:off x="3678591" y="3916525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sv-SE" sz="4000" dirty="0" err="1">
                <a:latin typeface="Verdana" panose="020B0604030504040204" pitchFamily="34" charset="0"/>
                <a:ea typeface="Verdana" panose="020B0604030504040204" pitchFamily="34" charset="0"/>
              </a:rPr>
              <a:t>They</a:t>
            </a:r>
            <a:r>
              <a:rPr lang="sv-SE" sz="4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4000" dirty="0" err="1">
                <a:latin typeface="Verdana" panose="020B0604030504040204" pitchFamily="34" charset="0"/>
                <a:ea typeface="Verdana" panose="020B0604030504040204" pitchFamily="34" charset="0"/>
              </a:rPr>
              <a:t>are</a:t>
            </a:r>
            <a:r>
              <a:rPr lang="sv-SE" sz="4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4000" dirty="0" err="1">
                <a:latin typeface="Verdana" panose="020B0604030504040204" pitchFamily="34" charset="0"/>
                <a:ea typeface="Verdana" panose="020B0604030504040204" pitchFamily="34" charset="0"/>
              </a:rPr>
              <a:t>also</a:t>
            </a:r>
            <a:r>
              <a:rPr lang="sv-SE" sz="4000" dirty="0">
                <a:latin typeface="Verdana" panose="020B0604030504040204" pitchFamily="34" charset="0"/>
                <a:ea typeface="Verdana" panose="020B0604030504040204" pitchFamily="34" charset="0"/>
              </a:rPr>
              <a:t> Green!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68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2DA0C-DB6C-A144-37A7-A18DD009C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D6C4E2-E8DC-F14A-737E-2C84400E0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00448C77-AE1E-EB2C-4FB9-7E9A9B6EC2B2}"/>
              </a:ext>
            </a:extLst>
          </p:cNvPr>
          <p:cNvSpPr txBox="1">
            <a:spLocks noChangeArrowheads="1"/>
          </p:cNvSpPr>
          <p:nvPr/>
        </p:nvSpPr>
        <p:spPr>
          <a:xfrm>
            <a:off x="3156077" y="305810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sv-SE" sz="4000" b="1" dirty="0" err="1">
                <a:latin typeface="Verdana" panose="020B0604030504040204" pitchFamily="34" charset="0"/>
                <a:ea typeface="Verdana" panose="020B0604030504040204" pitchFamily="34" charset="0"/>
              </a:rPr>
              <a:t>Thanx</a:t>
            </a:r>
            <a:r>
              <a:rPr lang="sv-SE" sz="4000" b="1" dirty="0"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endParaRPr lang="en-US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273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1568977"/>
            <a:ext cx="2830285" cy="10138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719" y="1259232"/>
            <a:ext cx="2604616" cy="1388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3" y="3970563"/>
            <a:ext cx="3265714" cy="775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92" y="1482488"/>
            <a:ext cx="2048272" cy="1186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413" y="2669276"/>
            <a:ext cx="2573383" cy="2573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126" y="3934097"/>
            <a:ext cx="3543633" cy="66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67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B8A5335-C79B-C85C-2B7A-58BCC1CB6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3087" y="2156604"/>
            <a:ext cx="8400802" cy="2359412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sv-SE" sz="4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What</a:t>
            </a:r>
            <a:r>
              <a:rPr lang="sv-SE" sz="4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country is the </a:t>
            </a:r>
            <a:r>
              <a:rPr lang="sv-SE" sz="4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least</a:t>
            </a:r>
            <a:r>
              <a:rPr lang="sv-SE" sz="4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sv-SE" sz="4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populated</a:t>
            </a:r>
            <a:r>
              <a:rPr lang="sv-SE" sz="4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on Earth?</a:t>
            </a:r>
            <a:endParaRPr lang="en-SE" sz="4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155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63BF201-6AF8-D83E-A7EF-19FCD6CA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408" y="1978091"/>
            <a:ext cx="7251752" cy="248904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sv-SE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</a:t>
            </a:r>
            <a:r>
              <a:rPr lang="sv-SE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country is the second </a:t>
            </a:r>
            <a:r>
              <a:rPr lang="sv-SE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least</a:t>
            </a:r>
            <a:r>
              <a:rPr lang="sv-SE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populated</a:t>
            </a:r>
            <a:r>
              <a:rPr lang="sv-SE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on Earth?</a:t>
            </a:r>
            <a:endParaRPr lang="en-SE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478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pic>
        <p:nvPicPr>
          <p:cNvPr id="2" name="Content Placeholder 4" descr="A map of africa with a red and black outline&#10;&#10;Description automatically generated">
            <a:extLst>
              <a:ext uri="{FF2B5EF4-FFF2-40B4-BE49-F238E27FC236}">
                <a16:creationId xmlns:a16="http://schemas.microsoft.com/office/drawing/2014/main" id="{0B2F6E6E-2323-0D03-6615-A1E928190C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11250" y="1163637"/>
            <a:ext cx="4418012" cy="4530725"/>
          </a:xfrm>
        </p:spPr>
      </p:pic>
    </p:spTree>
    <p:extLst>
      <p:ext uri="{BB962C8B-B14F-4D97-AF65-F5344CB8AC3E}">
        <p14:creationId xmlns:p14="http://schemas.microsoft.com/office/powerpoint/2010/main" val="2332841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CC9D5-0CEC-885F-CB19-2F517AD9F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5AE33F-19CA-B2AF-9465-3E181321B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398"/>
            <a:ext cx="12192000" cy="68520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BBB8063-C5B1-E1F6-1E5E-1F90C496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496" y="753407"/>
            <a:ext cx="5799908" cy="1139825"/>
          </a:xfrm>
        </p:spPr>
        <p:txBody>
          <a:bodyPr/>
          <a:lstStyle/>
          <a:p>
            <a:pPr>
              <a:defRPr/>
            </a:pPr>
            <a:r>
              <a:rPr lang="en-US" kern="1200" dirty="0">
                <a:latin typeface="Verdana" panose="020B0604030504040204" pitchFamily="34" charset="0"/>
                <a:ea typeface="Verdana" panose="020B0604030504040204" pitchFamily="34" charset="0"/>
              </a:rPr>
              <a:t>Namibia</a:t>
            </a:r>
            <a:endParaRPr lang="en-SE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5DFDD7-4DCD-B2D8-8A9D-B9F506F04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2227" y="1988028"/>
            <a:ext cx="7593252" cy="4050368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2"/>
              </a:buClr>
              <a:buFont typeface="Arial" panose="020B0604020202020204" pitchFamily="34" charset="0"/>
              <a:buChar char="◊"/>
              <a:defRPr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842 290 </a:t>
            </a: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sq.m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◊"/>
              <a:defRPr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Good road network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◊"/>
              <a:defRPr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Coastal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◊"/>
              <a:defRPr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Desert country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◊"/>
              <a:defRPr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English language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◊"/>
              <a:defRPr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Growing wildlife populations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◊"/>
              <a:defRPr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Successful tourism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◊"/>
              <a:defRPr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Few worldwide flights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◊"/>
              <a:defRPr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Regional tourism market available by road</a:t>
            </a:r>
          </a:p>
        </p:txBody>
      </p:sp>
    </p:spTree>
    <p:extLst>
      <p:ext uri="{BB962C8B-B14F-4D97-AF65-F5344CB8AC3E}">
        <p14:creationId xmlns:p14="http://schemas.microsoft.com/office/powerpoint/2010/main" val="424908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1105B-D795-1E36-38BA-8CD8BEE5D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D42904-1E01-8705-BB73-CB3C3CAD6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4A6D00-E439-5404-C5BB-C4E0F240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6995" y="1111238"/>
            <a:ext cx="5799908" cy="1139825"/>
          </a:xfrm>
        </p:spPr>
        <p:txBody>
          <a:bodyPr/>
          <a:lstStyle/>
          <a:p>
            <a:pPr>
              <a:defRPr/>
            </a:pPr>
            <a:r>
              <a:rPr lang="sv-SE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Mongolia</a:t>
            </a:r>
            <a:endParaRPr lang="en-SE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B909FB-EB60-7451-E4AD-F9735AD1C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9303" y="2259999"/>
            <a:ext cx="6635932" cy="3632356"/>
          </a:xfrm>
        </p:spPr>
        <p:txBody>
          <a:bodyPr/>
          <a:lstStyle/>
          <a:p>
            <a:pPr>
              <a:buClr>
                <a:schemeClr val="accent2"/>
              </a:buClr>
              <a:buFont typeface="Arial" panose="020B0604020202020204" pitchFamily="34" charset="0"/>
              <a:buChar char="◊"/>
              <a:defRPr/>
            </a:pPr>
            <a:r>
              <a:rPr lang="sv-S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1 565 000 </a:t>
            </a:r>
            <a:r>
              <a:rPr lang="sv-S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sq.m</a:t>
            </a:r>
            <a:r>
              <a:rPr lang="sv-S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◊"/>
              <a:defRPr/>
            </a:pPr>
            <a:r>
              <a:rPr lang="sv-S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Arctic </a:t>
            </a:r>
            <a:r>
              <a:rPr lang="sv-S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climate</a:t>
            </a:r>
            <a:r>
              <a:rPr lang="sv-S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sv-S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seasonal</a:t>
            </a:r>
            <a:r>
              <a:rPr lang="sv-S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tourism</a:t>
            </a:r>
            <a:endParaRPr lang="sv-S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◊"/>
              <a:defRPr/>
            </a:pPr>
            <a:r>
              <a:rPr lang="sv-S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Land-</a:t>
            </a:r>
            <a:r>
              <a:rPr lang="sv-S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locked</a:t>
            </a:r>
            <a:endParaRPr lang="sv-S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◊"/>
              <a:defRPr/>
            </a:pPr>
            <a:r>
              <a:rPr lang="sv-S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Low</a:t>
            </a:r>
            <a:r>
              <a:rPr lang="sv-S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proficiency</a:t>
            </a:r>
            <a:r>
              <a:rPr lang="sv-S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of English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◊"/>
              <a:defRPr/>
            </a:pPr>
            <a:r>
              <a:rPr lang="sv-S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Few</a:t>
            </a:r>
            <a:r>
              <a:rPr lang="sv-S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worldwide</a:t>
            </a:r>
            <a:r>
              <a:rPr lang="sv-S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flights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◊"/>
              <a:defRPr/>
            </a:pPr>
            <a:r>
              <a:rPr lang="sv-S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Recent regional </a:t>
            </a:r>
            <a:r>
              <a:rPr lang="sv-S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tourism</a:t>
            </a:r>
            <a:r>
              <a:rPr lang="sv-S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market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◊"/>
              <a:defRPr/>
            </a:pPr>
            <a:endParaRPr lang="en-S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020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B448D-3A3E-21A6-F2C0-1AE2828B5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A8110-0E77-EC1E-6C46-D554C5FF7F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CADC6-1DB6-F0EA-E20F-A62763D6FA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SE" dirty="0"/>
          </a:p>
        </p:txBody>
      </p:sp>
      <p:pic>
        <p:nvPicPr>
          <p:cNvPr id="5" name="Picture 5" descr="A sign on a stone path&#10;&#10;Description automatically generated">
            <a:extLst>
              <a:ext uri="{FF2B5EF4-FFF2-40B4-BE49-F238E27FC236}">
                <a16:creationId xmlns:a16="http://schemas.microsoft.com/office/drawing/2014/main" id="{8BC51D37-26AC-91A0-6B3D-867108C3C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985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396</Words>
  <Application>Microsoft Office PowerPoint</Application>
  <PresentationFormat>Widescreen</PresentationFormat>
  <Paragraphs>70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Comic Sans MS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What country is the second least populated on Earth?</vt:lpstr>
      <vt:lpstr>PowerPoint Presentation</vt:lpstr>
      <vt:lpstr>Namibia</vt:lpstr>
      <vt:lpstr>Mongolia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Ankhbayar Shirchinjav</cp:lastModifiedBy>
  <cp:revision>36</cp:revision>
  <dcterms:created xsi:type="dcterms:W3CDTF">2025-01-24T07:18:57Z</dcterms:created>
  <dcterms:modified xsi:type="dcterms:W3CDTF">2025-02-09T06:05:26Z</dcterms:modified>
</cp:coreProperties>
</file>