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62" r:id="rId2"/>
    <p:sldId id="256" r:id="rId3"/>
    <p:sldId id="257" r:id="rId4"/>
    <p:sldId id="266" r:id="rId5"/>
    <p:sldId id="267" r:id="rId6"/>
    <p:sldId id="258" r:id="rId7"/>
    <p:sldId id="288" r:id="rId8"/>
    <p:sldId id="296" r:id="rId9"/>
    <p:sldId id="279" r:id="rId10"/>
    <p:sldId id="280" r:id="rId11"/>
    <p:sldId id="281" r:id="rId12"/>
    <p:sldId id="282" r:id="rId13"/>
    <p:sldId id="287" r:id="rId14"/>
    <p:sldId id="283" r:id="rId15"/>
    <p:sldId id="291" r:id="rId16"/>
    <p:sldId id="284" r:id="rId17"/>
    <p:sldId id="292" r:id="rId18"/>
    <p:sldId id="285" r:id="rId19"/>
    <p:sldId id="293" r:id="rId20"/>
    <p:sldId id="286" r:id="rId21"/>
    <p:sldId id="294" r:id="rId22"/>
    <p:sldId id="295" r:id="rId23"/>
    <p:sldId id="289" r:id="rId24"/>
    <p:sldId id="271" r:id="rId25"/>
    <p:sldId id="269" r:id="rId26"/>
    <p:sldId id="260" r:id="rId27"/>
    <p:sldId id="272" r:id="rId28"/>
    <p:sldId id="273" r:id="rId29"/>
    <p:sldId id="274" r:id="rId30"/>
    <p:sldId id="275" r:id="rId31"/>
    <p:sldId id="276" r:id="rId32"/>
    <p:sldId id="277" r:id="rId33"/>
    <p:sldId id="290" r:id="rId34"/>
    <p:sldId id="26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93" autoAdjust="0"/>
    <p:restoredTop sz="95196" autoAdjust="0"/>
  </p:normalViewPr>
  <p:slideViewPr>
    <p:cSldViewPr snapToGrid="0">
      <p:cViewPr varScale="1">
        <p:scale>
          <a:sx n="100" d="100"/>
          <a:sy n="100" d="100"/>
        </p:scale>
        <p:origin x="7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F1D943-0DFC-4177-B3E4-7AC367389CB9}"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1DA6DC-1E28-428A-B22C-BFC0D455B9D3}" type="slidenum">
              <a:rPr lang="en-US" smtClean="0"/>
              <a:t>‹#›</a:t>
            </a:fld>
            <a:endParaRPr lang="en-US"/>
          </a:p>
        </p:txBody>
      </p:sp>
    </p:spTree>
    <p:extLst>
      <p:ext uri="{BB962C8B-B14F-4D97-AF65-F5344CB8AC3E}">
        <p14:creationId xmlns:p14="http://schemas.microsoft.com/office/powerpoint/2010/main" val="2306437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2</a:t>
            </a:fld>
            <a:endParaRPr lang="en-US"/>
          </a:p>
        </p:txBody>
      </p:sp>
    </p:spTree>
    <p:extLst>
      <p:ext uri="{BB962C8B-B14F-4D97-AF65-F5344CB8AC3E}">
        <p14:creationId xmlns:p14="http://schemas.microsoft.com/office/powerpoint/2010/main" val="3466252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12</a:t>
            </a:fld>
            <a:endParaRPr lang="en-US"/>
          </a:p>
        </p:txBody>
      </p:sp>
    </p:spTree>
    <p:extLst>
      <p:ext uri="{BB962C8B-B14F-4D97-AF65-F5344CB8AC3E}">
        <p14:creationId xmlns:p14="http://schemas.microsoft.com/office/powerpoint/2010/main" val="21646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13</a:t>
            </a:fld>
            <a:endParaRPr lang="en-US"/>
          </a:p>
        </p:txBody>
      </p:sp>
    </p:spTree>
    <p:extLst>
      <p:ext uri="{BB962C8B-B14F-4D97-AF65-F5344CB8AC3E}">
        <p14:creationId xmlns:p14="http://schemas.microsoft.com/office/powerpoint/2010/main" val="1295591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14</a:t>
            </a:fld>
            <a:endParaRPr lang="en-US"/>
          </a:p>
        </p:txBody>
      </p:sp>
    </p:spTree>
    <p:extLst>
      <p:ext uri="{BB962C8B-B14F-4D97-AF65-F5344CB8AC3E}">
        <p14:creationId xmlns:p14="http://schemas.microsoft.com/office/powerpoint/2010/main" val="93796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15</a:t>
            </a:fld>
            <a:endParaRPr lang="en-US"/>
          </a:p>
        </p:txBody>
      </p:sp>
    </p:spTree>
    <p:extLst>
      <p:ext uri="{BB962C8B-B14F-4D97-AF65-F5344CB8AC3E}">
        <p14:creationId xmlns:p14="http://schemas.microsoft.com/office/powerpoint/2010/main" val="9365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16</a:t>
            </a:fld>
            <a:endParaRPr lang="en-US"/>
          </a:p>
        </p:txBody>
      </p:sp>
    </p:spTree>
    <p:extLst>
      <p:ext uri="{BB962C8B-B14F-4D97-AF65-F5344CB8AC3E}">
        <p14:creationId xmlns:p14="http://schemas.microsoft.com/office/powerpoint/2010/main" val="2098816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17</a:t>
            </a:fld>
            <a:endParaRPr lang="en-US"/>
          </a:p>
        </p:txBody>
      </p:sp>
    </p:spTree>
    <p:extLst>
      <p:ext uri="{BB962C8B-B14F-4D97-AF65-F5344CB8AC3E}">
        <p14:creationId xmlns:p14="http://schemas.microsoft.com/office/powerpoint/2010/main" val="1195294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18</a:t>
            </a:fld>
            <a:endParaRPr lang="en-US"/>
          </a:p>
        </p:txBody>
      </p:sp>
    </p:spTree>
    <p:extLst>
      <p:ext uri="{BB962C8B-B14F-4D97-AF65-F5344CB8AC3E}">
        <p14:creationId xmlns:p14="http://schemas.microsoft.com/office/powerpoint/2010/main" val="1563188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19</a:t>
            </a:fld>
            <a:endParaRPr lang="en-US"/>
          </a:p>
        </p:txBody>
      </p:sp>
    </p:spTree>
    <p:extLst>
      <p:ext uri="{BB962C8B-B14F-4D97-AF65-F5344CB8AC3E}">
        <p14:creationId xmlns:p14="http://schemas.microsoft.com/office/powerpoint/2010/main" val="441626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20</a:t>
            </a:fld>
            <a:endParaRPr lang="en-US"/>
          </a:p>
        </p:txBody>
      </p:sp>
    </p:spTree>
    <p:extLst>
      <p:ext uri="{BB962C8B-B14F-4D97-AF65-F5344CB8AC3E}">
        <p14:creationId xmlns:p14="http://schemas.microsoft.com/office/powerpoint/2010/main" val="1034049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21</a:t>
            </a:fld>
            <a:endParaRPr lang="en-US"/>
          </a:p>
        </p:txBody>
      </p:sp>
    </p:spTree>
    <p:extLst>
      <p:ext uri="{BB962C8B-B14F-4D97-AF65-F5344CB8AC3E}">
        <p14:creationId xmlns:p14="http://schemas.microsoft.com/office/powerpoint/2010/main" val="2982719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3</a:t>
            </a:fld>
            <a:endParaRPr lang="en-US"/>
          </a:p>
        </p:txBody>
      </p:sp>
    </p:spTree>
    <p:extLst>
      <p:ext uri="{BB962C8B-B14F-4D97-AF65-F5344CB8AC3E}">
        <p14:creationId xmlns:p14="http://schemas.microsoft.com/office/powerpoint/2010/main" val="3875192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22</a:t>
            </a:fld>
            <a:endParaRPr lang="en-US"/>
          </a:p>
        </p:txBody>
      </p:sp>
    </p:spTree>
    <p:extLst>
      <p:ext uri="{BB962C8B-B14F-4D97-AF65-F5344CB8AC3E}">
        <p14:creationId xmlns:p14="http://schemas.microsoft.com/office/powerpoint/2010/main" val="975720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5"/>
          </p:nvPr>
        </p:nvSpPr>
        <p:spPr/>
        <p:txBody>
          <a:bodyPr/>
          <a:lstStyle/>
          <a:p>
            <a:fld id="{191DA6DC-1E28-428A-B22C-BFC0D455B9D3}" type="slidenum">
              <a:rPr lang="en-US" smtClean="0"/>
              <a:t>24</a:t>
            </a:fld>
            <a:endParaRPr lang="en-US"/>
          </a:p>
        </p:txBody>
      </p:sp>
    </p:spTree>
    <p:extLst>
      <p:ext uri="{BB962C8B-B14F-4D97-AF65-F5344CB8AC3E}">
        <p14:creationId xmlns:p14="http://schemas.microsoft.com/office/powerpoint/2010/main" val="1782432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25</a:t>
            </a:fld>
            <a:endParaRPr lang="en-US"/>
          </a:p>
        </p:txBody>
      </p:sp>
    </p:spTree>
    <p:extLst>
      <p:ext uri="{BB962C8B-B14F-4D97-AF65-F5344CB8AC3E}">
        <p14:creationId xmlns:p14="http://schemas.microsoft.com/office/powerpoint/2010/main" val="1544543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5"/>
          </p:nvPr>
        </p:nvSpPr>
        <p:spPr/>
        <p:txBody>
          <a:bodyPr/>
          <a:lstStyle/>
          <a:p>
            <a:fld id="{191DA6DC-1E28-428A-B22C-BFC0D455B9D3}" type="slidenum">
              <a:rPr lang="en-US" smtClean="0"/>
              <a:t>27</a:t>
            </a:fld>
            <a:endParaRPr lang="en-US"/>
          </a:p>
        </p:txBody>
      </p:sp>
    </p:spTree>
    <p:extLst>
      <p:ext uri="{BB962C8B-B14F-4D97-AF65-F5344CB8AC3E}">
        <p14:creationId xmlns:p14="http://schemas.microsoft.com/office/powerpoint/2010/main" val="2070222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p:txBody>
      </p:sp>
      <p:sp>
        <p:nvSpPr>
          <p:cNvPr id="4" name="Slide Number Placeholder 3"/>
          <p:cNvSpPr>
            <a:spLocks noGrp="1"/>
          </p:cNvSpPr>
          <p:nvPr>
            <p:ph type="sldNum" sz="quarter" idx="5"/>
          </p:nvPr>
        </p:nvSpPr>
        <p:spPr/>
        <p:txBody>
          <a:bodyPr/>
          <a:lstStyle/>
          <a:p>
            <a:fld id="{191DA6DC-1E28-428A-B22C-BFC0D455B9D3}" type="slidenum">
              <a:rPr lang="en-US" smtClean="0"/>
              <a:t>28</a:t>
            </a:fld>
            <a:endParaRPr lang="en-US"/>
          </a:p>
        </p:txBody>
      </p:sp>
    </p:spTree>
    <p:extLst>
      <p:ext uri="{BB962C8B-B14F-4D97-AF65-F5344CB8AC3E}">
        <p14:creationId xmlns:p14="http://schemas.microsoft.com/office/powerpoint/2010/main" val="58392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n-MN" sz="1800" dirty="0">
                <a:solidFill>
                  <a:srgbClr val="080809"/>
                </a:solidFill>
                <a:effectLst/>
                <a:latin typeface="Calibri" panose="020F0502020204030204" pitchFamily="34" charset="0"/>
                <a:ea typeface="Calibri" panose="020F0502020204030204" pitchFamily="34" charset="0"/>
              </a:rPr>
              <a:t>Дотоодын аялал жуулчлалыг хөгжүүлэх зорилгоор 2023 оноос  эхлэн Мөнгөн хүрхрээн чимэг хоршооны Худалдаа үйлчилгээний цогцолборыг барьж байгуулахаар төслөө боловсруулан шат шатны албан байгуулагуудад хүргүүлсээр ирсэн. Энэ төсөл хэрэгжсэнээр сум орон нутгийн хөгжил дэвшил, эдийн засгийн үр өгөөж, тав тухтай ажиллаж амьдрах нөхцөл бүрдэж маш олон давуу тал, боломжууд гарч ирэх юм.</a:t>
            </a:r>
            <a:endParaRPr lang="en-US" sz="1800" dirty="0"/>
          </a:p>
        </p:txBody>
      </p:sp>
      <p:sp>
        <p:nvSpPr>
          <p:cNvPr id="4" name="Slide Number Placeholder 3"/>
          <p:cNvSpPr>
            <a:spLocks noGrp="1"/>
          </p:cNvSpPr>
          <p:nvPr>
            <p:ph type="sldNum" sz="quarter" idx="5"/>
          </p:nvPr>
        </p:nvSpPr>
        <p:spPr/>
        <p:txBody>
          <a:bodyPr/>
          <a:lstStyle/>
          <a:p>
            <a:fld id="{191DA6DC-1E28-428A-B22C-BFC0D455B9D3}" type="slidenum">
              <a:rPr lang="en-US" smtClean="0"/>
              <a:t>29</a:t>
            </a:fld>
            <a:endParaRPr lang="en-US"/>
          </a:p>
        </p:txBody>
      </p:sp>
    </p:spTree>
    <p:extLst>
      <p:ext uri="{BB962C8B-B14F-4D97-AF65-F5344CB8AC3E}">
        <p14:creationId xmlns:p14="http://schemas.microsoft.com/office/powerpoint/2010/main" val="741773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30</a:t>
            </a:fld>
            <a:endParaRPr lang="en-US"/>
          </a:p>
        </p:txBody>
      </p:sp>
    </p:spTree>
    <p:extLst>
      <p:ext uri="{BB962C8B-B14F-4D97-AF65-F5344CB8AC3E}">
        <p14:creationId xmlns:p14="http://schemas.microsoft.com/office/powerpoint/2010/main" val="375562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sz="1800" dirty="0">
                <a:solidFill>
                  <a:srgbClr val="080809"/>
                </a:solidFill>
                <a:effectLst/>
                <a:latin typeface="Calibri" panose="020F0502020204030204" pitchFamily="34" charset="0"/>
                <a:ea typeface="Calibri" panose="020F0502020204030204" pitchFamily="34" charset="0"/>
              </a:rPr>
              <a:t>Бизнес эрхлэхэд: ажиллаж амьдарч буй орчноос эхлэн нийгэм хүн ардынхаа хэрэгцээ, цаг үеийн нөхцөл байдлыг харгалзан үзэж судалсаны эцэст төлөвлөгөө гарган, урьдчилан бэлтгэх замаар эрсдэлээ тооцож ажиллах шаардлага тулгардаг. Хүн алдаан дээрээсээ суралцаж чадвал амжилтын нэг хэлбэр болдог. Энэ бүхэн маш энгийн зүйлээс эхэлдэг. Тухайлбал Бурхан багшийн их дүйчэн өдрөөр Монголчууд цагаан хоол иддэг. Энэ өдөр тохиох өдрөөс өмнө цагаан хоолны материал болох цагаан будаа, үзэм, масло, сүү сүүн бүтээгдэхүүний татан авалтаа тохирох хэмжээгээр хийсэн байхад л хангалттай. Энэ мэтчилэн бүх бараагаа тооцож татан авалт хийх шаардлага тулгардаг. Цаг хугацаа, тээвэрлэлтийн хувьд ялангуяа хөдөө орон нутгийн худалдаачид илүү их эрсдэлээ тооцож ажилладаг. </a:t>
            </a:r>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31</a:t>
            </a:fld>
            <a:endParaRPr lang="en-US"/>
          </a:p>
        </p:txBody>
      </p:sp>
    </p:spTree>
    <p:extLst>
      <p:ext uri="{BB962C8B-B14F-4D97-AF65-F5344CB8AC3E}">
        <p14:creationId xmlns:p14="http://schemas.microsoft.com/office/powerpoint/2010/main" val="809676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sz="1800" dirty="0">
                <a:solidFill>
                  <a:srgbClr val="080809"/>
                </a:solidFill>
                <a:effectLst/>
                <a:latin typeface="Calibri" panose="020F0502020204030204" pitchFamily="34" charset="0"/>
                <a:ea typeface="Calibri" panose="020F0502020204030204" pitchFamily="34" charset="0"/>
              </a:rPr>
              <a:t>Монголчууд бидний баяр их. Байхгүй, дууссан гээд суугаад байвал хэцүү. Тиймээс тууштай, тогтвортой байдал хамгийн чухал хүчин зүйл болдог. Хүн тууштай хөдөлмөрлөж чадсанаар өдөр бүр ажлын туршлага хуримтлуулж, Үйл ажиллагаа нь алхам алхамаар сайжирж, бизнесийн санаа бүтээлч ажлын үндэс суурь нь батжиж байдаг. Энэ их туршлага маань биднийг мэргэшүүлдэг. Баклавар зэрэг горилох хүсэл тэмүүлэл, цаг зав байсангүй ээ. Харин би амьдралын их суургууль төгссөн гэж хэлэх дуртай. Үүнээсээ нэрэлхэж байгаагүй. Өдөр бүр өөрийгөө хөгжүүлж, орчин үетэйгээ хөл хийлүүлэн алхахыг хичээдэг. Бусад эцэг эхчүүдийн адил үр хүүхдүүдээ мэдлэг боловсролтой, улс орондоо хэрэгтэй боловсон хүчин болгон төлөвшүүлэхийн төлөө ажилладаг жирийн нэгэн ээж байгаа юм шүү.</a:t>
            </a:r>
            <a:r>
              <a:rPr lang="en-US" sz="1800" dirty="0">
                <a:solidFill>
                  <a:srgbClr val="080809"/>
                </a:solidFill>
                <a:effectLst/>
                <a:latin typeface="Calibri" panose="020F0502020204030204" pitchFamily="34" charset="0"/>
                <a:ea typeface="Calibri" panose="020F0502020204030204" pitchFamily="34" charset="0"/>
              </a:rPr>
              <a:t> </a:t>
            </a:r>
            <a:r>
              <a:rPr lang="mn-MN" sz="1800" dirty="0">
                <a:solidFill>
                  <a:srgbClr val="080809"/>
                </a:solidFill>
                <a:effectLst/>
                <a:latin typeface="Calibri" panose="020F0502020204030204" pitchFamily="34" charset="0"/>
                <a:ea typeface="Calibri" panose="020F0502020204030204" pitchFamily="34" charset="0"/>
              </a:rPr>
              <a:t>Мөн амьдралын зөв дадал зуршлыг эрхэмлэж эрүүл байж үр хүүхэд хойч үедээ үлгэрлэн ажиллах нь эрүүл саруул Монгол иргэнийг төлөвшүүлэхэд хүн бүрийн хүчин зүтгэл хэрэгтэй гэж боддог оо. Ажлын амжилт бүтээлийн ард тууштай зан чанар, харилцаа, хандлага, ёс зүй, сайхан сэтгэл, хүн чанар, идэвх санаачлага, хичээл зүтгэл, хөдөлмөр, хүндлэл, ухаарал оршиж байдаг.</a:t>
            </a:r>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32</a:t>
            </a:fld>
            <a:endParaRPr lang="en-US"/>
          </a:p>
        </p:txBody>
      </p:sp>
    </p:spTree>
    <p:extLst>
      <p:ext uri="{BB962C8B-B14F-4D97-AF65-F5344CB8AC3E}">
        <p14:creationId xmlns:p14="http://schemas.microsoft.com/office/powerpoint/2010/main" val="1080571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33</a:t>
            </a:fld>
            <a:endParaRPr lang="en-US"/>
          </a:p>
        </p:txBody>
      </p:sp>
    </p:spTree>
    <p:extLst>
      <p:ext uri="{BB962C8B-B14F-4D97-AF65-F5344CB8AC3E}">
        <p14:creationId xmlns:p14="http://schemas.microsoft.com/office/powerpoint/2010/main" val="2466314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4</a:t>
            </a:fld>
            <a:endParaRPr lang="en-US"/>
          </a:p>
        </p:txBody>
      </p:sp>
    </p:spTree>
    <p:extLst>
      <p:ext uri="{BB962C8B-B14F-4D97-AF65-F5344CB8AC3E}">
        <p14:creationId xmlns:p14="http://schemas.microsoft.com/office/powerpoint/2010/main" val="2447099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34</a:t>
            </a:fld>
            <a:endParaRPr lang="en-US"/>
          </a:p>
        </p:txBody>
      </p:sp>
    </p:spTree>
    <p:extLst>
      <p:ext uri="{BB962C8B-B14F-4D97-AF65-F5344CB8AC3E}">
        <p14:creationId xmlns:p14="http://schemas.microsoft.com/office/powerpoint/2010/main" val="664742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5</a:t>
            </a:fld>
            <a:endParaRPr lang="en-US"/>
          </a:p>
        </p:txBody>
      </p:sp>
    </p:spTree>
    <p:extLst>
      <p:ext uri="{BB962C8B-B14F-4D97-AF65-F5344CB8AC3E}">
        <p14:creationId xmlns:p14="http://schemas.microsoft.com/office/powerpoint/2010/main" val="1663628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6</a:t>
            </a:fld>
            <a:endParaRPr lang="en-US"/>
          </a:p>
        </p:txBody>
      </p:sp>
    </p:spTree>
    <p:extLst>
      <p:ext uri="{BB962C8B-B14F-4D97-AF65-F5344CB8AC3E}">
        <p14:creationId xmlns:p14="http://schemas.microsoft.com/office/powerpoint/2010/main" val="2574481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7</a:t>
            </a:fld>
            <a:endParaRPr lang="en-US"/>
          </a:p>
        </p:txBody>
      </p:sp>
    </p:spTree>
    <p:extLst>
      <p:ext uri="{BB962C8B-B14F-4D97-AF65-F5344CB8AC3E}">
        <p14:creationId xmlns:p14="http://schemas.microsoft.com/office/powerpoint/2010/main" val="363777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9</a:t>
            </a:fld>
            <a:endParaRPr lang="en-US"/>
          </a:p>
        </p:txBody>
      </p:sp>
    </p:spTree>
    <p:extLst>
      <p:ext uri="{BB962C8B-B14F-4D97-AF65-F5344CB8AC3E}">
        <p14:creationId xmlns:p14="http://schemas.microsoft.com/office/powerpoint/2010/main" val="1233620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10</a:t>
            </a:fld>
            <a:endParaRPr lang="en-US"/>
          </a:p>
        </p:txBody>
      </p:sp>
    </p:spTree>
    <p:extLst>
      <p:ext uri="{BB962C8B-B14F-4D97-AF65-F5344CB8AC3E}">
        <p14:creationId xmlns:p14="http://schemas.microsoft.com/office/powerpoint/2010/main" val="803875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1DA6DC-1E28-428A-B22C-BFC0D455B9D3}" type="slidenum">
              <a:rPr lang="en-US" smtClean="0"/>
              <a:t>11</a:t>
            </a:fld>
            <a:endParaRPr lang="en-US"/>
          </a:p>
        </p:txBody>
      </p:sp>
    </p:spTree>
    <p:extLst>
      <p:ext uri="{BB962C8B-B14F-4D97-AF65-F5344CB8AC3E}">
        <p14:creationId xmlns:p14="http://schemas.microsoft.com/office/powerpoint/2010/main" val="633211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68B4ED-DCFC-4496-9F9C-92B5CC1F98BB}"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3975267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68B4ED-DCFC-4496-9F9C-92B5CC1F98BB}"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263850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68B4ED-DCFC-4496-9F9C-92B5CC1F98BB}"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87300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68B4ED-DCFC-4496-9F9C-92B5CC1F98BB}"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349277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68B4ED-DCFC-4496-9F9C-92B5CC1F98BB}"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328443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68B4ED-DCFC-4496-9F9C-92B5CC1F98BB}"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4161292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68B4ED-DCFC-4496-9F9C-92B5CC1F98BB}" type="datetimeFigureOut">
              <a:rPr lang="en-US" smtClean="0"/>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4218164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68B4ED-DCFC-4496-9F9C-92B5CC1F98BB}" type="datetimeFigureOut">
              <a:rPr lang="en-US" smtClean="0"/>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3526790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68B4ED-DCFC-4496-9F9C-92B5CC1F98BB}" type="datetimeFigureOut">
              <a:rPr lang="en-US" smtClean="0"/>
              <a:t>2/10/2025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82707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68B4ED-DCFC-4496-9F9C-92B5CC1F98BB}"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77187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68B4ED-DCFC-4496-9F9C-92B5CC1F98BB}"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7B3880-B346-4561-922C-21DF7AE24EF0}" type="slidenum">
              <a:rPr lang="en-US" smtClean="0"/>
              <a:t>‹#›</a:t>
            </a:fld>
            <a:endParaRPr lang="en-US"/>
          </a:p>
        </p:txBody>
      </p:sp>
    </p:spTree>
    <p:extLst>
      <p:ext uri="{BB962C8B-B14F-4D97-AF65-F5344CB8AC3E}">
        <p14:creationId xmlns:p14="http://schemas.microsoft.com/office/powerpoint/2010/main" val="4098066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68B4ED-DCFC-4496-9F9C-92B5CC1F98BB}" type="datetimeFigureOut">
              <a:rPr lang="en-US" smtClean="0"/>
              <a:t>2/10/2025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7B3880-B346-4561-922C-21DF7AE24EF0}" type="slidenum">
              <a:rPr lang="en-US" smtClean="0"/>
              <a:t>‹#›</a:t>
            </a:fld>
            <a:endParaRPr lang="en-US"/>
          </a:p>
        </p:txBody>
      </p:sp>
    </p:spTree>
    <p:extLst>
      <p:ext uri="{BB962C8B-B14F-4D97-AF65-F5344CB8AC3E}">
        <p14:creationId xmlns:p14="http://schemas.microsoft.com/office/powerpoint/2010/main" val="2613598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3.jpg"/><Relationship Id="rId7"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3.jp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6.jpg"/><Relationship Id="rId7"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6"/>
            <a:ext cx="12192000" cy="6853288"/>
          </a:xfrm>
          <a:prstGeom prst="rect">
            <a:avLst/>
          </a:prstGeom>
        </p:spPr>
      </p:pic>
    </p:spTree>
    <p:extLst>
      <p:ext uri="{BB962C8B-B14F-4D97-AF65-F5344CB8AC3E}">
        <p14:creationId xmlns:p14="http://schemas.microsoft.com/office/powerpoint/2010/main" val="21446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1" y="0"/>
            <a:ext cx="12192000" cy="6852004"/>
          </a:xfrm>
          <a:prstGeom prst="rect">
            <a:avLst/>
          </a:prstGeom>
        </p:spPr>
      </p:pic>
      <p:sp>
        <p:nvSpPr>
          <p:cNvPr id="5" name="TextBox 4">
            <a:extLst>
              <a:ext uri="{FF2B5EF4-FFF2-40B4-BE49-F238E27FC236}">
                <a16:creationId xmlns="" xmlns:a16="http://schemas.microsoft.com/office/drawing/2014/main" id="{29AF0A91-F1C6-4F7A-BD50-EB1BA7234CF4}"/>
              </a:ext>
            </a:extLst>
          </p:cNvPr>
          <p:cNvSpPr txBox="1"/>
          <p:nvPr/>
        </p:nvSpPr>
        <p:spPr>
          <a:xfrm>
            <a:off x="2897882" y="576322"/>
            <a:ext cx="6109334" cy="646331"/>
          </a:xfrm>
          <a:prstGeom prst="rect">
            <a:avLst/>
          </a:prstGeom>
          <a:noFill/>
        </p:spPr>
        <p:txBody>
          <a:bodyPr wrap="square">
            <a:spAutoFit/>
          </a:bodyPr>
          <a:lstStyle/>
          <a:p>
            <a:pPr algn="ctr"/>
            <a:r>
              <a:rPr lang="mn-MN" sz="3600" b="1" dirty="0">
                <a:latin typeface="Roboto" panose="02000000000000000000" pitchFamily="2" charset="0"/>
                <a:ea typeface="Roboto" panose="02000000000000000000" pitchFamily="2" charset="0"/>
              </a:rPr>
              <a:t>“Борцтой хийцтэй цай”</a:t>
            </a:r>
          </a:p>
        </p:txBody>
      </p:sp>
      <p:pic>
        <p:nvPicPr>
          <p:cNvPr id="2050" name="Picture 2" descr="Зураг нээх">
            <a:extLst>
              <a:ext uri="{FF2B5EF4-FFF2-40B4-BE49-F238E27FC236}">
                <a16:creationId xmlns="" xmlns:a16="http://schemas.microsoft.com/office/drawing/2014/main" id="{C8BAC256-7803-40D0-9013-14158D40C2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2720" y="1222653"/>
            <a:ext cx="3801110" cy="5331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293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1" y="0"/>
            <a:ext cx="12192000" cy="6852004"/>
          </a:xfrm>
          <a:prstGeom prst="rect">
            <a:avLst/>
          </a:prstGeom>
        </p:spPr>
      </p:pic>
      <p:sp>
        <p:nvSpPr>
          <p:cNvPr id="5" name="TextBox 4">
            <a:extLst>
              <a:ext uri="{FF2B5EF4-FFF2-40B4-BE49-F238E27FC236}">
                <a16:creationId xmlns="" xmlns:a16="http://schemas.microsoft.com/office/drawing/2014/main" id="{29AF0A91-F1C6-4F7A-BD50-EB1BA7234CF4}"/>
              </a:ext>
            </a:extLst>
          </p:cNvPr>
          <p:cNvSpPr txBox="1"/>
          <p:nvPr/>
        </p:nvSpPr>
        <p:spPr>
          <a:xfrm>
            <a:off x="2897882" y="576322"/>
            <a:ext cx="6109334" cy="646331"/>
          </a:xfrm>
          <a:prstGeom prst="rect">
            <a:avLst/>
          </a:prstGeom>
          <a:noFill/>
        </p:spPr>
        <p:txBody>
          <a:bodyPr wrap="square">
            <a:spAutoFit/>
          </a:bodyPr>
          <a:lstStyle/>
          <a:p>
            <a:pPr algn="ctr"/>
            <a:r>
              <a:rPr lang="mn-MN" sz="3600" b="1" dirty="0">
                <a:latin typeface="Roboto" panose="02000000000000000000" pitchFamily="2" charset="0"/>
                <a:ea typeface="Roboto" panose="02000000000000000000" pitchFamily="2" charset="0"/>
              </a:rPr>
              <a:t>“Урийн үхрийн борц”</a:t>
            </a:r>
          </a:p>
        </p:txBody>
      </p:sp>
      <p:pic>
        <p:nvPicPr>
          <p:cNvPr id="3074" name="Picture 2" descr="Зураг нээх">
            <a:extLst>
              <a:ext uri="{FF2B5EF4-FFF2-40B4-BE49-F238E27FC236}">
                <a16:creationId xmlns="" xmlns:a16="http://schemas.microsoft.com/office/drawing/2014/main" id="{3E750784-EAF3-4B20-B6F1-FE8367D4E9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1081" y="1222653"/>
            <a:ext cx="3294396" cy="5292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596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1" y="0"/>
            <a:ext cx="12192000" cy="6852004"/>
          </a:xfrm>
          <a:prstGeom prst="rect">
            <a:avLst/>
          </a:prstGeom>
        </p:spPr>
      </p:pic>
      <p:sp>
        <p:nvSpPr>
          <p:cNvPr id="5" name="TextBox 4">
            <a:extLst>
              <a:ext uri="{FF2B5EF4-FFF2-40B4-BE49-F238E27FC236}">
                <a16:creationId xmlns="" xmlns:a16="http://schemas.microsoft.com/office/drawing/2014/main" id="{29AF0A91-F1C6-4F7A-BD50-EB1BA7234CF4}"/>
              </a:ext>
            </a:extLst>
          </p:cNvPr>
          <p:cNvSpPr txBox="1"/>
          <p:nvPr/>
        </p:nvSpPr>
        <p:spPr>
          <a:xfrm>
            <a:off x="3340924" y="553462"/>
            <a:ext cx="6109334" cy="646331"/>
          </a:xfrm>
          <a:prstGeom prst="rect">
            <a:avLst/>
          </a:prstGeom>
          <a:noFill/>
        </p:spPr>
        <p:txBody>
          <a:bodyPr wrap="square">
            <a:spAutoFit/>
          </a:bodyPr>
          <a:lstStyle/>
          <a:p>
            <a:pPr algn="ctr"/>
            <a:r>
              <a:rPr lang="mn-MN" sz="3600" b="1" dirty="0">
                <a:latin typeface="Roboto" panose="02000000000000000000" pitchFamily="2" charset="0"/>
                <a:ea typeface="Roboto" panose="02000000000000000000" pitchFamily="2" charset="0"/>
              </a:rPr>
              <a:t>“Аяны ааруул”</a:t>
            </a:r>
          </a:p>
        </p:txBody>
      </p:sp>
      <p:pic>
        <p:nvPicPr>
          <p:cNvPr id="4098" name="Picture 2" descr="Зураг нээх">
            <a:extLst>
              <a:ext uri="{FF2B5EF4-FFF2-40B4-BE49-F238E27FC236}">
                <a16:creationId xmlns="" xmlns:a16="http://schemas.microsoft.com/office/drawing/2014/main" id="{3B8BDF41-5536-494A-B5AE-E5687678DF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2860" y="1366778"/>
            <a:ext cx="5125462" cy="5125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258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1" y="15240"/>
            <a:ext cx="12192000" cy="6852004"/>
          </a:xfrm>
          <a:prstGeom prst="rect">
            <a:avLst/>
          </a:prstGeom>
        </p:spPr>
      </p:pic>
      <p:sp>
        <p:nvSpPr>
          <p:cNvPr id="5" name="TextBox 4">
            <a:extLst>
              <a:ext uri="{FF2B5EF4-FFF2-40B4-BE49-F238E27FC236}">
                <a16:creationId xmlns="" xmlns:a16="http://schemas.microsoft.com/office/drawing/2014/main" id="{29AF0A91-F1C6-4F7A-BD50-EB1BA7234CF4}"/>
              </a:ext>
            </a:extLst>
          </p:cNvPr>
          <p:cNvSpPr txBox="1"/>
          <p:nvPr/>
        </p:nvSpPr>
        <p:spPr>
          <a:xfrm>
            <a:off x="3183632" y="434418"/>
            <a:ext cx="6783328" cy="646331"/>
          </a:xfrm>
          <a:prstGeom prst="rect">
            <a:avLst/>
          </a:prstGeom>
          <a:noFill/>
        </p:spPr>
        <p:txBody>
          <a:bodyPr wrap="square">
            <a:spAutoFit/>
          </a:bodyPr>
          <a:lstStyle/>
          <a:p>
            <a:pPr algn="ctr"/>
            <a:r>
              <a:rPr lang="mn-MN" sz="3600" b="1" dirty="0">
                <a:latin typeface="Roboto" panose="02000000000000000000" pitchFamily="2" charset="0"/>
                <a:ea typeface="Roboto" panose="02000000000000000000" pitchFamily="2" charset="0"/>
              </a:rPr>
              <a:t>“Хайлмагтай гэрийн боорцог”</a:t>
            </a:r>
          </a:p>
        </p:txBody>
      </p:sp>
      <p:pic>
        <p:nvPicPr>
          <p:cNvPr id="9218" name="Picture 2" descr="Зураг нээх">
            <a:extLst>
              <a:ext uri="{FF2B5EF4-FFF2-40B4-BE49-F238E27FC236}">
                <a16:creationId xmlns="" xmlns:a16="http://schemas.microsoft.com/office/drawing/2014/main" id="{7F145656-2080-41F9-BC4D-D66BCB4D36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9556" y="1615439"/>
            <a:ext cx="8070344" cy="4741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375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1" y="0"/>
            <a:ext cx="12192000" cy="6852004"/>
          </a:xfrm>
          <a:prstGeom prst="rect">
            <a:avLst/>
          </a:prstGeom>
        </p:spPr>
      </p:pic>
      <p:sp>
        <p:nvSpPr>
          <p:cNvPr id="5" name="TextBox 4">
            <a:extLst>
              <a:ext uri="{FF2B5EF4-FFF2-40B4-BE49-F238E27FC236}">
                <a16:creationId xmlns="" xmlns:a16="http://schemas.microsoft.com/office/drawing/2014/main" id="{29AF0A91-F1C6-4F7A-BD50-EB1BA7234CF4}"/>
              </a:ext>
            </a:extLst>
          </p:cNvPr>
          <p:cNvSpPr txBox="1"/>
          <p:nvPr/>
        </p:nvSpPr>
        <p:spPr>
          <a:xfrm>
            <a:off x="2897882" y="576322"/>
            <a:ext cx="6783328" cy="646331"/>
          </a:xfrm>
          <a:prstGeom prst="rect">
            <a:avLst/>
          </a:prstGeom>
          <a:noFill/>
        </p:spPr>
        <p:txBody>
          <a:bodyPr wrap="square">
            <a:spAutoFit/>
          </a:bodyPr>
          <a:lstStyle/>
          <a:p>
            <a:pPr algn="ctr"/>
            <a:r>
              <a:rPr lang="mn-MN" sz="3600" b="1" dirty="0">
                <a:latin typeface="Roboto" panose="02000000000000000000" pitchFamily="2" charset="0"/>
                <a:ea typeface="Roboto" panose="02000000000000000000" pitchFamily="2" charset="0"/>
              </a:rPr>
              <a:t>“Хүйтэн булгийн эрдэст мөс”</a:t>
            </a:r>
          </a:p>
        </p:txBody>
      </p:sp>
      <p:pic>
        <p:nvPicPr>
          <p:cNvPr id="5122" name="Picture 2" descr="Зураг нээх">
            <a:extLst>
              <a:ext uri="{FF2B5EF4-FFF2-40B4-BE49-F238E27FC236}">
                <a16:creationId xmlns="" xmlns:a16="http://schemas.microsoft.com/office/drawing/2014/main" id="{3C9A44F3-58FE-4554-9654-8086BC4EE0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8164" y="1222653"/>
            <a:ext cx="5842764" cy="5274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550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96"/>
            <a:ext cx="12192000" cy="6852004"/>
          </a:xfrm>
          <a:prstGeom prst="rect">
            <a:avLst/>
          </a:prstGeom>
        </p:spPr>
      </p:pic>
      <p:sp>
        <p:nvSpPr>
          <p:cNvPr id="5" name="TextBox 4">
            <a:extLst>
              <a:ext uri="{FF2B5EF4-FFF2-40B4-BE49-F238E27FC236}">
                <a16:creationId xmlns="" xmlns:a16="http://schemas.microsoft.com/office/drawing/2014/main" id="{29AF0A91-F1C6-4F7A-BD50-EB1BA7234CF4}"/>
              </a:ext>
            </a:extLst>
          </p:cNvPr>
          <p:cNvSpPr txBox="1"/>
          <p:nvPr/>
        </p:nvSpPr>
        <p:spPr>
          <a:xfrm>
            <a:off x="2860903" y="335807"/>
            <a:ext cx="6783328" cy="646331"/>
          </a:xfrm>
          <a:prstGeom prst="rect">
            <a:avLst/>
          </a:prstGeom>
          <a:noFill/>
        </p:spPr>
        <p:txBody>
          <a:bodyPr wrap="square">
            <a:spAutoFit/>
          </a:bodyPr>
          <a:lstStyle/>
          <a:p>
            <a:pPr algn="ctr"/>
            <a:r>
              <a:rPr lang="mn-MN" sz="3600" b="1" dirty="0">
                <a:latin typeface="Roboto" panose="02000000000000000000" pitchFamily="2" charset="0"/>
                <a:ea typeface="Roboto" panose="02000000000000000000" pitchFamily="2" charset="0"/>
              </a:rPr>
              <a:t>“Шүр сувдан гар урлал”</a:t>
            </a:r>
          </a:p>
        </p:txBody>
      </p:sp>
      <p:pic>
        <p:nvPicPr>
          <p:cNvPr id="1026" name="Picture 2" descr="Зураг нээх">
            <a:extLst>
              <a:ext uri="{FF2B5EF4-FFF2-40B4-BE49-F238E27FC236}">
                <a16:creationId xmlns="" xmlns:a16="http://schemas.microsoft.com/office/drawing/2014/main" id="{970F08BE-B194-4E96-981C-314746F834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780" y="1080749"/>
            <a:ext cx="2606596" cy="31612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Зураг нээх">
            <a:extLst>
              <a:ext uri="{FF2B5EF4-FFF2-40B4-BE49-F238E27FC236}">
                <a16:creationId xmlns="" xmlns:a16="http://schemas.microsoft.com/office/drawing/2014/main" id="{DAAB2206-AE96-47D5-8776-E2595C133A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2869" y="1080749"/>
            <a:ext cx="2686261" cy="32083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Зураг нээх">
            <a:extLst>
              <a:ext uri="{FF2B5EF4-FFF2-40B4-BE49-F238E27FC236}">
                <a16:creationId xmlns="" xmlns:a16="http://schemas.microsoft.com/office/drawing/2014/main" id="{C497634C-4A9B-42C1-A608-BC3D10F0C6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1623" y="1080749"/>
            <a:ext cx="2669180" cy="32083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Зураг нээх">
            <a:extLst>
              <a:ext uri="{FF2B5EF4-FFF2-40B4-BE49-F238E27FC236}">
                <a16:creationId xmlns="" xmlns:a16="http://schemas.microsoft.com/office/drawing/2014/main" id="{72A1C99E-7E89-43CB-81CC-000390E7F17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97624" y="4387723"/>
            <a:ext cx="2232211" cy="21946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Зураг нээх">
            <a:extLst>
              <a:ext uri="{FF2B5EF4-FFF2-40B4-BE49-F238E27FC236}">
                <a16:creationId xmlns="" xmlns:a16="http://schemas.microsoft.com/office/drawing/2014/main" id="{DB5CFB1A-DBB3-464C-A7BD-5F1A4D69506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62167" y="4387723"/>
            <a:ext cx="2232211" cy="2232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746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1" y="7620"/>
            <a:ext cx="12192000" cy="6852004"/>
          </a:xfrm>
          <a:prstGeom prst="rect">
            <a:avLst/>
          </a:prstGeom>
        </p:spPr>
      </p:pic>
      <p:sp>
        <p:nvSpPr>
          <p:cNvPr id="5" name="TextBox 4">
            <a:extLst>
              <a:ext uri="{FF2B5EF4-FFF2-40B4-BE49-F238E27FC236}">
                <a16:creationId xmlns="" xmlns:a16="http://schemas.microsoft.com/office/drawing/2014/main" id="{29AF0A91-F1C6-4F7A-BD50-EB1BA7234CF4}"/>
              </a:ext>
            </a:extLst>
          </p:cNvPr>
          <p:cNvSpPr txBox="1"/>
          <p:nvPr/>
        </p:nvSpPr>
        <p:spPr>
          <a:xfrm>
            <a:off x="2897882" y="576322"/>
            <a:ext cx="6783328" cy="646331"/>
          </a:xfrm>
          <a:prstGeom prst="rect">
            <a:avLst/>
          </a:prstGeom>
          <a:noFill/>
        </p:spPr>
        <p:txBody>
          <a:bodyPr wrap="square">
            <a:spAutoFit/>
          </a:bodyPr>
          <a:lstStyle/>
          <a:p>
            <a:pPr algn="ctr"/>
            <a:r>
              <a:rPr lang="mn-MN" sz="3600" b="1" dirty="0">
                <a:latin typeface="Roboto" panose="02000000000000000000" pitchFamily="2" charset="0"/>
                <a:ea typeface="Roboto" panose="02000000000000000000" pitchFamily="2" charset="0"/>
              </a:rPr>
              <a:t>“Сэвлэг үргээх ёслолын багц”</a:t>
            </a:r>
          </a:p>
        </p:txBody>
      </p:sp>
      <p:pic>
        <p:nvPicPr>
          <p:cNvPr id="6146" name="Picture 2" descr="Зураг нээх">
            <a:extLst>
              <a:ext uri="{FF2B5EF4-FFF2-40B4-BE49-F238E27FC236}">
                <a16:creationId xmlns="" xmlns:a16="http://schemas.microsoft.com/office/drawing/2014/main" id="{6EA11F51-8676-46B6-A883-28557D842E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0856" y="1222653"/>
            <a:ext cx="4817379" cy="5280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253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1" y="0"/>
            <a:ext cx="12192000" cy="6852004"/>
          </a:xfrm>
          <a:prstGeom prst="rect">
            <a:avLst/>
          </a:prstGeom>
        </p:spPr>
      </p:pic>
      <p:sp>
        <p:nvSpPr>
          <p:cNvPr id="5" name="TextBox 4">
            <a:extLst>
              <a:ext uri="{FF2B5EF4-FFF2-40B4-BE49-F238E27FC236}">
                <a16:creationId xmlns="" xmlns:a16="http://schemas.microsoft.com/office/drawing/2014/main" id="{29AF0A91-F1C6-4F7A-BD50-EB1BA7234CF4}"/>
              </a:ext>
            </a:extLst>
          </p:cNvPr>
          <p:cNvSpPr txBox="1"/>
          <p:nvPr/>
        </p:nvSpPr>
        <p:spPr>
          <a:xfrm>
            <a:off x="2897882" y="576322"/>
            <a:ext cx="6109334" cy="646331"/>
          </a:xfrm>
          <a:prstGeom prst="rect">
            <a:avLst/>
          </a:prstGeom>
          <a:noFill/>
        </p:spPr>
        <p:txBody>
          <a:bodyPr wrap="square">
            <a:spAutoFit/>
          </a:bodyPr>
          <a:lstStyle/>
          <a:p>
            <a:pPr algn="ctr"/>
            <a:r>
              <a:rPr lang="mn-MN" sz="3600" b="1" dirty="0">
                <a:latin typeface="Roboto" panose="02000000000000000000" pitchFamily="2" charset="0"/>
                <a:ea typeface="Roboto" panose="02000000000000000000" pitchFamily="2" charset="0"/>
              </a:rPr>
              <a:t>“Ном танилцуулгууд”</a:t>
            </a:r>
          </a:p>
        </p:txBody>
      </p:sp>
      <p:pic>
        <p:nvPicPr>
          <p:cNvPr id="2050" name="Picture 2" descr="Зураг нээх">
            <a:extLst>
              <a:ext uri="{FF2B5EF4-FFF2-40B4-BE49-F238E27FC236}">
                <a16:creationId xmlns="" xmlns:a16="http://schemas.microsoft.com/office/drawing/2014/main" id="{CEC93278-CC37-4A09-B7E2-6B565839B6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3482590" y="1068732"/>
            <a:ext cx="4939917" cy="5485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658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1" y="7620"/>
            <a:ext cx="12192000" cy="6852004"/>
          </a:xfrm>
          <a:prstGeom prst="rect">
            <a:avLst/>
          </a:prstGeom>
        </p:spPr>
      </p:pic>
      <p:sp>
        <p:nvSpPr>
          <p:cNvPr id="5" name="TextBox 4">
            <a:extLst>
              <a:ext uri="{FF2B5EF4-FFF2-40B4-BE49-F238E27FC236}">
                <a16:creationId xmlns="" xmlns:a16="http://schemas.microsoft.com/office/drawing/2014/main" id="{29AF0A91-F1C6-4F7A-BD50-EB1BA7234CF4}"/>
              </a:ext>
            </a:extLst>
          </p:cNvPr>
          <p:cNvSpPr txBox="1"/>
          <p:nvPr/>
        </p:nvSpPr>
        <p:spPr>
          <a:xfrm>
            <a:off x="2932172" y="288161"/>
            <a:ext cx="6783328" cy="646331"/>
          </a:xfrm>
          <a:prstGeom prst="rect">
            <a:avLst/>
          </a:prstGeom>
          <a:noFill/>
        </p:spPr>
        <p:txBody>
          <a:bodyPr wrap="square">
            <a:spAutoFit/>
          </a:bodyPr>
          <a:lstStyle/>
          <a:p>
            <a:pPr algn="ctr"/>
            <a:r>
              <a:rPr lang="mn-MN" sz="3600" b="1" dirty="0">
                <a:latin typeface="Roboto" panose="02000000000000000000" pitchFamily="2" charset="0"/>
                <a:ea typeface="Roboto" panose="02000000000000000000" pitchFamily="2" charset="0"/>
              </a:rPr>
              <a:t>“</a:t>
            </a:r>
            <a:r>
              <a:rPr lang="mn-MN" sz="3600" b="1" dirty="0" smtClean="0">
                <a:latin typeface="Roboto" panose="02000000000000000000" pitchFamily="2" charset="0"/>
                <a:ea typeface="Roboto" panose="02000000000000000000" pitchFamily="2" charset="0"/>
              </a:rPr>
              <a:t>Цагалбар, ил захидал”</a:t>
            </a:r>
            <a:endParaRPr lang="mn-MN" sz="3600" b="1" dirty="0">
              <a:latin typeface="Roboto" panose="02000000000000000000" pitchFamily="2" charset="0"/>
              <a:ea typeface="Roboto" panose="02000000000000000000" pitchFamily="2" charset="0"/>
            </a:endParaRPr>
          </a:p>
        </p:txBody>
      </p:sp>
      <p:pic>
        <p:nvPicPr>
          <p:cNvPr id="7170" name="Picture 2" descr="Зураг нээх">
            <a:extLst>
              <a:ext uri="{FF2B5EF4-FFF2-40B4-BE49-F238E27FC236}">
                <a16:creationId xmlns="" xmlns:a16="http://schemas.microsoft.com/office/drawing/2014/main" id="{88A9F36C-50A5-4664-BBFD-7FFF15FC93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3515449" y="1736038"/>
            <a:ext cx="5616774" cy="4050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49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1" y="0"/>
            <a:ext cx="12192000" cy="6852004"/>
          </a:xfrm>
          <a:prstGeom prst="rect">
            <a:avLst/>
          </a:prstGeom>
        </p:spPr>
      </p:pic>
      <p:sp>
        <p:nvSpPr>
          <p:cNvPr id="5" name="TextBox 4">
            <a:extLst>
              <a:ext uri="{FF2B5EF4-FFF2-40B4-BE49-F238E27FC236}">
                <a16:creationId xmlns="" xmlns:a16="http://schemas.microsoft.com/office/drawing/2014/main" id="{29AF0A91-F1C6-4F7A-BD50-EB1BA7234CF4}"/>
              </a:ext>
            </a:extLst>
          </p:cNvPr>
          <p:cNvSpPr txBox="1"/>
          <p:nvPr/>
        </p:nvSpPr>
        <p:spPr>
          <a:xfrm>
            <a:off x="2862608" y="611325"/>
            <a:ext cx="6783328" cy="646331"/>
          </a:xfrm>
          <a:prstGeom prst="rect">
            <a:avLst/>
          </a:prstGeom>
          <a:noFill/>
        </p:spPr>
        <p:txBody>
          <a:bodyPr wrap="square">
            <a:spAutoFit/>
          </a:bodyPr>
          <a:lstStyle/>
          <a:p>
            <a:pPr algn="ctr"/>
            <a:r>
              <a:rPr lang="mn-MN" sz="3600" b="1" dirty="0">
                <a:latin typeface="Roboto" panose="02000000000000000000" pitchFamily="2" charset="0"/>
                <a:ea typeface="Roboto" panose="02000000000000000000" pitchFamily="2" charset="0"/>
              </a:rPr>
              <a:t>“Хөргөгчний наалт”</a:t>
            </a:r>
          </a:p>
        </p:txBody>
      </p:sp>
      <p:pic>
        <p:nvPicPr>
          <p:cNvPr id="3074" name="Picture 2" descr="Зураг нээх">
            <a:extLst>
              <a:ext uri="{FF2B5EF4-FFF2-40B4-BE49-F238E27FC236}">
                <a16:creationId xmlns="" xmlns:a16="http://schemas.microsoft.com/office/drawing/2014/main" id="{26148154-44C7-4D54-B67C-4B2697847B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3747482" y="116013"/>
            <a:ext cx="5013580" cy="7554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689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92" y="-138404"/>
            <a:ext cx="12192000" cy="6852004"/>
          </a:xfrm>
          <a:prstGeom prst="rect">
            <a:avLst/>
          </a:prstGeom>
        </p:spPr>
      </p:pic>
      <p:sp>
        <p:nvSpPr>
          <p:cNvPr id="5" name="TextBox 4"/>
          <p:cNvSpPr txBox="1"/>
          <p:nvPr/>
        </p:nvSpPr>
        <p:spPr>
          <a:xfrm>
            <a:off x="3186619" y="5054217"/>
            <a:ext cx="6217920" cy="461665"/>
          </a:xfrm>
          <a:prstGeom prst="rect">
            <a:avLst/>
          </a:prstGeom>
          <a:noFill/>
        </p:spPr>
        <p:txBody>
          <a:bodyPr wrap="square" rtlCol="0">
            <a:spAutoFit/>
          </a:bodyPr>
          <a:lstStyle/>
          <a:p>
            <a:pPr algn="ctr"/>
            <a:r>
              <a:rPr lang="mn-MN" sz="2400" dirty="0">
                <a:solidFill>
                  <a:schemeClr val="bg1"/>
                </a:solidFill>
                <a:latin typeface="Roboto" panose="02000000000000000000" pitchFamily="2" charset="0"/>
                <a:ea typeface="Roboto" panose="02000000000000000000" pitchFamily="2" charset="0"/>
              </a:rPr>
              <a:t>Мэгддорж овогтой Авиржаргал</a:t>
            </a:r>
            <a:endParaRPr lang="en-US" sz="2400" dirty="0">
              <a:solidFill>
                <a:schemeClr val="bg1"/>
              </a:solidFill>
              <a:latin typeface="Roboto" panose="02000000000000000000" pitchFamily="2" charset="0"/>
              <a:ea typeface="Roboto" panose="02000000000000000000" pitchFamily="2" charset="0"/>
            </a:endParaRPr>
          </a:p>
        </p:txBody>
      </p:sp>
      <p:sp>
        <p:nvSpPr>
          <p:cNvPr id="6" name="TextBox 5"/>
          <p:cNvSpPr txBox="1"/>
          <p:nvPr/>
        </p:nvSpPr>
        <p:spPr>
          <a:xfrm>
            <a:off x="3032380" y="2767280"/>
            <a:ext cx="5913657" cy="1200329"/>
          </a:xfrm>
          <a:prstGeom prst="rect">
            <a:avLst/>
          </a:prstGeom>
          <a:noFill/>
        </p:spPr>
        <p:txBody>
          <a:bodyPr wrap="square" rtlCol="0">
            <a:spAutoFit/>
          </a:bodyPr>
          <a:lstStyle/>
          <a:p>
            <a:pPr algn="ctr"/>
            <a:r>
              <a:rPr lang="mn-MN" sz="3600" b="1" cap="all" dirty="0">
                <a:solidFill>
                  <a:schemeClr val="bg1"/>
                </a:solidFill>
                <a:latin typeface="Roboto" panose="02000000000000000000" pitchFamily="2" charset="0"/>
                <a:ea typeface="Roboto" panose="02000000000000000000" pitchFamily="2" charset="0"/>
              </a:rPr>
              <a:t>Өнө мөнхөд</a:t>
            </a:r>
          </a:p>
          <a:p>
            <a:pPr algn="ctr"/>
            <a:r>
              <a:rPr lang="mn-MN" sz="3600" b="1" cap="all" dirty="0">
                <a:solidFill>
                  <a:schemeClr val="bg1"/>
                </a:solidFill>
                <a:latin typeface="Roboto" panose="02000000000000000000" pitchFamily="2" charset="0"/>
                <a:ea typeface="Roboto" panose="02000000000000000000" pitchFamily="2" charset="0"/>
              </a:rPr>
              <a:t>Өөдөө тэмүүл</a:t>
            </a:r>
            <a:endParaRPr lang="en-US" sz="3600" b="1" cap="all" dirty="0">
              <a:solidFill>
                <a:schemeClr val="bg1"/>
              </a:solidFill>
              <a:latin typeface="Roboto" panose="02000000000000000000" pitchFamily="2" charset="0"/>
              <a:ea typeface="Roboto" panose="02000000000000000000" pitchFamily="2" charset="0"/>
            </a:endParaRPr>
          </a:p>
        </p:txBody>
      </p:sp>
      <p:pic>
        <p:nvPicPr>
          <p:cNvPr id="7" name="Picture 12" descr="Зураг нээх">
            <a:extLst>
              <a:ext uri="{FF2B5EF4-FFF2-40B4-BE49-F238E27FC236}">
                <a16:creationId xmlns="" xmlns:a16="http://schemas.microsoft.com/office/drawing/2014/main" id="{86F04E50-8B4E-4A07-96DD-F2C23F468D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876" y="521371"/>
            <a:ext cx="3090864" cy="3585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9028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1" y="0"/>
            <a:ext cx="12192000" cy="6852004"/>
          </a:xfrm>
          <a:prstGeom prst="rect">
            <a:avLst/>
          </a:prstGeom>
        </p:spPr>
      </p:pic>
      <p:sp>
        <p:nvSpPr>
          <p:cNvPr id="5" name="TextBox 4">
            <a:extLst>
              <a:ext uri="{FF2B5EF4-FFF2-40B4-BE49-F238E27FC236}">
                <a16:creationId xmlns="" xmlns:a16="http://schemas.microsoft.com/office/drawing/2014/main" id="{29AF0A91-F1C6-4F7A-BD50-EB1BA7234CF4}"/>
              </a:ext>
            </a:extLst>
          </p:cNvPr>
          <p:cNvSpPr txBox="1"/>
          <p:nvPr/>
        </p:nvSpPr>
        <p:spPr>
          <a:xfrm>
            <a:off x="2919489" y="619855"/>
            <a:ext cx="6783328" cy="646331"/>
          </a:xfrm>
          <a:prstGeom prst="rect">
            <a:avLst/>
          </a:prstGeom>
          <a:noFill/>
        </p:spPr>
        <p:txBody>
          <a:bodyPr wrap="square">
            <a:spAutoFit/>
          </a:bodyPr>
          <a:lstStyle/>
          <a:p>
            <a:pPr algn="ctr"/>
            <a:r>
              <a:rPr lang="mn-MN" sz="3600" b="1" dirty="0">
                <a:latin typeface="Roboto" panose="02000000000000000000" pitchFamily="2" charset="0"/>
                <a:ea typeface="Roboto" panose="02000000000000000000" pitchFamily="2" charset="0"/>
              </a:rPr>
              <a:t>“Бэлгийн багц”</a:t>
            </a:r>
          </a:p>
        </p:txBody>
      </p:sp>
      <p:pic>
        <p:nvPicPr>
          <p:cNvPr id="8194" name="Picture 2" descr="Зураг нээх">
            <a:extLst>
              <a:ext uri="{FF2B5EF4-FFF2-40B4-BE49-F238E27FC236}">
                <a16:creationId xmlns="" xmlns:a16="http://schemas.microsoft.com/office/drawing/2014/main" id="{FE3C8CC7-4BC6-4258-BF53-1AAB9349C1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2182" y="1266186"/>
            <a:ext cx="3572265" cy="4771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28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1" y="0"/>
            <a:ext cx="12192000" cy="6852004"/>
          </a:xfrm>
          <a:prstGeom prst="rect">
            <a:avLst/>
          </a:prstGeom>
        </p:spPr>
      </p:pic>
      <p:sp>
        <p:nvSpPr>
          <p:cNvPr id="5" name="TextBox 4">
            <a:extLst>
              <a:ext uri="{FF2B5EF4-FFF2-40B4-BE49-F238E27FC236}">
                <a16:creationId xmlns="" xmlns:a16="http://schemas.microsoft.com/office/drawing/2014/main" id="{29AF0A91-F1C6-4F7A-BD50-EB1BA7234CF4}"/>
              </a:ext>
            </a:extLst>
          </p:cNvPr>
          <p:cNvSpPr txBox="1"/>
          <p:nvPr/>
        </p:nvSpPr>
        <p:spPr>
          <a:xfrm>
            <a:off x="2919489" y="619855"/>
            <a:ext cx="6783328" cy="646331"/>
          </a:xfrm>
          <a:prstGeom prst="rect">
            <a:avLst/>
          </a:prstGeom>
          <a:noFill/>
        </p:spPr>
        <p:txBody>
          <a:bodyPr wrap="square">
            <a:spAutoFit/>
          </a:bodyPr>
          <a:lstStyle/>
          <a:p>
            <a:pPr algn="ctr"/>
            <a:r>
              <a:rPr lang="mn-MN" sz="3600" b="1" dirty="0" smtClean="0">
                <a:latin typeface="Roboto" panose="02000000000000000000" pitchFamily="2" charset="0"/>
                <a:ea typeface="Roboto" panose="02000000000000000000" pitchFamily="2" charset="0"/>
              </a:rPr>
              <a:t>“Даавуун уут тор”</a:t>
            </a:r>
            <a:endParaRPr lang="mn-MN" sz="3600" b="1" dirty="0">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stretch>
            <a:fillRect/>
          </a:stretch>
        </p:blipFill>
        <p:spPr>
          <a:xfrm>
            <a:off x="5725047" y="1348311"/>
            <a:ext cx="3240000" cy="2485004"/>
          </a:xfrm>
          <a:prstGeom prst="rect">
            <a:avLst/>
          </a:prstGeom>
        </p:spPr>
      </p:pic>
      <p:pic>
        <p:nvPicPr>
          <p:cNvPr id="4" name="Picture 3"/>
          <p:cNvPicPr>
            <a:picLocks noChangeAspect="1"/>
          </p:cNvPicPr>
          <p:nvPr/>
        </p:nvPicPr>
        <p:blipFill>
          <a:blip r:embed="rId5"/>
          <a:stretch>
            <a:fillRect/>
          </a:stretch>
        </p:blipFill>
        <p:spPr>
          <a:xfrm>
            <a:off x="1446276" y="1266186"/>
            <a:ext cx="1499516" cy="2665806"/>
          </a:xfrm>
          <a:prstGeom prst="rect">
            <a:avLst/>
          </a:prstGeom>
        </p:spPr>
      </p:pic>
      <p:pic>
        <p:nvPicPr>
          <p:cNvPr id="6" name="Picture 5"/>
          <p:cNvPicPr>
            <a:picLocks noChangeAspect="1"/>
          </p:cNvPicPr>
          <p:nvPr/>
        </p:nvPicPr>
        <p:blipFill>
          <a:blip r:embed="rId6"/>
          <a:stretch>
            <a:fillRect/>
          </a:stretch>
        </p:blipFill>
        <p:spPr>
          <a:xfrm rot="5400000">
            <a:off x="6320265" y="3596739"/>
            <a:ext cx="1534218" cy="2724657"/>
          </a:xfrm>
          <a:prstGeom prst="rect">
            <a:avLst/>
          </a:prstGeom>
        </p:spPr>
      </p:pic>
      <p:pic>
        <p:nvPicPr>
          <p:cNvPr id="7" name="Picture 6"/>
          <p:cNvPicPr>
            <a:picLocks noChangeAspect="1"/>
          </p:cNvPicPr>
          <p:nvPr/>
        </p:nvPicPr>
        <p:blipFill>
          <a:blip r:embed="rId7"/>
          <a:stretch>
            <a:fillRect/>
          </a:stretch>
        </p:blipFill>
        <p:spPr>
          <a:xfrm>
            <a:off x="9395666" y="2549695"/>
            <a:ext cx="1445578" cy="2567240"/>
          </a:xfrm>
          <a:prstGeom prst="rect">
            <a:avLst/>
          </a:prstGeom>
        </p:spPr>
      </p:pic>
      <p:pic>
        <p:nvPicPr>
          <p:cNvPr id="8" name="Picture 7"/>
          <p:cNvPicPr>
            <a:picLocks noChangeAspect="1"/>
          </p:cNvPicPr>
          <p:nvPr/>
        </p:nvPicPr>
        <p:blipFill>
          <a:blip r:embed="rId8"/>
          <a:stretch>
            <a:fillRect/>
          </a:stretch>
        </p:blipFill>
        <p:spPr>
          <a:xfrm>
            <a:off x="3441346" y="2276710"/>
            <a:ext cx="1657132" cy="2682357"/>
          </a:xfrm>
          <a:prstGeom prst="rect">
            <a:avLst/>
          </a:prstGeom>
        </p:spPr>
      </p:pic>
      <p:sp>
        <p:nvSpPr>
          <p:cNvPr id="9" name="TextBox 8">
            <a:extLst>
              <a:ext uri="{FF2B5EF4-FFF2-40B4-BE49-F238E27FC236}">
                <a16:creationId xmlns="" xmlns:a16="http://schemas.microsoft.com/office/drawing/2014/main" id="{29AF0A91-F1C6-4F7A-BD50-EB1BA7234CF4}"/>
              </a:ext>
            </a:extLst>
          </p:cNvPr>
          <p:cNvSpPr txBox="1"/>
          <p:nvPr/>
        </p:nvSpPr>
        <p:spPr>
          <a:xfrm>
            <a:off x="-181851" y="5572369"/>
            <a:ext cx="3623197" cy="830997"/>
          </a:xfrm>
          <a:prstGeom prst="rect">
            <a:avLst/>
          </a:prstGeom>
          <a:noFill/>
        </p:spPr>
        <p:txBody>
          <a:bodyPr wrap="square">
            <a:spAutoFit/>
          </a:bodyPr>
          <a:lstStyle/>
          <a:p>
            <a:pPr algn="ctr"/>
            <a:r>
              <a:rPr lang="mn-MN" sz="2400" b="1" dirty="0" smtClean="0">
                <a:solidFill>
                  <a:srgbClr val="FF0000"/>
                </a:solidFill>
                <a:latin typeface="Roboto" panose="02000000000000000000" pitchFamily="2" charset="0"/>
                <a:ea typeface="Roboto" panose="02000000000000000000" pitchFamily="2" charset="0"/>
              </a:rPr>
              <a:t>Мөнгөн хүрхрээн чимэг хоршоо</a:t>
            </a:r>
            <a:endParaRPr lang="mn-MN" sz="2400" b="1" dirty="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95245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2004"/>
          </a:xfrm>
          <a:prstGeom prst="rect">
            <a:avLst/>
          </a:prstGeom>
        </p:spPr>
      </p:pic>
      <p:sp>
        <p:nvSpPr>
          <p:cNvPr id="5" name="TextBox 4">
            <a:extLst>
              <a:ext uri="{FF2B5EF4-FFF2-40B4-BE49-F238E27FC236}">
                <a16:creationId xmlns="" xmlns:a16="http://schemas.microsoft.com/office/drawing/2014/main" id="{29AF0A91-F1C6-4F7A-BD50-EB1BA7234CF4}"/>
              </a:ext>
            </a:extLst>
          </p:cNvPr>
          <p:cNvSpPr txBox="1"/>
          <p:nvPr/>
        </p:nvSpPr>
        <p:spPr>
          <a:xfrm>
            <a:off x="145027" y="713640"/>
            <a:ext cx="11781249" cy="1754326"/>
          </a:xfrm>
          <a:prstGeom prst="rect">
            <a:avLst/>
          </a:prstGeom>
          <a:noFill/>
        </p:spPr>
        <p:txBody>
          <a:bodyPr wrap="square">
            <a:spAutoFit/>
          </a:bodyPr>
          <a:lstStyle/>
          <a:p>
            <a:pPr algn="ctr"/>
            <a:r>
              <a:rPr lang="mn-MN" sz="3600" b="1" dirty="0" smtClean="0">
                <a:solidFill>
                  <a:srgbClr val="FF0000"/>
                </a:solidFill>
                <a:latin typeface="Roboto" panose="02000000000000000000" pitchFamily="2" charset="0"/>
                <a:ea typeface="Roboto" panose="02000000000000000000" pitchFamily="2" charset="0"/>
              </a:rPr>
              <a:t>2025 онд </a:t>
            </a:r>
          </a:p>
          <a:p>
            <a:pPr algn="ctr"/>
            <a:r>
              <a:rPr lang="mn-MN" sz="3600" b="1" dirty="0" smtClean="0">
                <a:latin typeface="Roboto" panose="02000000000000000000" pitchFamily="2" charset="0"/>
                <a:ea typeface="Roboto" panose="02000000000000000000" pitchFamily="2" charset="0"/>
              </a:rPr>
              <a:t>Түлхүүрийн оосор хийхээр туршилтын үе шатандаа явж байна. </a:t>
            </a:r>
            <a:endParaRPr lang="mn-MN" sz="36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24359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8396"/>
            <a:ext cx="12192000" cy="6852004"/>
          </a:xfrm>
          <a:prstGeom prst="rect">
            <a:avLst/>
          </a:prstGeom>
        </p:spPr>
      </p:pic>
      <p:sp>
        <p:nvSpPr>
          <p:cNvPr id="5" name="TextBox 4">
            <a:extLst>
              <a:ext uri="{FF2B5EF4-FFF2-40B4-BE49-F238E27FC236}">
                <a16:creationId xmlns="" xmlns:a16="http://schemas.microsoft.com/office/drawing/2014/main" id="{0B806ABA-3192-4ED8-9D08-75132015ED7D}"/>
              </a:ext>
            </a:extLst>
          </p:cNvPr>
          <p:cNvSpPr txBox="1"/>
          <p:nvPr/>
        </p:nvSpPr>
        <p:spPr>
          <a:xfrm>
            <a:off x="5501640" y="1237152"/>
            <a:ext cx="6096000" cy="5237331"/>
          </a:xfrm>
          <a:prstGeom prst="rect">
            <a:avLst/>
          </a:prstGeom>
          <a:noFill/>
        </p:spPr>
        <p:txBody>
          <a:bodyPr wrap="square">
            <a:spAutoFit/>
          </a:bodyPr>
          <a:lstStyle/>
          <a:p>
            <a:pPr marL="0" marR="0" algn="just">
              <a:lnSpc>
                <a:spcPct val="107000"/>
              </a:lnSpc>
              <a:spcBef>
                <a:spcPts val="0"/>
              </a:spcBef>
              <a:spcAft>
                <a:spcPts val="800"/>
              </a:spcAft>
            </a:pPr>
            <a:r>
              <a:rPr lang="mn-MN" sz="2000" dirty="0" smtClean="0">
                <a:solidFill>
                  <a:schemeClr val="bg1"/>
                </a:solidFill>
                <a:effectLst/>
                <a:latin typeface="Roboto" panose="02000000000000000000" pitchFamily="2" charset="0"/>
                <a:ea typeface="Roboto" panose="02000000000000000000" pitchFamily="2" charset="0"/>
                <a:cs typeface="Calibri" panose="020F0502020204030204" pitchFamily="34" charset="0"/>
              </a:rPr>
              <a:t>-Түүхий </a:t>
            </a:r>
            <a:r>
              <a:rPr lang="mn-MN" sz="2000" dirty="0">
                <a:solidFill>
                  <a:schemeClr val="bg1"/>
                </a:solidFill>
                <a:effectLst/>
                <a:latin typeface="Roboto" panose="02000000000000000000" pitchFamily="2" charset="0"/>
                <a:ea typeface="Roboto" panose="02000000000000000000" pitchFamily="2" charset="0"/>
                <a:cs typeface="Calibri" panose="020F0502020204030204" pitchFamily="34" charset="0"/>
              </a:rPr>
              <a:t>эд, сүү сүүн бүтээгдэхүүнээ бэлтгэж нөөцөлж хоршин ажилладаг. </a:t>
            </a:r>
            <a:endParaRPr lang="mn-MN" sz="2000" dirty="0" smtClean="0">
              <a:solidFill>
                <a:schemeClr val="bg1"/>
              </a:solidFill>
              <a:effectLst/>
              <a:latin typeface="Roboto" panose="02000000000000000000" pitchFamily="2" charset="0"/>
              <a:ea typeface="Roboto" panose="02000000000000000000" pitchFamily="2" charset="0"/>
              <a:cs typeface="Calibri" panose="020F0502020204030204" pitchFamily="34" charset="0"/>
            </a:endParaRPr>
          </a:p>
          <a:p>
            <a:pPr marL="0" marR="0" algn="just">
              <a:lnSpc>
                <a:spcPct val="107000"/>
              </a:lnSpc>
              <a:spcBef>
                <a:spcPts val="0"/>
              </a:spcBef>
              <a:spcAft>
                <a:spcPts val="800"/>
              </a:spcAft>
            </a:pPr>
            <a:r>
              <a:rPr lang="mn-MN" sz="2000" dirty="0">
                <a:solidFill>
                  <a:schemeClr val="bg1"/>
                </a:solidFill>
                <a:latin typeface="Roboto" panose="02000000000000000000" pitchFamily="2" charset="0"/>
                <a:ea typeface="Roboto" panose="02000000000000000000" pitchFamily="2" charset="0"/>
                <a:cs typeface="Calibri" panose="020F0502020204030204" pitchFamily="34" charset="0"/>
              </a:rPr>
              <a:t>-</a:t>
            </a:r>
            <a:r>
              <a:rPr lang="mn-MN" sz="2000" dirty="0" smtClean="0">
                <a:solidFill>
                  <a:schemeClr val="bg1"/>
                </a:solidFill>
                <a:effectLst/>
                <a:latin typeface="Roboto" panose="02000000000000000000" pitchFamily="2" charset="0"/>
                <a:ea typeface="Roboto" panose="02000000000000000000" pitchFamily="2" charset="0"/>
                <a:cs typeface="Calibri" panose="020F0502020204030204" pitchFamily="34" charset="0"/>
              </a:rPr>
              <a:t>Манай </a:t>
            </a:r>
            <a:r>
              <a:rPr lang="mn-MN" sz="2000" dirty="0">
                <a:solidFill>
                  <a:schemeClr val="bg1"/>
                </a:solidFill>
                <a:effectLst/>
                <a:latin typeface="Roboto" panose="02000000000000000000" pitchFamily="2" charset="0"/>
                <a:ea typeface="Roboto" panose="02000000000000000000" pitchFamily="2" charset="0"/>
                <a:cs typeface="Calibri" panose="020F0502020204030204" pitchFamily="34" charset="0"/>
              </a:rPr>
              <a:t>суманд сүүлийн жилүүдэд өрхийн үйлдвэрлэл эрчимтэй хөгжиж, малын гаралтай хүнсний бүтээгдэхүүнүүний нэр төрөл олширч, гараар савлагдан эцсийн бүтээгдэхүүн болон худалдаанд гарч байна. </a:t>
            </a:r>
            <a:endParaRPr lang="mn-MN" sz="2000" dirty="0" smtClean="0">
              <a:solidFill>
                <a:schemeClr val="bg1"/>
              </a:solidFill>
              <a:effectLst/>
              <a:latin typeface="Roboto" panose="02000000000000000000" pitchFamily="2" charset="0"/>
              <a:ea typeface="Roboto" panose="02000000000000000000" pitchFamily="2" charset="0"/>
              <a:cs typeface="Calibri" panose="020F0502020204030204" pitchFamily="34" charset="0"/>
            </a:endParaRPr>
          </a:p>
          <a:p>
            <a:pPr marL="0" marR="0" algn="just">
              <a:lnSpc>
                <a:spcPct val="107000"/>
              </a:lnSpc>
              <a:spcBef>
                <a:spcPts val="0"/>
              </a:spcBef>
              <a:spcAft>
                <a:spcPts val="800"/>
              </a:spcAft>
            </a:pPr>
            <a:r>
              <a:rPr lang="mn-MN" sz="2000" dirty="0">
                <a:solidFill>
                  <a:schemeClr val="bg1"/>
                </a:solidFill>
                <a:latin typeface="Roboto" panose="02000000000000000000" pitchFamily="2" charset="0"/>
                <a:ea typeface="Roboto" panose="02000000000000000000" pitchFamily="2" charset="0"/>
                <a:cs typeface="Calibri" panose="020F0502020204030204" pitchFamily="34" charset="0"/>
              </a:rPr>
              <a:t>-</a:t>
            </a:r>
            <a:r>
              <a:rPr lang="mn-MN" sz="2000" dirty="0" smtClean="0">
                <a:solidFill>
                  <a:schemeClr val="bg1"/>
                </a:solidFill>
                <a:effectLst/>
                <a:latin typeface="Roboto" panose="02000000000000000000" pitchFamily="2" charset="0"/>
                <a:ea typeface="Roboto" panose="02000000000000000000" pitchFamily="2" charset="0"/>
                <a:cs typeface="Calibri" panose="020F0502020204030204" pitchFamily="34" charset="0"/>
              </a:rPr>
              <a:t>Тиймээс </a:t>
            </a:r>
            <a:r>
              <a:rPr lang="mn-MN" sz="2000" dirty="0">
                <a:solidFill>
                  <a:schemeClr val="bg1"/>
                </a:solidFill>
                <a:effectLst/>
                <a:latin typeface="Roboto" panose="02000000000000000000" pitchFamily="2" charset="0"/>
                <a:ea typeface="Roboto" panose="02000000000000000000" pitchFamily="2" charset="0"/>
                <a:cs typeface="Calibri" panose="020F0502020204030204" pitchFamily="34" charset="0"/>
              </a:rPr>
              <a:t>Сумын </a:t>
            </a:r>
            <a:r>
              <a:rPr lang="mn-MN" sz="2000" dirty="0" smtClean="0">
                <a:solidFill>
                  <a:schemeClr val="bg1"/>
                </a:solidFill>
                <a:effectLst/>
                <a:latin typeface="Roboto" panose="02000000000000000000" pitchFamily="2" charset="0"/>
                <a:ea typeface="Roboto" panose="02000000000000000000" pitchFamily="2" charset="0"/>
                <a:cs typeface="Calibri" panose="020F0502020204030204" pitchFamily="34" charset="0"/>
              </a:rPr>
              <a:t>ЗДТГ, ИТХ-аас</a:t>
            </a:r>
            <a:r>
              <a:rPr lang="mn-MN" sz="2000" dirty="0" smtClean="0">
                <a:solidFill>
                  <a:schemeClr val="bg1"/>
                </a:solidFill>
                <a:latin typeface="Roboto" panose="02000000000000000000" pitchFamily="2" charset="0"/>
                <a:ea typeface="Roboto" panose="02000000000000000000" pitchFamily="2" charset="0"/>
                <a:cs typeface="Calibri" panose="020F0502020204030204" pitchFamily="34" charset="0"/>
              </a:rPr>
              <a:t> </a:t>
            </a:r>
            <a:r>
              <a:rPr lang="mn-MN" sz="2000" dirty="0">
                <a:solidFill>
                  <a:schemeClr val="bg1"/>
                </a:solidFill>
                <a:latin typeface="Roboto" panose="02000000000000000000" pitchFamily="2" charset="0"/>
                <a:ea typeface="Roboto" panose="02000000000000000000" pitchFamily="2" charset="0"/>
                <a:cs typeface="Calibri" panose="020F0502020204030204" pitchFamily="34" charset="0"/>
              </a:rPr>
              <a:t>дэмжиж, ОНХС-ийн санхүүжилтээр сумын мал эмнэлэгийн тасагт</a:t>
            </a:r>
            <a:r>
              <a:rPr lang="mn-MN" sz="2000" dirty="0">
                <a:solidFill>
                  <a:schemeClr val="bg1"/>
                </a:solidFill>
                <a:effectLst/>
                <a:latin typeface="Roboto" panose="02000000000000000000" pitchFamily="2" charset="0"/>
                <a:ea typeface="Roboto" panose="02000000000000000000" pitchFamily="2" charset="0"/>
                <a:cs typeface="Calibri" panose="020F0502020204030204" pitchFamily="34" charset="0"/>
              </a:rPr>
              <a:t> малын гаралтай түүхий эд, мах махан бүтээгдэхүүн, сүү сүүн бүтээгдэхүүнийг шинжлэх анхан шатны лаборторитой болж байгаа нь талархууштай байна</a:t>
            </a:r>
            <a:r>
              <a:rPr lang="en-US" sz="2000" dirty="0">
                <a:solidFill>
                  <a:schemeClr val="bg1"/>
                </a:solidFill>
                <a:latin typeface="Roboto" panose="02000000000000000000" pitchFamily="2" charset="0"/>
                <a:ea typeface="Roboto" panose="02000000000000000000" pitchFamily="2" charset="0"/>
                <a:cs typeface="Calibri" panose="020F0502020204030204" pitchFamily="34" charset="0"/>
              </a:rPr>
              <a:t>.</a:t>
            </a:r>
            <a:endParaRPr lang="en-US" sz="2000" dirty="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p:txBody>
      </p:sp>
      <p:sp>
        <p:nvSpPr>
          <p:cNvPr id="7" name="TextBox 6">
            <a:extLst>
              <a:ext uri="{FF2B5EF4-FFF2-40B4-BE49-F238E27FC236}">
                <a16:creationId xmlns="" xmlns:a16="http://schemas.microsoft.com/office/drawing/2014/main" id="{E1117EE4-0E9D-41F1-AF52-8D07E72FB30D}"/>
              </a:ext>
            </a:extLst>
          </p:cNvPr>
          <p:cNvSpPr txBox="1"/>
          <p:nvPr/>
        </p:nvSpPr>
        <p:spPr>
          <a:xfrm>
            <a:off x="5501640" y="713932"/>
            <a:ext cx="6096000" cy="523220"/>
          </a:xfrm>
          <a:prstGeom prst="rect">
            <a:avLst/>
          </a:prstGeom>
          <a:noFill/>
        </p:spPr>
        <p:txBody>
          <a:bodyPr wrap="square">
            <a:spAutoFit/>
          </a:bodyPr>
          <a:lstStyle/>
          <a:p>
            <a:pPr algn="ctr"/>
            <a:r>
              <a:rPr lang="mn-MN" sz="2800" b="1" dirty="0">
                <a:solidFill>
                  <a:schemeClr val="bg1"/>
                </a:solidFill>
                <a:latin typeface="Roboto" panose="02000000000000000000" pitchFamily="2" charset="0"/>
                <a:ea typeface="Roboto" panose="02000000000000000000" pitchFamily="2" charset="0"/>
              </a:rPr>
              <a:t>“Хамтын ажиллагаа”</a:t>
            </a:r>
          </a:p>
        </p:txBody>
      </p:sp>
      <p:pic>
        <p:nvPicPr>
          <p:cNvPr id="8" name="Picture 7">
            <a:extLst>
              <a:ext uri="{FF2B5EF4-FFF2-40B4-BE49-F238E27FC236}">
                <a16:creationId xmlns="" xmlns:a16="http://schemas.microsoft.com/office/drawing/2014/main" id="{85537EFC-9696-4956-93A6-A777F4AF8F0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275" y="713932"/>
            <a:ext cx="2428875" cy="3109912"/>
          </a:xfrm>
          <a:prstGeom prst="rect">
            <a:avLst/>
          </a:prstGeom>
          <a:noFill/>
          <a:ln>
            <a:noFill/>
          </a:ln>
        </p:spPr>
      </p:pic>
      <p:pic>
        <p:nvPicPr>
          <p:cNvPr id="9" name="Picture 8">
            <a:extLst>
              <a:ext uri="{FF2B5EF4-FFF2-40B4-BE49-F238E27FC236}">
                <a16:creationId xmlns="" xmlns:a16="http://schemas.microsoft.com/office/drawing/2014/main" id="{D934E298-9901-4AD1-BEA3-A06FCC2F3523}"/>
              </a:ext>
            </a:extLst>
          </p:cNvPr>
          <p:cNvPicPr/>
          <p:nvPr/>
        </p:nvPicPr>
        <p:blipFill rotWithShape="1">
          <a:blip r:embed="rId4" cstate="print">
            <a:extLst>
              <a:ext uri="{28A0092B-C50C-407E-A947-70E740481C1C}">
                <a14:useLocalDpi xmlns:a14="http://schemas.microsoft.com/office/drawing/2010/main" val="0"/>
              </a:ext>
            </a:extLst>
          </a:blip>
          <a:srcRect l="12640" t="5038" r="2230" b="7305"/>
          <a:stretch/>
        </p:blipFill>
        <p:spPr bwMode="auto">
          <a:xfrm>
            <a:off x="2724150" y="713932"/>
            <a:ext cx="2505075" cy="3109912"/>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 xmlns:a16="http://schemas.microsoft.com/office/drawing/2014/main" id="{E05B0B74-8855-4FA0-831B-A0A9A851DA71}"/>
              </a:ext>
            </a:extLst>
          </p:cNvPr>
          <p:cNvPicPr/>
          <p:nvPr/>
        </p:nvPicPr>
        <p:blipFill rotWithShape="1">
          <a:blip r:embed="rId5" cstate="print">
            <a:extLst>
              <a:ext uri="{28A0092B-C50C-407E-A947-70E740481C1C}">
                <a14:useLocalDpi xmlns:a14="http://schemas.microsoft.com/office/drawing/2010/main" val="0"/>
              </a:ext>
            </a:extLst>
          </a:blip>
          <a:srcRect l="41734" t="20340" r="11396" b="14170"/>
          <a:stretch/>
        </p:blipFill>
        <p:spPr bwMode="auto">
          <a:xfrm>
            <a:off x="295274" y="3823844"/>
            <a:ext cx="2428875" cy="2843140"/>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 xmlns:a16="http://schemas.microsoft.com/office/drawing/2014/main" id="{F8D832A5-425C-4FDF-B9C1-BAC87EF44D47}"/>
              </a:ext>
            </a:extLst>
          </p:cNvPr>
          <p:cNvPicPr/>
          <p:nvPr/>
        </p:nvPicPr>
        <p:blipFill rotWithShape="1">
          <a:blip r:embed="rId6" cstate="print">
            <a:extLst>
              <a:ext uri="{28A0092B-C50C-407E-A947-70E740481C1C}">
                <a14:useLocalDpi xmlns:a14="http://schemas.microsoft.com/office/drawing/2010/main" val="0"/>
              </a:ext>
            </a:extLst>
          </a:blip>
          <a:srcRect l="44624" t="1565" r="10272" b="26955"/>
          <a:stretch/>
        </p:blipFill>
        <p:spPr bwMode="auto">
          <a:xfrm>
            <a:off x="2724149" y="3823844"/>
            <a:ext cx="2505075" cy="284559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68474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2004"/>
          </a:xfrm>
          <a:prstGeom prst="rect">
            <a:avLst/>
          </a:prstGeom>
        </p:spPr>
      </p:pic>
      <p:pic>
        <p:nvPicPr>
          <p:cNvPr id="3080" name="Picture 8" descr="Зураг нээх">
            <a:extLst>
              <a:ext uri="{FF2B5EF4-FFF2-40B4-BE49-F238E27FC236}">
                <a16:creationId xmlns="" xmlns:a16="http://schemas.microsoft.com/office/drawing/2014/main" id="{9E2E9473-5457-408E-87C5-CB325CFDB5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402" y="1076294"/>
            <a:ext cx="1874641" cy="217584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Зураг нээх">
            <a:extLst>
              <a:ext uri="{FF2B5EF4-FFF2-40B4-BE49-F238E27FC236}">
                <a16:creationId xmlns="" xmlns:a16="http://schemas.microsoft.com/office/drawing/2014/main" id="{418FDAF3-1796-407A-94E3-2EF78B0C12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402" y="3238794"/>
            <a:ext cx="3527254" cy="2813993"/>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Зураг нээх">
            <a:extLst>
              <a:ext uri="{FF2B5EF4-FFF2-40B4-BE49-F238E27FC236}">
                <a16:creationId xmlns="" xmlns:a16="http://schemas.microsoft.com/office/drawing/2014/main" id="{DA0E6C06-474F-4838-86CC-DBA805C8E77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02043" y="1054123"/>
            <a:ext cx="1652613" cy="21980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1A7441AA-B247-4832-91F2-9EB2D3D642F7}"/>
              </a:ext>
            </a:extLst>
          </p:cNvPr>
          <p:cNvSpPr txBox="1"/>
          <p:nvPr/>
        </p:nvSpPr>
        <p:spPr>
          <a:xfrm>
            <a:off x="4604086" y="-87692"/>
            <a:ext cx="6829425" cy="6555641"/>
          </a:xfrm>
          <a:prstGeom prst="rect">
            <a:avLst/>
          </a:prstGeom>
          <a:noFill/>
        </p:spPr>
        <p:txBody>
          <a:bodyPr wrap="square">
            <a:spAutoFit/>
          </a:bodyPr>
          <a:lstStyle/>
          <a:p>
            <a:pPr algn="just"/>
            <a:endParaRPr lang="mn-MN" sz="2000" dirty="0" smtClean="0">
              <a:solidFill>
                <a:srgbClr val="0070C0"/>
              </a:solidFill>
              <a:latin typeface="Roboto" panose="02000000000000000000" pitchFamily="2" charset="0"/>
              <a:ea typeface="Roboto" panose="02000000000000000000" pitchFamily="2" charset="0"/>
            </a:endParaRPr>
          </a:p>
          <a:p>
            <a:pPr algn="ctr"/>
            <a:r>
              <a:rPr lang="mn-MN" sz="4000" dirty="0" smtClean="0">
                <a:solidFill>
                  <a:srgbClr val="FF0000"/>
                </a:solidFill>
                <a:latin typeface="Roboto" panose="02000000000000000000" pitchFamily="2" charset="0"/>
                <a:ea typeface="Roboto" panose="02000000000000000000" pitchFamily="2" charset="0"/>
              </a:rPr>
              <a:t>Цайны ээзгий</a:t>
            </a:r>
          </a:p>
          <a:p>
            <a:pPr algn="just"/>
            <a:r>
              <a:rPr lang="mn-MN" sz="2000" dirty="0" smtClean="0">
                <a:solidFill>
                  <a:srgbClr val="0070C0"/>
                </a:solidFill>
                <a:effectLst/>
                <a:latin typeface="Roboto" panose="02000000000000000000" pitchFamily="2" charset="0"/>
                <a:ea typeface="Roboto" panose="02000000000000000000" pitchFamily="2" charset="0"/>
              </a:rPr>
              <a:t>Сарлагийн </a:t>
            </a:r>
            <a:r>
              <a:rPr lang="mn-MN" sz="2000" dirty="0">
                <a:solidFill>
                  <a:srgbClr val="0070C0"/>
                </a:solidFill>
                <a:effectLst/>
                <a:latin typeface="Roboto" panose="02000000000000000000" pitchFamily="2" charset="0"/>
                <a:ea typeface="Roboto" panose="02000000000000000000" pitchFamily="2" charset="0"/>
              </a:rPr>
              <a:t>сүүг таргаар ээдүүлэн шар сүүнээс нь огт авахгүйгээр зөөлөн галаар буцалган ээдэмд нь шингээн уламжлалт аргаар </a:t>
            </a:r>
            <a:r>
              <a:rPr lang="mn-MN" sz="2000" dirty="0" smtClean="0">
                <a:solidFill>
                  <a:srgbClr val="0070C0"/>
                </a:solidFill>
                <a:latin typeface="Roboto" panose="02000000000000000000" pitchFamily="2" charset="0"/>
                <a:ea typeface="Roboto" panose="02000000000000000000" pitchFamily="2" charset="0"/>
              </a:rPr>
              <a:t>ширгээдэг</a:t>
            </a:r>
            <a:r>
              <a:rPr lang="mn-MN" sz="2000" dirty="0" smtClean="0">
                <a:solidFill>
                  <a:srgbClr val="0070C0"/>
                </a:solidFill>
                <a:effectLst/>
                <a:latin typeface="Roboto" panose="02000000000000000000" pitchFamily="2" charset="0"/>
                <a:ea typeface="Roboto" panose="02000000000000000000" pitchFamily="2" charset="0"/>
              </a:rPr>
              <a:t>. Мөн </a:t>
            </a:r>
            <a:r>
              <a:rPr lang="mn-MN" sz="2000" dirty="0">
                <a:solidFill>
                  <a:srgbClr val="0070C0"/>
                </a:solidFill>
                <a:effectLst/>
                <a:latin typeface="Roboto" panose="02000000000000000000" pitchFamily="2" charset="0"/>
                <a:ea typeface="Roboto" panose="02000000000000000000" pitchFamily="2" charset="0"/>
              </a:rPr>
              <a:t>сүү сүүн бүтээгдэхүүнээ төмөр сав суулганд боловсруулж, шороо тоосноос хамгаалж даавуун уутанд хийн хатааж, байгальд ээлтэй хүнсний зориулалт бүхий сав багалаа боодлыг чухалчлан, </a:t>
            </a:r>
            <a:r>
              <a:rPr lang="mn-MN" sz="2000" dirty="0" smtClean="0">
                <a:solidFill>
                  <a:srgbClr val="0070C0"/>
                </a:solidFill>
                <a:latin typeface="Roboto" panose="02000000000000000000" pitchFamily="2" charset="0"/>
                <a:ea typeface="Roboto" panose="02000000000000000000" pitchFamily="2" charset="0"/>
              </a:rPr>
              <a:t>ямар нэгэн химийн орц найрлагагүй, өдөр тутамдаа хүнсэнд хэрэглэхэд нэн тохиромжтой </a:t>
            </a:r>
            <a:r>
              <a:rPr lang="mn-MN" sz="2000" dirty="0" smtClean="0">
                <a:solidFill>
                  <a:srgbClr val="0070C0"/>
                </a:solidFill>
                <a:effectLst/>
                <a:latin typeface="Roboto" panose="02000000000000000000" pitchFamily="2" charset="0"/>
                <a:ea typeface="Roboto" panose="02000000000000000000" pitchFamily="2" charset="0"/>
              </a:rPr>
              <a:t>100</a:t>
            </a:r>
            <a:r>
              <a:rPr lang="mn-MN" sz="2000" dirty="0">
                <a:solidFill>
                  <a:srgbClr val="0070C0"/>
                </a:solidFill>
                <a:effectLst/>
                <a:latin typeface="Roboto" panose="02000000000000000000" pitchFamily="2" charset="0"/>
                <a:ea typeface="Roboto" panose="02000000000000000000" pitchFamily="2" charset="0"/>
              </a:rPr>
              <a:t>% </a:t>
            </a:r>
            <a:r>
              <a:rPr lang="mn-MN" sz="2000" dirty="0" smtClean="0">
                <a:solidFill>
                  <a:srgbClr val="0070C0"/>
                </a:solidFill>
                <a:effectLst/>
                <a:latin typeface="Roboto" panose="02000000000000000000" pitchFamily="2" charset="0"/>
                <a:ea typeface="Roboto" panose="02000000000000000000" pitchFamily="2" charset="0"/>
              </a:rPr>
              <a:t>эко, органик </a:t>
            </a:r>
            <a:r>
              <a:rPr lang="mn-MN" sz="2000" dirty="0">
                <a:solidFill>
                  <a:srgbClr val="0070C0"/>
                </a:solidFill>
                <a:effectLst/>
                <a:latin typeface="Roboto" panose="02000000000000000000" pitchFamily="2" charset="0"/>
                <a:ea typeface="Roboto" panose="02000000000000000000" pitchFamily="2" charset="0"/>
              </a:rPr>
              <a:t>бүтээгдэхүүн </a:t>
            </a:r>
            <a:r>
              <a:rPr lang="mn-MN" sz="2000" dirty="0" smtClean="0">
                <a:solidFill>
                  <a:srgbClr val="0070C0"/>
                </a:solidFill>
                <a:effectLst/>
                <a:latin typeface="Roboto" panose="02000000000000000000" pitchFamily="2" charset="0"/>
                <a:ea typeface="Roboto" panose="02000000000000000000" pitchFamily="2" charset="0"/>
              </a:rPr>
              <a:t>худалдаанд гаргасанаараа </a:t>
            </a:r>
            <a:r>
              <a:rPr lang="mn-MN" sz="2000" dirty="0">
                <a:solidFill>
                  <a:srgbClr val="0070C0"/>
                </a:solidFill>
                <a:effectLst/>
                <a:latin typeface="Roboto" panose="02000000000000000000" pitchFamily="2" charset="0"/>
                <a:ea typeface="Roboto" panose="02000000000000000000" pitchFamily="2" charset="0"/>
              </a:rPr>
              <a:t>нь </a:t>
            </a:r>
            <a:r>
              <a:rPr lang="mn-MN" sz="2000" dirty="0" smtClean="0">
                <a:solidFill>
                  <a:srgbClr val="0070C0"/>
                </a:solidFill>
                <a:latin typeface="Roboto" panose="02000000000000000000" pitchFamily="2" charset="0"/>
                <a:ea typeface="Roboto" panose="02000000000000000000" pitchFamily="2" charset="0"/>
              </a:rPr>
              <a:t>давуу талтай.</a:t>
            </a:r>
            <a:r>
              <a:rPr lang="mn-MN" sz="2000" dirty="0" smtClean="0">
                <a:solidFill>
                  <a:srgbClr val="0070C0"/>
                </a:solidFill>
                <a:effectLst/>
                <a:latin typeface="Roboto" panose="02000000000000000000" pitchFamily="2" charset="0"/>
                <a:ea typeface="Roboto" panose="02000000000000000000" pitchFamily="2" charset="0"/>
              </a:rPr>
              <a:t> </a:t>
            </a:r>
            <a:r>
              <a:rPr lang="mn-MN" sz="2000" dirty="0">
                <a:solidFill>
                  <a:srgbClr val="0070C0"/>
                </a:solidFill>
                <a:effectLst/>
                <a:latin typeface="Roboto" panose="02000000000000000000" pitchFamily="2" charset="0"/>
                <a:ea typeface="Roboto" panose="02000000000000000000" pitchFamily="2" charset="0"/>
              </a:rPr>
              <a:t>Ээзгий болон түүхий эд, сүү сүүн бүтээгдэхүүнээ бэлтгэн нийлүүлэхдээ малчин бүсгүйчүүдтэй харилцан тохирч хүнсний зориулалт бүхий сав суулга, </a:t>
            </a:r>
            <a:r>
              <a:rPr lang="mn-MN" sz="2000" dirty="0" smtClean="0">
                <a:solidFill>
                  <a:srgbClr val="0070C0"/>
                </a:solidFill>
                <a:effectLst/>
                <a:latin typeface="Roboto" panose="02000000000000000000" pitchFamily="2" charset="0"/>
                <a:ea typeface="Roboto" panose="02000000000000000000" pitchFamily="2" charset="0"/>
              </a:rPr>
              <a:t>даавуу, тааран материалтай уут тор бэлтгэн нийлүүлж, </a:t>
            </a:r>
            <a:r>
              <a:rPr lang="mn-MN" sz="2000" dirty="0">
                <a:solidFill>
                  <a:srgbClr val="0070C0"/>
                </a:solidFill>
                <a:effectLst/>
                <a:latin typeface="Roboto" panose="02000000000000000000" pitchFamily="2" charset="0"/>
                <a:ea typeface="Roboto" panose="02000000000000000000" pitchFamily="2" charset="0"/>
              </a:rPr>
              <a:t>100% эко бүтээгдэхүүн гаргах зарчим баримтлан гэрээ хийн ажилладаг. </a:t>
            </a:r>
            <a:endParaRPr lang="en-US" sz="2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46090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sp>
        <p:nvSpPr>
          <p:cNvPr id="6" name="TextBox 5">
            <a:extLst>
              <a:ext uri="{FF2B5EF4-FFF2-40B4-BE49-F238E27FC236}">
                <a16:creationId xmlns="" xmlns:a16="http://schemas.microsoft.com/office/drawing/2014/main" id="{0B9CA597-8F25-4EB7-9704-8BC56183A77F}"/>
              </a:ext>
            </a:extLst>
          </p:cNvPr>
          <p:cNvSpPr txBox="1"/>
          <p:nvPr/>
        </p:nvSpPr>
        <p:spPr>
          <a:xfrm>
            <a:off x="601980" y="376073"/>
            <a:ext cx="11285220" cy="5847755"/>
          </a:xfrm>
          <a:prstGeom prst="rect">
            <a:avLst/>
          </a:prstGeom>
          <a:noFill/>
        </p:spPr>
        <p:txBody>
          <a:bodyPr wrap="square">
            <a:spAutoFit/>
          </a:bodyPr>
          <a:lstStyle/>
          <a:p>
            <a:pPr algn="ctr"/>
            <a:r>
              <a:rPr lang="mn-MN" sz="3200" b="1" dirty="0">
                <a:latin typeface="Roboto" panose="02000000000000000000" pitchFamily="2" charset="0"/>
                <a:ea typeface="Roboto" panose="02000000000000000000" pitchFamily="2" charset="0"/>
              </a:rPr>
              <a:t>“Цайны ээзгийний ач тус”</a:t>
            </a:r>
          </a:p>
          <a:p>
            <a:pPr marL="285750" indent="-285750" algn="just">
              <a:buFont typeface="Arial" panose="020B0604020202020204" pitchFamily="34" charset="0"/>
              <a:buChar char="•"/>
            </a:pPr>
            <a:r>
              <a:rPr lang="mn-MN" sz="1800" dirty="0">
                <a:latin typeface="Roboto" panose="02000000000000000000" pitchFamily="2" charset="0"/>
                <a:ea typeface="Roboto" panose="02000000000000000000" pitchFamily="2" charset="0"/>
              </a:rPr>
              <a:t>Ээзгий нь нүүрс усны агууламж өндөртэй тул уургын задралыг багасгаж, уураг дутгадлаас урьдчилан сэргийлдэг үндсэн үйлчилгээтэй. </a:t>
            </a:r>
          </a:p>
          <a:p>
            <a:pPr marL="285750" indent="-285750" algn="just">
              <a:buFont typeface="Arial" panose="020B0604020202020204" pitchFamily="34" charset="0"/>
              <a:buChar char="•"/>
            </a:pPr>
            <a:r>
              <a:rPr lang="mn-MN" dirty="0">
                <a:latin typeface="Roboto" panose="02000000000000000000" pitchFamily="2" charset="0"/>
                <a:ea typeface="Roboto" panose="02000000000000000000" pitchFamily="2" charset="0"/>
              </a:rPr>
              <a:t>Ээзгийг өдөр тутамдаа хүнсэнд хэрэглэснээр судасны хана зөөлөрч, даралт буурах, ясны сийрэгжилт, сахарын өвчнөөс урьдчилан сэргийлнэ. </a:t>
            </a:r>
          </a:p>
          <a:p>
            <a:pPr marL="285750" indent="-285750" algn="just">
              <a:buFont typeface="Arial" panose="020B0604020202020204" pitchFamily="34" charset="0"/>
              <a:buChar char="•"/>
            </a:pPr>
            <a:r>
              <a:rPr lang="mn-MN" sz="1800" dirty="0">
                <a:latin typeface="Roboto" panose="02000000000000000000" pitchFamily="2" charset="0"/>
                <a:ea typeface="Roboto" panose="02000000000000000000" pitchFamily="2" charset="0"/>
              </a:rPr>
              <a:t>Уураг, өөх тос, нүүрс усны зохил</a:t>
            </a:r>
            <a:r>
              <a:rPr lang="mn-MN" dirty="0">
                <a:latin typeface="Roboto" panose="02000000000000000000" pitchFamily="2" charset="0"/>
                <a:ea typeface="Roboto" panose="02000000000000000000" pitchFamily="2" charset="0"/>
              </a:rPr>
              <a:t>той харьцааг бий болгосноор элэг хамгаалах, биеийн дархлааг сайжруулж өвчин эсэргүүцэх чадварыг нэмэгдүүлж, хор тайлах, цөс ялгаралтыг идэвхижүүлэх үйлчилгээ үзүүлдэг.</a:t>
            </a:r>
          </a:p>
          <a:p>
            <a:pPr marL="285750" indent="-285750" algn="just">
              <a:buFont typeface="Arial" panose="020B0604020202020204" pitchFamily="34" charset="0"/>
              <a:buChar char="•"/>
            </a:pPr>
            <a:r>
              <a:rPr lang="mn-MN" sz="1800" dirty="0">
                <a:latin typeface="Roboto" panose="02000000000000000000" pitchFamily="2" charset="0"/>
                <a:ea typeface="Roboto" panose="02000000000000000000" pitchFamily="2" charset="0"/>
              </a:rPr>
              <a:t>Ээзгий</a:t>
            </a:r>
            <a:r>
              <a:rPr lang="mn-MN" dirty="0">
                <a:latin typeface="Roboto" panose="02000000000000000000" pitchFamily="2" charset="0"/>
                <a:ea typeface="Roboto" panose="02000000000000000000" pitchFamily="2" charset="0"/>
              </a:rPr>
              <a:t>тэй цай нь амин дэм, эрдэс бодисоор баялаг бөгөөд хүний биеийн уургийг хангаж, тэнцвэржүүлэх үйлчилгээтэй, найрлаганд нь уургын бодис, сүүний чихэр харьцангуй их тул амтлаг чанартай өдөр тутамдаа хэрэглэх боломжтой органик бүтээгдэхүүн юм. </a:t>
            </a:r>
          </a:p>
          <a:p>
            <a:pPr marL="285750" indent="-285750" algn="just">
              <a:buFont typeface="Arial" panose="020B0604020202020204" pitchFamily="34" charset="0"/>
              <a:buChar char="•"/>
            </a:pPr>
            <a:r>
              <a:rPr lang="mn-MN" sz="1800" dirty="0">
                <a:latin typeface="Roboto" panose="02000000000000000000" pitchFamily="2" charset="0"/>
                <a:ea typeface="Roboto" panose="02000000000000000000" pitchFamily="2" charset="0"/>
              </a:rPr>
              <a:t>Хүний биеийн калийг нөхөж, ээзгийнд агуулагдах кальци, натрийн давс нь булчин, мэдрэлийн эсийн үйл ажиллагаанд тустай бол фосфорын давс нь уураг тархины үйл ажиллагаанд тустай.</a:t>
            </a:r>
          </a:p>
          <a:p>
            <a:pPr marL="285750" indent="-285750" algn="just">
              <a:buFont typeface="Arial" panose="020B0604020202020204" pitchFamily="34" charset="0"/>
              <a:buChar char="•"/>
            </a:pPr>
            <a:r>
              <a:rPr lang="mn-MN" dirty="0">
                <a:latin typeface="Roboto" panose="02000000000000000000" pitchFamily="2" charset="0"/>
                <a:ea typeface="Roboto" panose="02000000000000000000" pitchFamily="2" charset="0"/>
              </a:rPr>
              <a:t>Хоолны дэглэм барьж байгаа хүмүүст зөвлөхөд идэх, өлсөх мэдрэмжийг бууруулж өгдөг бөгөөд гэдэс цэвэрлэж, гоо сайханд тань сайнаар нөлөөлдөг.</a:t>
            </a:r>
          </a:p>
          <a:p>
            <a:pPr marL="285750" indent="-285750" algn="just">
              <a:buFont typeface="Arial" panose="020B0604020202020204" pitchFamily="34" charset="0"/>
              <a:buChar char="•"/>
            </a:pPr>
            <a:r>
              <a:rPr lang="mn-MN" dirty="0">
                <a:latin typeface="Roboto" panose="02000000000000000000" pitchFamily="2" charset="0"/>
                <a:ea typeface="Roboto" panose="02000000000000000000" pitchFamily="2" charset="0"/>
              </a:rPr>
              <a:t>Ээзгийг сайтар зажилж идэхэд шүдний бат бөх нөхцлийг бүрдүүлж, цусан хангамж сайжруулахад чухал нөлөө үзүүлдэг.</a:t>
            </a:r>
            <a:endParaRPr lang="mn-MN" sz="1800" dirty="0">
              <a:latin typeface="Roboto" panose="02000000000000000000" pitchFamily="2" charset="0"/>
              <a:ea typeface="Roboto" panose="02000000000000000000" pitchFamily="2" charset="0"/>
            </a:endParaRPr>
          </a:p>
          <a:p>
            <a:pPr marL="285750" indent="-285750">
              <a:buFont typeface="Arial" panose="020B0604020202020204" pitchFamily="34" charset="0"/>
              <a:buChar char="•"/>
            </a:pPr>
            <a:endParaRPr lang="mn-MN" sz="1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583356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5898"/>
            <a:ext cx="12192000" cy="6852004"/>
          </a:xfrm>
          <a:prstGeom prst="rect">
            <a:avLst/>
          </a:prstGeom>
        </p:spPr>
      </p:pic>
      <p:sp>
        <p:nvSpPr>
          <p:cNvPr id="4" name="TextBox 3">
            <a:extLst>
              <a:ext uri="{FF2B5EF4-FFF2-40B4-BE49-F238E27FC236}">
                <a16:creationId xmlns="" xmlns:a16="http://schemas.microsoft.com/office/drawing/2014/main" id="{C60C86BB-28BD-46A6-8B38-3113AF6B8C6D}"/>
              </a:ext>
            </a:extLst>
          </p:cNvPr>
          <p:cNvSpPr txBox="1"/>
          <p:nvPr/>
        </p:nvSpPr>
        <p:spPr>
          <a:xfrm>
            <a:off x="396240" y="1108934"/>
            <a:ext cx="11384280" cy="3693319"/>
          </a:xfrm>
          <a:prstGeom prst="rect">
            <a:avLst/>
          </a:prstGeom>
          <a:noFill/>
        </p:spPr>
        <p:txBody>
          <a:bodyPr wrap="square">
            <a:spAutoFit/>
          </a:bodyPr>
          <a:lstStyle/>
          <a:p>
            <a:pPr algn="just"/>
            <a:r>
              <a:rPr lang="mn-MN" sz="2000" dirty="0">
                <a:solidFill>
                  <a:schemeClr val="bg1"/>
                </a:solidFill>
                <a:effectLst/>
                <a:latin typeface="Roboto" panose="02000000000000000000" pitchFamily="2" charset="0"/>
                <a:ea typeface="Roboto" panose="02000000000000000000" pitchFamily="2" charset="0"/>
                <a:cs typeface="Calibri" panose="020F0502020204030204" pitchFamily="34" charset="0"/>
              </a:rPr>
              <a:t>Сүүлийн жилүүдэд Үндэсний хэмжээний чуулга уулзалт, үзэсгэлэн худалдаа, сургалт арга хэмжээнд Сум орон нутаг болоод Хоршоогоо төлөөлөн оролцсоор ирсэн. Аливаа зүйлд оролцоотой байх нь боломжийг олж харах, ямар нэгэн зүйлийг хийх сэдэл өгдөг. Боломжийг олж харсан л бол эхлэх шийдвэр гаргаж хүсэл тэмүүллийнхээ эзэн нь байх хэрэгтэй. Амжилтын нууц эхлэхэд оршдог. Хүрэх цэгээ харсан л бол эргэлзэх зүйлгүй эхлээрэй. Миний хувьд оролцоог эрхэмлэснээрээ иргэний үүргээ ухамсарлан хүмүүсийн сайн сайхан амьдралын төлөө сум орон нутагтаа өөрийн хувь нэмрийг оруулах үүрэгтэй гэдгээ ойлгосон. </a:t>
            </a:r>
            <a:endParaRPr lang="en-US" sz="2000" dirty="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p>
            <a:pPr algn="ctr"/>
            <a:endParaRPr lang="en-US" sz="5400" b="1" dirty="0">
              <a:solidFill>
                <a:schemeClr val="bg1"/>
              </a:solidFill>
              <a:latin typeface="Roboto" panose="02000000000000000000" pitchFamily="2" charset="0"/>
              <a:ea typeface="Roboto" panose="02000000000000000000" pitchFamily="2" charset="0"/>
            </a:endParaRPr>
          </a:p>
        </p:txBody>
      </p:sp>
      <p:sp>
        <p:nvSpPr>
          <p:cNvPr id="3" name="AutoShape 4" descr="Client Testimonials From The Real World - Improve Your Social Skills: 50  Best Strategies PNG Image | Transparent PNG Free Download on SeekPNG">
            <a:extLst>
              <a:ext uri="{FF2B5EF4-FFF2-40B4-BE49-F238E27FC236}">
                <a16:creationId xmlns="" xmlns:a16="http://schemas.microsoft.com/office/drawing/2014/main" id="{165BCCCE-8B93-413A-8BB6-DE6A85452A3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8" name="Picture 6" descr="clip art social skills kids - Clip Art Library">
            <a:extLst>
              <a:ext uri="{FF2B5EF4-FFF2-40B4-BE49-F238E27FC236}">
                <a16:creationId xmlns="" xmlns:a16="http://schemas.microsoft.com/office/drawing/2014/main" id="{E6806732-58AA-4BFF-9E2F-8EA020517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894" y="4020949"/>
            <a:ext cx="7296347" cy="25961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1B7A1860-DBA9-42F3-9B7C-A5407233BA79}"/>
              </a:ext>
            </a:extLst>
          </p:cNvPr>
          <p:cNvSpPr txBox="1"/>
          <p:nvPr/>
        </p:nvSpPr>
        <p:spPr>
          <a:xfrm>
            <a:off x="2972586" y="530666"/>
            <a:ext cx="6094428" cy="707886"/>
          </a:xfrm>
          <a:prstGeom prst="rect">
            <a:avLst/>
          </a:prstGeom>
          <a:noFill/>
        </p:spPr>
        <p:txBody>
          <a:bodyPr wrap="square">
            <a:spAutoFit/>
          </a:bodyPr>
          <a:lstStyle/>
          <a:p>
            <a:pPr algn="ctr"/>
            <a:r>
              <a:rPr lang="mn-MN" sz="4000" b="1" dirty="0">
                <a:latin typeface="Roboto" panose="02000000000000000000" pitchFamily="2" charset="0"/>
                <a:ea typeface="Roboto" panose="02000000000000000000" pitchFamily="2" charset="0"/>
              </a:rPr>
              <a:t>“ОРОЛЦОО”</a:t>
            </a:r>
          </a:p>
        </p:txBody>
      </p:sp>
    </p:spTree>
    <p:extLst>
      <p:ext uri="{BB962C8B-B14F-4D97-AF65-F5344CB8AC3E}">
        <p14:creationId xmlns:p14="http://schemas.microsoft.com/office/powerpoint/2010/main" val="2048478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21078"/>
            <a:ext cx="12192000" cy="6852004"/>
          </a:xfrm>
          <a:prstGeom prst="rect">
            <a:avLst/>
          </a:prstGeom>
        </p:spPr>
      </p:pic>
      <p:pic>
        <p:nvPicPr>
          <p:cNvPr id="10246" name="Picture 6" descr="Зураг нээх">
            <a:extLst>
              <a:ext uri="{FF2B5EF4-FFF2-40B4-BE49-F238E27FC236}">
                <a16:creationId xmlns="" xmlns:a16="http://schemas.microsoft.com/office/drawing/2014/main" id="{9914ADD3-62DA-4448-9AA3-A1CB873B11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7043" y="737358"/>
            <a:ext cx="5013007" cy="3133754"/>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Зураг нээх">
            <a:extLst>
              <a:ext uri="{FF2B5EF4-FFF2-40B4-BE49-F238E27FC236}">
                <a16:creationId xmlns="" xmlns:a16="http://schemas.microsoft.com/office/drawing/2014/main" id="{59FD0B87-7ADA-4131-A760-977B578BC21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3270" y="4247551"/>
            <a:ext cx="4232910" cy="1804511"/>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Зураг нээх">
            <a:extLst>
              <a:ext uri="{FF2B5EF4-FFF2-40B4-BE49-F238E27FC236}">
                <a16:creationId xmlns="" xmlns:a16="http://schemas.microsoft.com/office/drawing/2014/main" id="{86F04E50-8B4E-4A07-96DD-F2C23F468D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93484" y="4324177"/>
            <a:ext cx="2022556" cy="1804511"/>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Зураг нээх">
            <a:extLst>
              <a:ext uri="{FF2B5EF4-FFF2-40B4-BE49-F238E27FC236}">
                <a16:creationId xmlns="" xmlns:a16="http://schemas.microsoft.com/office/drawing/2014/main" id="{BBAEF4D1-1C9F-4B12-B7D9-417D8B034F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6122" y="4308083"/>
            <a:ext cx="3061594" cy="1820605"/>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Зураг нээх">
            <a:extLst>
              <a:ext uri="{FF2B5EF4-FFF2-40B4-BE49-F238E27FC236}">
                <a16:creationId xmlns="" xmlns:a16="http://schemas.microsoft.com/office/drawing/2014/main" id="{C7002D3E-2033-486C-9743-3099F9BE083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6121" y="737358"/>
            <a:ext cx="2870147" cy="3133754"/>
          </a:xfrm>
          <a:prstGeom prst="rect">
            <a:avLst/>
          </a:prstGeom>
          <a:noFill/>
          <a:extLst>
            <a:ext uri="{909E8E84-426E-40DD-AFC4-6F175D3DCCD1}">
              <a14:hiddenFill xmlns:a14="http://schemas.microsoft.com/office/drawing/2010/main">
                <a:solidFill>
                  <a:srgbClr val="FFFFFF"/>
                </a:solidFill>
              </a14:hiddenFill>
            </a:ext>
          </a:extLst>
        </p:spPr>
      </p:pic>
      <p:pic>
        <p:nvPicPr>
          <p:cNvPr id="10260" name="Picture 20" descr="Зураг нээх">
            <a:extLst>
              <a:ext uri="{FF2B5EF4-FFF2-40B4-BE49-F238E27FC236}">
                <a16:creationId xmlns="" xmlns:a16="http://schemas.microsoft.com/office/drawing/2014/main" id="{DB2A1516-0733-4FEE-B346-EE635CB8CBD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87716" y="330660"/>
            <a:ext cx="2940743" cy="3657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853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pic>
        <p:nvPicPr>
          <p:cNvPr id="11266" name="Picture 2" descr="Зураг нээх">
            <a:extLst>
              <a:ext uri="{FF2B5EF4-FFF2-40B4-BE49-F238E27FC236}">
                <a16:creationId xmlns="" xmlns:a16="http://schemas.microsoft.com/office/drawing/2014/main" id="{BF8672C6-6F35-4026-9253-6678BBBEAC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4855" y="889843"/>
            <a:ext cx="3417570" cy="48406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BC378D51-9818-4211-830D-49E9BAB9D0E5}"/>
              </a:ext>
            </a:extLst>
          </p:cNvPr>
          <p:cNvSpPr txBox="1"/>
          <p:nvPr/>
        </p:nvSpPr>
        <p:spPr>
          <a:xfrm>
            <a:off x="218830" y="413104"/>
            <a:ext cx="7705969" cy="6247864"/>
          </a:xfrm>
          <a:prstGeom prst="rect">
            <a:avLst/>
          </a:prstGeom>
          <a:noFill/>
        </p:spPr>
        <p:txBody>
          <a:bodyPr wrap="square">
            <a:spAutoFit/>
          </a:bodyPr>
          <a:lstStyle/>
          <a:p>
            <a:pPr algn="just"/>
            <a:r>
              <a:rPr lang="mn-MN" dirty="0" smtClean="0">
                <a:solidFill>
                  <a:srgbClr val="0070C0"/>
                </a:solidFill>
                <a:latin typeface="Roboto" panose="02000000000000000000" pitchFamily="2" charset="0"/>
                <a:ea typeface="Roboto" panose="02000000000000000000" pitchFamily="2" charset="0"/>
              </a:rPr>
              <a:t>- </a:t>
            </a:r>
            <a:r>
              <a:rPr lang="mn-MN" sz="2000" dirty="0" smtClean="0">
                <a:solidFill>
                  <a:srgbClr val="0070C0"/>
                </a:solidFill>
                <a:latin typeface="Roboto" panose="02000000000000000000" pitchFamily="2" charset="0"/>
                <a:ea typeface="Roboto" panose="02000000000000000000" pitchFamily="2" charset="0"/>
              </a:rPr>
              <a:t>Нийгмийн </a:t>
            </a:r>
            <a:r>
              <a:rPr lang="mn-MN" sz="2000" dirty="0">
                <a:solidFill>
                  <a:srgbClr val="0070C0"/>
                </a:solidFill>
                <a:latin typeface="Roboto" panose="02000000000000000000" pitchFamily="2" charset="0"/>
                <a:ea typeface="Roboto" panose="02000000000000000000" pitchFamily="2" charset="0"/>
              </a:rPr>
              <a:t>хариуцлагын хүрээнд: Сум </a:t>
            </a:r>
            <a:r>
              <a:rPr lang="mn-MN" sz="2000" dirty="0">
                <a:solidFill>
                  <a:srgbClr val="0070C0"/>
                </a:solidFill>
                <a:effectLst/>
                <a:latin typeface="Roboto" panose="02000000000000000000" pitchFamily="2" charset="0"/>
                <a:ea typeface="Roboto" panose="02000000000000000000" pitchFamily="2" charset="0"/>
              </a:rPr>
              <a:t>орон нутгийнхаа иргэд, бизнес эрхлэгч нарт зориулан бизнесийн шинэ санаа, бүтээлч сэтгэлгээг хөгжүүлэх мэдээ мэдээллийг хүргэж, түгээн дэлгэрүүлж, зөвлөн туслаж </a:t>
            </a:r>
            <a:r>
              <a:rPr lang="mn-MN" sz="2000" dirty="0" smtClean="0">
                <a:solidFill>
                  <a:srgbClr val="0070C0"/>
                </a:solidFill>
                <a:effectLst/>
                <a:latin typeface="Roboto" panose="02000000000000000000" pitchFamily="2" charset="0"/>
                <a:ea typeface="Roboto" panose="02000000000000000000" pitchFamily="2" charset="0"/>
              </a:rPr>
              <a:t>ажилладаг. 2015 </a:t>
            </a:r>
            <a:r>
              <a:rPr lang="mn-MN" sz="2000" dirty="0">
                <a:solidFill>
                  <a:srgbClr val="0070C0"/>
                </a:solidFill>
                <a:effectLst/>
                <a:latin typeface="Roboto" panose="02000000000000000000" pitchFamily="2" charset="0"/>
                <a:ea typeface="Roboto" panose="02000000000000000000" pitchFamily="2" charset="0"/>
              </a:rPr>
              <a:t>оноос эхлэн хуванцар савны хэрэглээг халах, гялгар уутнаас татгалзаж, даавуун торыг хэрэглээнд нэвтрүүлэх, хаягдал батерейг цуглуулах савыг байршуулан нөлөөллийн ажлыг хийж гүйцэтгэхийн зэрэгцээ олон нийтэд хор уршгийг нь таниулах, мэдээ мэдээллийг түгээн ажилласаар байна. </a:t>
            </a:r>
            <a:endParaRPr lang="mn-MN" sz="2000" dirty="0" smtClean="0">
              <a:solidFill>
                <a:srgbClr val="0070C0"/>
              </a:solidFill>
              <a:effectLst/>
              <a:latin typeface="Roboto" panose="02000000000000000000" pitchFamily="2" charset="0"/>
              <a:ea typeface="Roboto" panose="02000000000000000000" pitchFamily="2" charset="0"/>
            </a:endParaRPr>
          </a:p>
          <a:p>
            <a:pPr algn="just"/>
            <a:r>
              <a:rPr lang="mn-MN" sz="2000" dirty="0" smtClean="0">
                <a:solidFill>
                  <a:srgbClr val="0070C0"/>
                </a:solidFill>
                <a:effectLst/>
                <a:latin typeface="Roboto" panose="02000000000000000000" pitchFamily="2" charset="0"/>
                <a:ea typeface="Roboto" panose="02000000000000000000" pitchFamily="2" charset="0"/>
              </a:rPr>
              <a:t>-2024 </a:t>
            </a:r>
            <a:r>
              <a:rPr lang="mn-MN" sz="2000" dirty="0" smtClean="0">
                <a:solidFill>
                  <a:srgbClr val="0070C0"/>
                </a:solidFill>
                <a:effectLst/>
                <a:latin typeface="Roboto" panose="02000000000000000000" pitchFamily="2" charset="0"/>
                <a:ea typeface="Roboto" panose="02000000000000000000" pitchFamily="2" charset="0"/>
              </a:rPr>
              <a:t>онд </a:t>
            </a:r>
            <a:r>
              <a:rPr lang="mn-MN" sz="2000" dirty="0">
                <a:solidFill>
                  <a:srgbClr val="0070C0"/>
                </a:solidFill>
                <a:effectLst/>
                <a:latin typeface="Roboto" panose="02000000000000000000" pitchFamily="2" charset="0"/>
                <a:ea typeface="Roboto" panose="02000000000000000000" pitchFamily="2" charset="0"/>
              </a:rPr>
              <a:t>Сумын ИТХ-д нэр дэвшин төлөөлөгч болсноор төрийн бодлого шийдвэрийг анхан шатанд нь тэгш хүртээмжтэй, нээлттэй хүргэх, эргэх холбоотой ажиллах, сумынхаа иргэдийн эрүүл аюулгүй амьдрах орчин нөхцөлийг бүрдүүлэх, ажлын байрыг дэмжих тал дээр илүү анхаарч бүтээлч санал санаачлагыг дэмжих, цаашлаад үр ашгийг нэмэгдүүлэх, төр хувийн хэвшлийн уялдаа холбоог сайжруулах тал өөрийн байр суурийг илэрхийлэн ажиллаж байна. </a:t>
            </a:r>
            <a:endParaRPr lang="mn-MN" sz="2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98477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96"/>
            <a:ext cx="12192000" cy="6852004"/>
          </a:xfrm>
          <a:prstGeom prst="rect">
            <a:avLst/>
          </a:prstGeom>
        </p:spPr>
      </p:pic>
      <p:sp>
        <p:nvSpPr>
          <p:cNvPr id="7" name="TextBox 6">
            <a:extLst>
              <a:ext uri="{FF2B5EF4-FFF2-40B4-BE49-F238E27FC236}">
                <a16:creationId xmlns="" xmlns:a16="http://schemas.microsoft.com/office/drawing/2014/main" id="{84132985-08FA-49E0-8C77-F79A89D86CB1}"/>
              </a:ext>
            </a:extLst>
          </p:cNvPr>
          <p:cNvSpPr txBox="1"/>
          <p:nvPr/>
        </p:nvSpPr>
        <p:spPr>
          <a:xfrm>
            <a:off x="6558540" y="96628"/>
            <a:ext cx="5442959" cy="6370975"/>
          </a:xfrm>
          <a:prstGeom prst="rect">
            <a:avLst/>
          </a:prstGeom>
          <a:noFill/>
        </p:spPr>
        <p:txBody>
          <a:bodyPr wrap="square">
            <a:spAutoFit/>
          </a:bodyPr>
          <a:lstStyle/>
          <a:p>
            <a:pPr algn="just"/>
            <a:r>
              <a:rPr lang="mn-MN" sz="2400" dirty="0" smtClean="0">
                <a:solidFill>
                  <a:srgbClr val="FF0000"/>
                </a:solidFill>
                <a:effectLst/>
                <a:latin typeface="Roboto" panose="02000000000000000000" pitchFamily="2" charset="0"/>
                <a:ea typeface="Roboto" panose="02000000000000000000" pitchFamily="2" charset="0"/>
              </a:rPr>
              <a:t>Хоршооны хүлээгдэж буй төсөл: </a:t>
            </a:r>
            <a:r>
              <a:rPr lang="mn-MN" sz="2400" dirty="0" smtClean="0">
                <a:solidFill>
                  <a:srgbClr val="0070C0"/>
                </a:solidFill>
                <a:effectLst/>
                <a:latin typeface="Roboto" panose="02000000000000000000" pitchFamily="2" charset="0"/>
                <a:ea typeface="Roboto" panose="02000000000000000000" pitchFamily="2" charset="0"/>
              </a:rPr>
              <a:t>Нутгийн иргэдийг түшиглэсэн аялал жуулчлалыг хөгжүүлэх </a:t>
            </a:r>
            <a:r>
              <a:rPr lang="mn-MN" sz="2400" dirty="0" smtClean="0">
                <a:solidFill>
                  <a:schemeClr val="accent1">
                    <a:lumMod val="75000"/>
                  </a:schemeClr>
                </a:solidFill>
                <a:effectLst/>
                <a:latin typeface="Roboto" panose="02000000000000000000" pitchFamily="2" charset="0"/>
                <a:ea typeface="Roboto" panose="02000000000000000000" pitchFamily="2" charset="0"/>
              </a:rPr>
              <a:t>зорилгоор </a:t>
            </a:r>
            <a:r>
              <a:rPr lang="mn-MN" sz="2400" dirty="0">
                <a:solidFill>
                  <a:schemeClr val="accent1">
                    <a:lumMod val="75000"/>
                  </a:schemeClr>
                </a:solidFill>
                <a:effectLst/>
                <a:latin typeface="Roboto" panose="02000000000000000000" pitchFamily="2" charset="0"/>
                <a:ea typeface="Roboto" panose="02000000000000000000" pitchFamily="2" charset="0"/>
              </a:rPr>
              <a:t>2023 оноос  эхлэн </a:t>
            </a:r>
            <a:r>
              <a:rPr lang="mn-MN" sz="2400" dirty="0">
                <a:solidFill>
                  <a:srgbClr val="FF0000"/>
                </a:solidFill>
                <a:effectLst/>
                <a:latin typeface="Roboto" panose="02000000000000000000" pitchFamily="2" charset="0"/>
                <a:ea typeface="Roboto" panose="02000000000000000000" pitchFamily="2" charset="0"/>
              </a:rPr>
              <a:t>Мөнгөн хүрхрээн чимэг хоршооны Худалдаа үйлчилгээний цогцолборыг</a:t>
            </a:r>
            <a:r>
              <a:rPr lang="mn-MN" sz="2400" dirty="0">
                <a:solidFill>
                  <a:schemeClr val="accent1">
                    <a:lumMod val="75000"/>
                  </a:schemeClr>
                </a:solidFill>
                <a:effectLst/>
                <a:latin typeface="Roboto" panose="02000000000000000000" pitchFamily="2" charset="0"/>
                <a:ea typeface="Roboto" panose="02000000000000000000" pitchFamily="2" charset="0"/>
              </a:rPr>
              <a:t> барьж байгуулахаар төслөө боловсруулан шат шатны албан байгуулагуудад хүргүүлсээр ирсэн. Энэ төсөл хэрэгжсэнээр сум орон нутгийн хөгжил дэвшил, эдийн засгийн үр өгөөж, тав тухтай ажиллаж амьдрах орчин нөхцөл бүрдэж. маш олон давуу тал, боломжууд гарч ирэх юм.</a:t>
            </a:r>
            <a:endParaRPr lang="en-US" sz="2400" dirty="0">
              <a:solidFill>
                <a:schemeClr val="accent1">
                  <a:lumMod val="75000"/>
                </a:schemeClr>
              </a:solidFill>
              <a:latin typeface="Roboto" panose="02000000000000000000" pitchFamily="2" charset="0"/>
              <a:ea typeface="Roboto" panose="02000000000000000000" pitchFamily="2" charset="0"/>
            </a:endParaRPr>
          </a:p>
        </p:txBody>
      </p:sp>
      <p:pic>
        <p:nvPicPr>
          <p:cNvPr id="6" name="Picture 5">
            <a:extLst>
              <a:ext uri="{FF2B5EF4-FFF2-40B4-BE49-F238E27FC236}">
                <a16:creationId xmlns="" xmlns:a16="http://schemas.microsoft.com/office/drawing/2014/main" id="{58CAFF2B-6EB2-4670-87A3-2A7E145B628D}"/>
              </a:ext>
            </a:extLst>
          </p:cNvPr>
          <p:cNvPicPr>
            <a:picLocks noChangeAspect="1"/>
          </p:cNvPicPr>
          <p:nvPr/>
        </p:nvPicPr>
        <p:blipFill>
          <a:blip r:embed="rId4"/>
          <a:stretch>
            <a:fillRect/>
          </a:stretch>
        </p:blipFill>
        <p:spPr>
          <a:xfrm>
            <a:off x="992222" y="3387882"/>
            <a:ext cx="5566318" cy="3133137"/>
          </a:xfrm>
          <a:prstGeom prst="rect">
            <a:avLst/>
          </a:prstGeom>
        </p:spPr>
      </p:pic>
      <p:pic>
        <p:nvPicPr>
          <p:cNvPr id="9" name="Picture 8">
            <a:extLst>
              <a:ext uri="{FF2B5EF4-FFF2-40B4-BE49-F238E27FC236}">
                <a16:creationId xmlns="" xmlns:a16="http://schemas.microsoft.com/office/drawing/2014/main" id="{BBC9458D-7B09-4B23-8250-2CF9EC5518BA}"/>
              </a:ext>
            </a:extLst>
          </p:cNvPr>
          <p:cNvPicPr>
            <a:picLocks noChangeAspect="1"/>
          </p:cNvPicPr>
          <p:nvPr/>
        </p:nvPicPr>
        <p:blipFill>
          <a:blip r:embed="rId5"/>
          <a:stretch>
            <a:fillRect/>
          </a:stretch>
        </p:blipFill>
        <p:spPr>
          <a:xfrm>
            <a:off x="992222" y="680936"/>
            <a:ext cx="5566318" cy="2816155"/>
          </a:xfrm>
          <a:prstGeom prst="rect">
            <a:avLst/>
          </a:prstGeom>
        </p:spPr>
      </p:pic>
    </p:spTree>
    <p:extLst>
      <p:ext uri="{BB962C8B-B14F-4D97-AF65-F5344CB8AC3E}">
        <p14:creationId xmlns:p14="http://schemas.microsoft.com/office/powerpoint/2010/main" val="434286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 y="77020"/>
            <a:ext cx="12192000" cy="6852004"/>
          </a:xfrm>
          <a:prstGeom prst="rect">
            <a:avLst/>
          </a:prstGeom>
        </p:spPr>
      </p:pic>
      <p:sp>
        <p:nvSpPr>
          <p:cNvPr id="3" name="TextBox 2"/>
          <p:cNvSpPr txBox="1"/>
          <p:nvPr/>
        </p:nvSpPr>
        <p:spPr>
          <a:xfrm>
            <a:off x="320040" y="860107"/>
            <a:ext cx="5888082" cy="5672900"/>
          </a:xfrm>
          <a:prstGeom prst="rect">
            <a:avLst/>
          </a:prstGeom>
          <a:noFill/>
        </p:spPr>
        <p:txBody>
          <a:bodyPr wrap="square" rtlCol="0">
            <a:spAutoFit/>
          </a:bodyPr>
          <a:lstStyle/>
          <a:p>
            <a:pPr marL="0" marR="0" algn="just">
              <a:lnSpc>
                <a:spcPct val="107000"/>
              </a:lnSpc>
              <a:spcBef>
                <a:spcPts val="0"/>
              </a:spcBef>
              <a:spcAft>
                <a:spcPts val="800"/>
              </a:spcAft>
            </a:pPr>
            <a:r>
              <a:rPr lang="mn-MN" sz="2000" dirty="0">
                <a:solidFill>
                  <a:schemeClr val="bg1"/>
                </a:solidFill>
                <a:effectLst/>
                <a:latin typeface="Arial" panose="020B0604020202020204" pitchFamily="34" charset="0"/>
                <a:ea typeface="Roboto" panose="02000000000000000000" pitchFamily="2" charset="0"/>
                <a:cs typeface="Arial" panose="020B0604020202020204" pitchFamily="34" charset="0"/>
              </a:rPr>
              <a:t>Сэтгэлд  багтаж байгаа зүйл заяанд багтдаг гэдэгчилэн хүн өөрийн дотоод хүчээ мэдэрч мөрөөдөж, түүндээ зорилго тавьж, хувийн төлөвлөгөөтэй ажиллаж чадсанаар амжилтанд хүрдэг. Гүйлтийн тамирчин хүний хөл, мөр 2 тэгш хөгждөгийн адил үргэлж өөдөө тэмүүлж буй хүний хөл, мөр 2 зэрэг гүйж байдаг байна. </a:t>
            </a:r>
            <a:r>
              <a:rPr lang="mn-MN" sz="2000" dirty="0" smtClean="0">
                <a:solidFill>
                  <a:schemeClr val="bg1"/>
                </a:solidFill>
                <a:effectLst/>
                <a:latin typeface="Arial" panose="020B0604020202020204" pitchFamily="34" charset="0"/>
                <a:ea typeface="Roboto" panose="02000000000000000000" pitchFamily="2" charset="0"/>
                <a:cs typeface="Arial" panose="020B0604020202020204" pitchFamily="34" charset="0"/>
              </a:rPr>
              <a:t> </a:t>
            </a:r>
            <a:r>
              <a:rPr lang="mn-MN" sz="4800" b="1" dirty="0">
                <a:solidFill>
                  <a:srgbClr val="FF0000"/>
                </a:solidFill>
                <a:effectLst/>
                <a:latin typeface="Arial" panose="020B0604020202020204" pitchFamily="34" charset="0"/>
                <a:ea typeface="Roboto" panose="02000000000000000000" pitchFamily="2" charset="0"/>
                <a:cs typeface="Arial" panose="020B0604020202020204" pitchFamily="34" charset="0"/>
              </a:rPr>
              <a:t>Мөр-өөдөө </a:t>
            </a:r>
            <a:endParaRPr lang="mn-MN" sz="4800" b="1" dirty="0" smtClean="0">
              <a:solidFill>
                <a:srgbClr val="FF0000"/>
              </a:solidFill>
              <a:effectLst/>
              <a:latin typeface="Arial" panose="020B0604020202020204" pitchFamily="34" charset="0"/>
              <a:ea typeface="Roboto" panose="02000000000000000000" pitchFamily="2" charset="0"/>
              <a:cs typeface="Arial" panose="020B0604020202020204" pitchFamily="34" charset="0"/>
            </a:endParaRPr>
          </a:p>
          <a:p>
            <a:pPr marL="457200" marR="0" indent="-457200" algn="just">
              <a:lnSpc>
                <a:spcPct val="107000"/>
              </a:lnSpc>
              <a:spcBef>
                <a:spcPts val="0"/>
              </a:spcBef>
              <a:spcAft>
                <a:spcPts val="800"/>
              </a:spcAft>
              <a:buFont typeface="Arial" panose="020B0604020202020204" pitchFamily="34" charset="0"/>
              <a:buChar char="•"/>
            </a:pPr>
            <a:r>
              <a:rPr lang="mn-MN" sz="2800" dirty="0" smtClean="0">
                <a:latin typeface="Arial" panose="020B0604020202020204" pitchFamily="34" charset="0"/>
                <a:ea typeface="Roboto" panose="02000000000000000000" pitchFamily="2" charset="0"/>
                <a:cs typeface="Arial" panose="020B0604020202020204" pitchFamily="34" charset="0"/>
              </a:rPr>
              <a:t>Өглөөг </a:t>
            </a:r>
            <a:r>
              <a:rPr lang="mn-MN" sz="2800" dirty="0">
                <a:latin typeface="Arial" panose="020B0604020202020204" pitchFamily="34" charset="0"/>
                <a:ea typeface="Roboto" panose="02000000000000000000" pitchFamily="2" charset="0"/>
                <a:cs typeface="Arial" panose="020B0604020202020204" pitchFamily="34" charset="0"/>
              </a:rPr>
              <a:t>өөртөө </a:t>
            </a:r>
            <a:r>
              <a:rPr lang="mn-MN" sz="2800" dirty="0" smtClean="0">
                <a:latin typeface="Arial" panose="020B0604020202020204" pitchFamily="34" charset="0"/>
                <a:ea typeface="Roboto" panose="02000000000000000000" pitchFamily="2" charset="0"/>
                <a:cs typeface="Arial" panose="020B0604020202020204" pitchFamily="34" charset="0"/>
              </a:rPr>
              <a:t>бэлэглэдэг</a:t>
            </a:r>
            <a:endParaRPr lang="en-US" sz="2800" dirty="0" smtClean="0">
              <a:solidFill>
                <a:schemeClr val="bg1"/>
              </a:solidFill>
              <a:effectLst/>
              <a:latin typeface="Roboto" panose="02000000000000000000"/>
              <a:ea typeface="Roboto" panose="02000000000000000000" pitchFamily="2" charset="0"/>
              <a:cs typeface="Arial" panose="020B0604020202020204" pitchFamily="34" charset="0"/>
            </a:endParaRPr>
          </a:p>
          <a:p>
            <a:pPr marL="285750" marR="0" indent="-285750" algn="just">
              <a:lnSpc>
                <a:spcPct val="107000"/>
              </a:lnSpc>
              <a:spcBef>
                <a:spcPts val="0"/>
              </a:spcBef>
              <a:spcAft>
                <a:spcPts val="800"/>
              </a:spcAft>
              <a:buFont typeface="Arial" panose="020B0604020202020204" pitchFamily="34" charset="0"/>
              <a:buChar char="•"/>
            </a:pPr>
            <a:r>
              <a:rPr lang="mn-MN" sz="2800" dirty="0" smtClean="0">
                <a:latin typeface="Arial" panose="020B0604020202020204" pitchFamily="34" charset="0"/>
                <a:ea typeface="Roboto" panose="02000000000000000000" pitchFamily="2" charset="0"/>
                <a:cs typeface="Arial" panose="020B0604020202020204" pitchFamily="34" charset="0"/>
              </a:rPr>
              <a:t>Худалдаа үйлчилгээ - Өрхийн үйлдвэрлэл</a:t>
            </a:r>
          </a:p>
          <a:p>
            <a:pPr marL="285750" marR="0" indent="-285750" algn="just">
              <a:lnSpc>
                <a:spcPct val="107000"/>
              </a:lnSpc>
              <a:spcBef>
                <a:spcPts val="0"/>
              </a:spcBef>
              <a:spcAft>
                <a:spcPts val="800"/>
              </a:spcAft>
              <a:buFont typeface="Arial" panose="020B0604020202020204" pitchFamily="34" charset="0"/>
              <a:buChar char="•"/>
            </a:pPr>
            <a:r>
              <a:rPr lang="mn-MN" sz="2800" dirty="0" smtClean="0">
                <a:latin typeface="Arial" panose="020B0604020202020204" pitchFamily="34" charset="0"/>
                <a:ea typeface="Roboto" panose="02000000000000000000" pitchFamily="2" charset="0"/>
                <a:cs typeface="Arial" panose="020B0604020202020204" pitchFamily="34" charset="0"/>
              </a:rPr>
              <a:t>Оройн цагаар онлайн</a:t>
            </a:r>
            <a:endParaRPr lang="en-US" sz="2800" dirty="0" smtClean="0">
              <a:effectLst/>
              <a:latin typeface="Roboto" panose="02000000000000000000"/>
              <a:ea typeface="Roboto" panose="02000000000000000000" pitchFamily="2" charset="0"/>
              <a:cs typeface="Arial" panose="020B0604020202020204" pitchFamily="34" charset="0"/>
            </a:endParaRPr>
          </a:p>
          <a:p>
            <a:pPr marL="0" marR="0" algn="just">
              <a:lnSpc>
                <a:spcPct val="107000"/>
              </a:lnSpc>
              <a:spcBef>
                <a:spcPts val="0"/>
              </a:spcBef>
              <a:spcAft>
                <a:spcPts val="800"/>
              </a:spcAft>
            </a:pPr>
            <a:endParaRPr lang="en-US" sz="14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6" name="Rectangle 5"/>
          <p:cNvSpPr/>
          <p:nvPr/>
        </p:nvSpPr>
        <p:spPr>
          <a:xfrm>
            <a:off x="6696891" y="444137"/>
            <a:ext cx="5024846" cy="2664823"/>
          </a:xfrm>
          <a:prstGeom prst="rect">
            <a:avLst/>
          </a:prstGeom>
          <a:solidFill>
            <a:schemeClr val="bg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458200" y="1524001"/>
            <a:ext cx="1502227" cy="523220"/>
          </a:xfrm>
          <a:prstGeom prst="rect">
            <a:avLst/>
          </a:prstGeom>
          <a:noFill/>
        </p:spPr>
        <p:txBody>
          <a:bodyPr wrap="square" rtlCol="0">
            <a:spAutoFit/>
          </a:bodyPr>
          <a:lstStyle/>
          <a:p>
            <a:r>
              <a:rPr lang="en-US" sz="2800" b="1" dirty="0">
                <a:solidFill>
                  <a:schemeClr val="bg1"/>
                </a:solidFill>
                <a:latin typeface="Roboto" panose="02000000000000000000" pitchFamily="2" charset="0"/>
                <a:ea typeface="Roboto" panose="02000000000000000000" pitchFamily="2" charset="0"/>
              </a:rPr>
              <a:t>PHOTO</a:t>
            </a:r>
          </a:p>
        </p:txBody>
      </p:sp>
      <p:sp>
        <p:nvSpPr>
          <p:cNvPr id="9" name="Rectangle 8"/>
          <p:cNvSpPr/>
          <p:nvPr/>
        </p:nvSpPr>
        <p:spPr>
          <a:xfrm>
            <a:off x="6696891" y="3487782"/>
            <a:ext cx="5024846" cy="2664823"/>
          </a:xfrm>
          <a:prstGeom prst="rect">
            <a:avLst/>
          </a:prstGeom>
          <a:solidFill>
            <a:schemeClr val="bg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458200" y="4567646"/>
            <a:ext cx="1502227" cy="523220"/>
          </a:xfrm>
          <a:prstGeom prst="rect">
            <a:avLst/>
          </a:prstGeom>
          <a:noFill/>
        </p:spPr>
        <p:txBody>
          <a:bodyPr wrap="square" rtlCol="0">
            <a:spAutoFit/>
          </a:bodyPr>
          <a:lstStyle/>
          <a:p>
            <a:r>
              <a:rPr lang="en-US" sz="2800" b="1" dirty="0">
                <a:solidFill>
                  <a:schemeClr val="bg1"/>
                </a:solidFill>
                <a:latin typeface="Roboto" panose="02000000000000000000" pitchFamily="2" charset="0"/>
                <a:ea typeface="Roboto" panose="02000000000000000000" pitchFamily="2" charset="0"/>
              </a:rPr>
              <a:t>PHOTO</a:t>
            </a:r>
          </a:p>
        </p:txBody>
      </p:sp>
      <p:pic>
        <p:nvPicPr>
          <p:cNvPr id="1026" name="Picture 2" descr="Para Athletics - Canadian Paralympic Committee">
            <a:extLst>
              <a:ext uri="{FF2B5EF4-FFF2-40B4-BE49-F238E27FC236}">
                <a16:creationId xmlns="" xmlns:a16="http://schemas.microsoft.com/office/drawing/2014/main" id="{149FD9B4-24CF-4D14-BF4A-9E3AB7517C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891" y="444137"/>
            <a:ext cx="5059680" cy="26648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wer and Success in a Woman's World | The Women's Network">
            <a:extLst>
              <a:ext uri="{FF2B5EF4-FFF2-40B4-BE49-F238E27FC236}">
                <a16:creationId xmlns="" xmlns:a16="http://schemas.microsoft.com/office/drawing/2014/main" id="{0F159177-00F6-46AA-9173-2A0534E31F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891" y="3457028"/>
            <a:ext cx="5059680" cy="26955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54906318-D579-45CD-B199-A66BB05B632E}"/>
              </a:ext>
            </a:extLst>
          </p:cNvPr>
          <p:cNvSpPr txBox="1"/>
          <p:nvPr/>
        </p:nvSpPr>
        <p:spPr>
          <a:xfrm>
            <a:off x="2634071" y="336887"/>
            <a:ext cx="2411730" cy="523220"/>
          </a:xfrm>
          <a:prstGeom prst="rect">
            <a:avLst/>
          </a:prstGeom>
          <a:noFill/>
        </p:spPr>
        <p:txBody>
          <a:bodyPr wrap="square" rtlCol="0">
            <a:spAutoFit/>
          </a:bodyPr>
          <a:lstStyle/>
          <a:p>
            <a:pPr algn="ctr"/>
            <a:r>
              <a:rPr lang="mn-MN" sz="2800" b="1" dirty="0">
                <a:latin typeface="Roboto" panose="02000000000000000000" pitchFamily="2" charset="0"/>
                <a:ea typeface="Roboto" panose="02000000000000000000" pitchFamily="2" charset="0"/>
              </a:rPr>
              <a:t>МӨР-ӨӨДӨЛ</a:t>
            </a:r>
            <a:endParaRPr lang="en-US" sz="28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100861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45"/>
            <a:ext cx="12192000" cy="6852004"/>
          </a:xfrm>
          <a:prstGeom prst="rect">
            <a:avLst/>
          </a:prstGeom>
        </p:spPr>
      </p:pic>
      <p:sp>
        <p:nvSpPr>
          <p:cNvPr id="3" name="TextBox 2"/>
          <p:cNvSpPr txBox="1"/>
          <p:nvPr/>
        </p:nvSpPr>
        <p:spPr>
          <a:xfrm>
            <a:off x="540601" y="423985"/>
            <a:ext cx="4841966" cy="584775"/>
          </a:xfrm>
          <a:prstGeom prst="rect">
            <a:avLst/>
          </a:prstGeom>
          <a:noFill/>
        </p:spPr>
        <p:txBody>
          <a:bodyPr wrap="square" rtlCol="0">
            <a:spAutoFit/>
          </a:bodyPr>
          <a:lstStyle/>
          <a:p>
            <a:pPr algn="ctr"/>
            <a:r>
              <a:rPr lang="mn-MN" sz="3200" b="1" dirty="0">
                <a:solidFill>
                  <a:srgbClr val="FF0000"/>
                </a:solidFill>
                <a:latin typeface="Roboto" panose="02000000000000000000" pitchFamily="2" charset="0"/>
                <a:ea typeface="Roboto" panose="02000000000000000000" pitchFamily="2" charset="0"/>
              </a:rPr>
              <a:t>“СААД БЭРХШЭЭЛ”</a:t>
            </a:r>
            <a:endParaRPr lang="en-US" sz="3200" b="1" dirty="0">
              <a:solidFill>
                <a:srgbClr val="FF0000"/>
              </a:solidFill>
              <a:latin typeface="Roboto" panose="02000000000000000000" pitchFamily="2" charset="0"/>
              <a:ea typeface="Roboto" panose="02000000000000000000" pitchFamily="2" charset="0"/>
            </a:endParaRPr>
          </a:p>
        </p:txBody>
      </p:sp>
      <p:sp>
        <p:nvSpPr>
          <p:cNvPr id="6" name="Rectangle 5"/>
          <p:cNvSpPr/>
          <p:nvPr/>
        </p:nvSpPr>
        <p:spPr>
          <a:xfrm>
            <a:off x="6696891" y="444137"/>
            <a:ext cx="5024846" cy="2664823"/>
          </a:xfrm>
          <a:prstGeom prst="rect">
            <a:avLst/>
          </a:prstGeom>
          <a:solidFill>
            <a:schemeClr val="bg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458200" y="1524001"/>
            <a:ext cx="1502227" cy="523220"/>
          </a:xfrm>
          <a:prstGeom prst="rect">
            <a:avLst/>
          </a:prstGeom>
          <a:noFill/>
        </p:spPr>
        <p:txBody>
          <a:bodyPr wrap="square" rtlCol="0">
            <a:spAutoFit/>
          </a:bodyPr>
          <a:lstStyle/>
          <a:p>
            <a:r>
              <a:rPr lang="en-US" sz="2800" b="1" dirty="0">
                <a:solidFill>
                  <a:schemeClr val="bg1"/>
                </a:solidFill>
                <a:latin typeface="Roboto" panose="02000000000000000000" pitchFamily="2" charset="0"/>
                <a:ea typeface="Roboto" panose="02000000000000000000" pitchFamily="2" charset="0"/>
              </a:rPr>
              <a:t>PHOTO</a:t>
            </a:r>
          </a:p>
        </p:txBody>
      </p:sp>
      <p:sp>
        <p:nvSpPr>
          <p:cNvPr id="9" name="Rectangle 8"/>
          <p:cNvSpPr/>
          <p:nvPr/>
        </p:nvSpPr>
        <p:spPr>
          <a:xfrm>
            <a:off x="6696891" y="3487782"/>
            <a:ext cx="5024846" cy="2664823"/>
          </a:xfrm>
          <a:prstGeom prst="rect">
            <a:avLst/>
          </a:prstGeom>
          <a:solidFill>
            <a:schemeClr val="bg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458200" y="4567646"/>
            <a:ext cx="1502227" cy="523220"/>
          </a:xfrm>
          <a:prstGeom prst="rect">
            <a:avLst/>
          </a:prstGeom>
          <a:noFill/>
        </p:spPr>
        <p:txBody>
          <a:bodyPr wrap="square" rtlCol="0">
            <a:spAutoFit/>
          </a:bodyPr>
          <a:lstStyle/>
          <a:p>
            <a:r>
              <a:rPr lang="en-US" sz="2800" b="1" dirty="0">
                <a:solidFill>
                  <a:schemeClr val="bg1"/>
                </a:solidFill>
                <a:latin typeface="Roboto" panose="02000000000000000000" pitchFamily="2" charset="0"/>
                <a:ea typeface="Roboto" panose="02000000000000000000" pitchFamily="2" charset="0"/>
              </a:rPr>
              <a:t>PHOTO</a:t>
            </a:r>
          </a:p>
        </p:txBody>
      </p:sp>
      <p:pic>
        <p:nvPicPr>
          <p:cNvPr id="12290" name="Picture 2" descr="3 Examples of Business Challenges and Solutions. Beginners Must Read! |  Distri">
            <a:extLst>
              <a:ext uri="{FF2B5EF4-FFF2-40B4-BE49-F238E27FC236}">
                <a16:creationId xmlns="" xmlns:a16="http://schemas.microsoft.com/office/drawing/2014/main" id="{BAF43873-8AE4-4C01-9F05-09999CA6B8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890" y="444137"/>
            <a:ext cx="5024846" cy="270947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4 Reasons to Challenge Yourself in Your Next Role">
            <a:extLst>
              <a:ext uri="{FF2B5EF4-FFF2-40B4-BE49-F238E27FC236}">
                <a16:creationId xmlns="" xmlns:a16="http://schemas.microsoft.com/office/drawing/2014/main" id="{9777C269-9896-4526-82C7-CEF14E3096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889" y="3166921"/>
            <a:ext cx="5024846" cy="31081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A198BE38-6E85-4C69-8765-D200F4188008}"/>
              </a:ext>
            </a:extLst>
          </p:cNvPr>
          <p:cNvSpPr txBox="1"/>
          <p:nvPr/>
        </p:nvSpPr>
        <p:spPr>
          <a:xfrm>
            <a:off x="0" y="1193133"/>
            <a:ext cx="6174087" cy="4708981"/>
          </a:xfrm>
          <a:prstGeom prst="rect">
            <a:avLst/>
          </a:prstGeom>
          <a:noFill/>
        </p:spPr>
        <p:txBody>
          <a:bodyPr wrap="square">
            <a:spAutoFit/>
          </a:bodyPr>
          <a:lstStyle/>
          <a:p>
            <a:pPr algn="just"/>
            <a:r>
              <a:rPr lang="mn-MN" sz="2000" dirty="0">
                <a:solidFill>
                  <a:schemeClr val="bg1"/>
                </a:solidFill>
                <a:effectLst/>
                <a:latin typeface="Roboto" panose="02000000000000000000" pitchFamily="2" charset="0"/>
                <a:ea typeface="Roboto" panose="02000000000000000000" pitchFamily="2" charset="0"/>
              </a:rPr>
              <a:t>Миний амьдрал бол дардан байгаагүй ээ</a:t>
            </a:r>
            <a:r>
              <a:rPr lang="mn-MN" sz="2000" dirty="0" smtClean="0">
                <a:solidFill>
                  <a:schemeClr val="bg1"/>
                </a:solidFill>
                <a:effectLst/>
                <a:latin typeface="Roboto" panose="02000000000000000000" pitchFamily="2" charset="0"/>
                <a:ea typeface="Roboto" panose="02000000000000000000" pitchFamily="2" charset="0"/>
              </a:rPr>
              <a:t>.  Хүмүүний </a:t>
            </a:r>
            <a:r>
              <a:rPr lang="mn-MN" sz="2000" dirty="0">
                <a:solidFill>
                  <a:schemeClr val="bg1"/>
                </a:solidFill>
                <a:effectLst/>
                <a:latin typeface="Roboto" panose="02000000000000000000" pitchFamily="2" charset="0"/>
                <a:ea typeface="Roboto" panose="02000000000000000000" pitchFamily="2" charset="0"/>
              </a:rPr>
              <a:t>ажил, амьдралаас саад бэрхшээл үргэлж урган гарч ирж, </a:t>
            </a:r>
            <a:r>
              <a:rPr lang="mn-MN" sz="2000" dirty="0" smtClean="0">
                <a:solidFill>
                  <a:schemeClr val="bg1"/>
                </a:solidFill>
                <a:latin typeface="Roboto" panose="02000000000000000000" pitchFamily="2" charset="0"/>
                <a:ea typeface="Roboto" panose="02000000000000000000" pitchFamily="2" charset="0"/>
              </a:rPr>
              <a:t>бид ч</a:t>
            </a:r>
            <a:r>
              <a:rPr lang="mn-MN" sz="2000" dirty="0" smtClean="0">
                <a:solidFill>
                  <a:schemeClr val="bg1"/>
                </a:solidFill>
                <a:effectLst/>
                <a:latin typeface="Roboto" panose="02000000000000000000" pitchFamily="2" charset="0"/>
                <a:ea typeface="Roboto" panose="02000000000000000000" pitchFamily="2" charset="0"/>
              </a:rPr>
              <a:t> </a:t>
            </a:r>
            <a:r>
              <a:rPr lang="mn-MN" sz="2000" dirty="0">
                <a:solidFill>
                  <a:schemeClr val="bg1"/>
                </a:solidFill>
                <a:effectLst/>
                <a:latin typeface="Roboto" panose="02000000000000000000" pitchFamily="2" charset="0"/>
                <a:ea typeface="Roboto" panose="02000000000000000000" pitchFamily="2" charset="0"/>
              </a:rPr>
              <a:t>амаргүй замыг туулсаар ирдэг. Өмнөө үүссэн асуудал, шалгууртайгаа нүүр тулж байгаа үе бол: таныг амжилт өөд хүргэх хүсэл эрмэлзэл, зорилго золилтын чинь хөшүүрэг болж өгдөг. Тиймээс асуудал бүрээ шийдэх арга замаа </a:t>
            </a:r>
            <a:r>
              <a:rPr lang="mn-MN" sz="2000" dirty="0" smtClean="0">
                <a:solidFill>
                  <a:schemeClr val="bg1"/>
                </a:solidFill>
                <a:effectLst/>
                <a:latin typeface="Roboto" panose="02000000000000000000" pitchFamily="2" charset="0"/>
                <a:ea typeface="Roboto" panose="02000000000000000000" pitchFamily="2" charset="0"/>
              </a:rPr>
              <a:t> </a:t>
            </a:r>
            <a:r>
              <a:rPr lang="mn-MN" sz="2000" dirty="0">
                <a:solidFill>
                  <a:schemeClr val="bg1"/>
                </a:solidFill>
                <a:effectLst/>
                <a:latin typeface="Roboto" panose="02000000000000000000" pitchFamily="2" charset="0"/>
                <a:ea typeface="Roboto" panose="02000000000000000000" pitchFamily="2" charset="0"/>
              </a:rPr>
              <a:t>олж харж, асуудал саад бэрхшээлээ  урагшлах шат </a:t>
            </a:r>
            <a:r>
              <a:rPr lang="mn-MN" sz="2000" dirty="0" smtClean="0">
                <a:solidFill>
                  <a:schemeClr val="bg1"/>
                </a:solidFill>
                <a:effectLst/>
                <a:latin typeface="Roboto" panose="02000000000000000000" pitchFamily="2" charset="0"/>
                <a:ea typeface="Roboto" panose="02000000000000000000" pitchFamily="2" charset="0"/>
              </a:rPr>
              <a:t>хэмээн алхам алхмаар </a:t>
            </a:r>
            <a:r>
              <a:rPr lang="mn-MN" sz="2000" dirty="0">
                <a:solidFill>
                  <a:schemeClr val="bg1"/>
                </a:solidFill>
                <a:effectLst/>
                <a:latin typeface="Roboto" panose="02000000000000000000" pitchFamily="2" charset="0"/>
                <a:ea typeface="Roboto" panose="02000000000000000000" pitchFamily="2" charset="0"/>
              </a:rPr>
              <a:t>өөдөө тэмүүлэн гишгэвэл </a:t>
            </a:r>
            <a:r>
              <a:rPr lang="mn-MN" sz="2000" dirty="0" smtClean="0">
                <a:solidFill>
                  <a:srgbClr val="FF0000"/>
                </a:solidFill>
                <a:latin typeface="Roboto" panose="02000000000000000000" pitchFamily="2" charset="0"/>
                <a:ea typeface="Roboto" panose="02000000000000000000" pitchFamily="2" charset="0"/>
              </a:rPr>
              <a:t>АМЖИЛТ</a:t>
            </a:r>
            <a:r>
              <a:rPr lang="mn-MN" sz="2000" dirty="0" smtClean="0">
                <a:solidFill>
                  <a:schemeClr val="bg1"/>
                </a:solidFill>
                <a:effectLst/>
                <a:latin typeface="Roboto" panose="02000000000000000000" pitchFamily="2" charset="0"/>
                <a:ea typeface="Roboto" panose="02000000000000000000" pitchFamily="2" charset="0"/>
              </a:rPr>
              <a:t>, </a:t>
            </a:r>
            <a:r>
              <a:rPr lang="mn-MN" sz="2000" dirty="0">
                <a:solidFill>
                  <a:schemeClr val="bg1"/>
                </a:solidFill>
                <a:effectLst/>
                <a:latin typeface="Roboto" panose="02000000000000000000" pitchFamily="2" charset="0"/>
                <a:ea typeface="Roboto" panose="02000000000000000000" pitchFamily="2" charset="0"/>
              </a:rPr>
              <a:t>харин зогсвол </a:t>
            </a:r>
            <a:r>
              <a:rPr lang="mn-MN" sz="2000" dirty="0" smtClean="0">
                <a:solidFill>
                  <a:srgbClr val="FF0000"/>
                </a:solidFill>
                <a:latin typeface="Roboto" panose="02000000000000000000" pitchFamily="2" charset="0"/>
                <a:ea typeface="Roboto" panose="02000000000000000000" pitchFamily="2" charset="0"/>
              </a:rPr>
              <a:t>УНАЛТ </a:t>
            </a:r>
            <a:r>
              <a:rPr lang="mn-MN" sz="2000" dirty="0" smtClean="0">
                <a:solidFill>
                  <a:schemeClr val="bg1"/>
                </a:solidFill>
                <a:latin typeface="Roboto" panose="02000000000000000000" pitchFamily="2" charset="0"/>
                <a:ea typeface="Roboto" panose="02000000000000000000" pitchFamily="2" charset="0"/>
              </a:rPr>
              <a:t>гэдгийг</a:t>
            </a:r>
            <a:r>
              <a:rPr lang="mn-MN" sz="2000" dirty="0" smtClean="0">
                <a:solidFill>
                  <a:schemeClr val="bg1"/>
                </a:solidFill>
                <a:effectLst/>
                <a:latin typeface="Roboto" panose="02000000000000000000" pitchFamily="2" charset="0"/>
                <a:ea typeface="Roboto" panose="02000000000000000000" pitchFamily="2" charset="0"/>
              </a:rPr>
              <a:t> </a:t>
            </a:r>
            <a:r>
              <a:rPr lang="mn-MN" sz="2000" dirty="0">
                <a:solidFill>
                  <a:schemeClr val="bg1"/>
                </a:solidFill>
                <a:effectLst/>
                <a:latin typeface="Roboto" panose="02000000000000000000" pitchFamily="2" charset="0"/>
                <a:ea typeface="Roboto" panose="02000000000000000000" pitchFamily="2" charset="0"/>
              </a:rPr>
              <a:t>мэдрэгддэг</a:t>
            </a:r>
            <a:r>
              <a:rPr lang="mn-MN" sz="2000" dirty="0" smtClean="0">
                <a:solidFill>
                  <a:schemeClr val="bg1"/>
                </a:solidFill>
                <a:effectLst/>
                <a:latin typeface="Roboto" panose="02000000000000000000" pitchFamily="2" charset="0"/>
                <a:ea typeface="Roboto" panose="02000000000000000000" pitchFamily="2" charset="0"/>
              </a:rPr>
              <a:t>.</a:t>
            </a:r>
            <a:r>
              <a:rPr lang="mn-MN" sz="1600" dirty="0" smtClean="0">
                <a:solidFill>
                  <a:schemeClr val="bg1"/>
                </a:solidFill>
                <a:effectLst/>
                <a:latin typeface="Roboto" panose="02000000000000000000" pitchFamily="2" charset="0"/>
                <a:ea typeface="Roboto" panose="02000000000000000000" pitchFamily="2" charset="0"/>
              </a:rPr>
              <a:t> </a:t>
            </a:r>
            <a:r>
              <a:rPr lang="mn-MN" dirty="0">
                <a:solidFill>
                  <a:schemeClr val="bg1"/>
                </a:solidFill>
                <a:effectLst/>
                <a:latin typeface="Roboto" panose="02000000000000000000" pitchFamily="2" charset="0"/>
                <a:ea typeface="Roboto" panose="02000000000000000000" pitchFamily="2" charset="0"/>
              </a:rPr>
              <a:t>Ийнхүү тав тухтай санагдсан газраа удаан суухгүйгээр Өнө мөнхөд Өөдөө тэмүүл гэдэг санааг хэлэхийг зорилоо.</a:t>
            </a:r>
            <a:endParaRPr lang="en-US"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830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2004"/>
          </a:xfrm>
          <a:prstGeom prst="rect">
            <a:avLst/>
          </a:prstGeom>
        </p:spPr>
      </p:pic>
      <p:sp>
        <p:nvSpPr>
          <p:cNvPr id="3" name="TextBox 2"/>
          <p:cNvSpPr txBox="1"/>
          <p:nvPr/>
        </p:nvSpPr>
        <p:spPr>
          <a:xfrm>
            <a:off x="578736" y="507985"/>
            <a:ext cx="4841966" cy="461665"/>
          </a:xfrm>
          <a:prstGeom prst="rect">
            <a:avLst/>
          </a:prstGeom>
          <a:noFill/>
        </p:spPr>
        <p:txBody>
          <a:bodyPr wrap="square" rtlCol="0">
            <a:spAutoFit/>
          </a:bodyPr>
          <a:lstStyle/>
          <a:p>
            <a:pPr algn="ctr"/>
            <a:r>
              <a:rPr lang="mn-MN" sz="2400" b="1" dirty="0">
                <a:solidFill>
                  <a:srgbClr val="FF0000"/>
                </a:solidFill>
                <a:latin typeface="Roboto" panose="02000000000000000000" pitchFamily="2" charset="0"/>
                <a:ea typeface="Roboto" panose="02000000000000000000" pitchFamily="2" charset="0"/>
              </a:rPr>
              <a:t>“АМЖИЛТ”</a:t>
            </a:r>
            <a:endParaRPr lang="en-US" sz="2400" b="1" dirty="0">
              <a:solidFill>
                <a:srgbClr val="FF0000"/>
              </a:solidFill>
              <a:latin typeface="Roboto" panose="02000000000000000000" pitchFamily="2" charset="0"/>
              <a:ea typeface="Roboto" panose="02000000000000000000" pitchFamily="2" charset="0"/>
            </a:endParaRPr>
          </a:p>
        </p:txBody>
      </p:sp>
      <p:sp>
        <p:nvSpPr>
          <p:cNvPr id="6" name="Rectangle 5"/>
          <p:cNvSpPr/>
          <p:nvPr/>
        </p:nvSpPr>
        <p:spPr>
          <a:xfrm>
            <a:off x="6696891" y="444137"/>
            <a:ext cx="5024846" cy="2664823"/>
          </a:xfrm>
          <a:prstGeom prst="rect">
            <a:avLst/>
          </a:prstGeom>
          <a:solidFill>
            <a:schemeClr val="bg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458200" y="1524001"/>
            <a:ext cx="1502227" cy="523220"/>
          </a:xfrm>
          <a:prstGeom prst="rect">
            <a:avLst/>
          </a:prstGeom>
          <a:noFill/>
        </p:spPr>
        <p:txBody>
          <a:bodyPr wrap="square" rtlCol="0">
            <a:spAutoFit/>
          </a:bodyPr>
          <a:lstStyle/>
          <a:p>
            <a:r>
              <a:rPr lang="en-US" sz="2800" b="1" dirty="0">
                <a:solidFill>
                  <a:schemeClr val="bg1"/>
                </a:solidFill>
                <a:latin typeface="Roboto" panose="02000000000000000000" pitchFamily="2" charset="0"/>
                <a:ea typeface="Roboto" panose="02000000000000000000" pitchFamily="2" charset="0"/>
              </a:rPr>
              <a:t>PHOTO</a:t>
            </a:r>
          </a:p>
        </p:txBody>
      </p:sp>
      <p:sp>
        <p:nvSpPr>
          <p:cNvPr id="9" name="Rectangle 8"/>
          <p:cNvSpPr/>
          <p:nvPr/>
        </p:nvSpPr>
        <p:spPr>
          <a:xfrm>
            <a:off x="6696891" y="3487782"/>
            <a:ext cx="5024846" cy="2664823"/>
          </a:xfrm>
          <a:prstGeom prst="rect">
            <a:avLst/>
          </a:prstGeom>
          <a:solidFill>
            <a:schemeClr val="bg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458200" y="4567646"/>
            <a:ext cx="1502227" cy="523220"/>
          </a:xfrm>
          <a:prstGeom prst="rect">
            <a:avLst/>
          </a:prstGeom>
          <a:noFill/>
        </p:spPr>
        <p:txBody>
          <a:bodyPr wrap="square" rtlCol="0">
            <a:spAutoFit/>
          </a:bodyPr>
          <a:lstStyle/>
          <a:p>
            <a:r>
              <a:rPr lang="en-US" sz="2800" b="1" dirty="0">
                <a:solidFill>
                  <a:schemeClr val="bg1"/>
                </a:solidFill>
                <a:latin typeface="Roboto" panose="02000000000000000000" pitchFamily="2" charset="0"/>
                <a:ea typeface="Roboto" panose="02000000000000000000" pitchFamily="2" charset="0"/>
              </a:rPr>
              <a:t>PHOTO</a:t>
            </a:r>
          </a:p>
        </p:txBody>
      </p:sp>
      <p:pic>
        <p:nvPicPr>
          <p:cNvPr id="6150" name="Picture 6" descr="Зураг нээх">
            <a:extLst>
              <a:ext uri="{FF2B5EF4-FFF2-40B4-BE49-F238E27FC236}">
                <a16:creationId xmlns="" xmlns:a16="http://schemas.microsoft.com/office/drawing/2014/main" id="{2F56B7AA-2E1D-4234-AD00-0DE5638487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6890" y="3429000"/>
            <a:ext cx="5024845" cy="273266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Зураг нээх">
            <a:extLst>
              <a:ext uri="{FF2B5EF4-FFF2-40B4-BE49-F238E27FC236}">
                <a16:creationId xmlns="" xmlns:a16="http://schemas.microsoft.com/office/drawing/2014/main" id="{A4952561-A988-4395-B4F9-503EE81D5B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890" y="233210"/>
            <a:ext cx="5024844" cy="296557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6F3530B4-66A5-475E-B749-43C4834EC4EE}"/>
              </a:ext>
            </a:extLst>
          </p:cNvPr>
          <p:cNvSpPr txBox="1"/>
          <p:nvPr/>
        </p:nvSpPr>
        <p:spPr>
          <a:xfrm>
            <a:off x="68580" y="1144910"/>
            <a:ext cx="6027420" cy="5262979"/>
          </a:xfrm>
          <a:prstGeom prst="rect">
            <a:avLst/>
          </a:prstGeom>
          <a:noFill/>
        </p:spPr>
        <p:txBody>
          <a:bodyPr wrap="square">
            <a:spAutoFit/>
          </a:bodyPr>
          <a:lstStyle/>
          <a:p>
            <a:pPr algn="just"/>
            <a:r>
              <a:rPr lang="mn-MN" sz="1600" dirty="0">
                <a:solidFill>
                  <a:schemeClr val="bg1"/>
                </a:solidFill>
                <a:effectLst/>
                <a:latin typeface="Roboto" panose="02000000000000000000" pitchFamily="2" charset="0"/>
                <a:ea typeface="Roboto" panose="02000000000000000000" pitchFamily="2" charset="0"/>
              </a:rPr>
              <a:t>Бизнес эрхлэхэд: ажиллаж амьдарч буй орчноос эхлэн нийгэм хүн ардынхаа хэрэгцээ, цаг үеийн нөхцөл байдлыг харгалзан үзэж судалсаны эцэст төлөвлөгөө гарган, урьдчилан бэлтгэх замаар эрсдэлээ тооцож ажиллах шаардлага тулгардаг. Хүн алдаан дээрээсээ суралцаж чадвал амжилтын нэг хэлбэр болдог. Энэ бүхэн маш энгийн зүйлээс эхэлдэг. Тухайлбал </a:t>
            </a:r>
            <a:endParaRPr lang="mn-MN" sz="1600" dirty="0" smtClean="0">
              <a:solidFill>
                <a:schemeClr val="bg1"/>
              </a:solidFill>
              <a:effectLst/>
              <a:latin typeface="Roboto" panose="02000000000000000000" pitchFamily="2" charset="0"/>
              <a:ea typeface="Roboto" panose="02000000000000000000" pitchFamily="2" charset="0"/>
            </a:endParaRPr>
          </a:p>
          <a:p>
            <a:pPr algn="just"/>
            <a:r>
              <a:rPr lang="mn-MN" sz="1600" dirty="0" smtClean="0">
                <a:solidFill>
                  <a:schemeClr val="bg1"/>
                </a:solidFill>
                <a:latin typeface="Roboto" panose="02000000000000000000" pitchFamily="2" charset="0"/>
                <a:ea typeface="Roboto" panose="02000000000000000000" pitchFamily="2" charset="0"/>
              </a:rPr>
              <a:t>-Би </a:t>
            </a:r>
            <a:r>
              <a:rPr lang="mn-MN" sz="1600" dirty="0">
                <a:solidFill>
                  <a:schemeClr val="bg1"/>
                </a:solidFill>
                <a:latin typeface="Roboto" panose="02000000000000000000" pitchFamily="2" charset="0"/>
                <a:ea typeface="Roboto" panose="02000000000000000000" pitchFamily="2" charset="0"/>
              </a:rPr>
              <a:t>х</a:t>
            </a:r>
            <a:r>
              <a:rPr lang="mn-MN" sz="1600" dirty="0" smtClean="0">
                <a:solidFill>
                  <a:schemeClr val="bg1"/>
                </a:solidFill>
                <a:effectLst/>
                <a:latin typeface="Roboto" panose="02000000000000000000" pitchFamily="2" charset="0"/>
                <a:ea typeface="Roboto" panose="02000000000000000000" pitchFamily="2" charset="0"/>
              </a:rPr>
              <a:t>үнсний </a:t>
            </a:r>
            <a:r>
              <a:rPr lang="mn-MN" sz="1600" dirty="0">
                <a:solidFill>
                  <a:schemeClr val="bg1"/>
                </a:solidFill>
                <a:effectLst/>
                <a:latin typeface="Roboto" panose="02000000000000000000" pitchFamily="2" charset="0"/>
                <a:ea typeface="Roboto" panose="02000000000000000000" pitchFamily="2" charset="0"/>
              </a:rPr>
              <a:t>худалдаа </a:t>
            </a:r>
            <a:r>
              <a:rPr lang="mn-MN" sz="1600" dirty="0" smtClean="0">
                <a:solidFill>
                  <a:schemeClr val="bg1"/>
                </a:solidFill>
                <a:effectLst/>
                <a:latin typeface="Roboto" panose="02000000000000000000" pitchFamily="2" charset="0"/>
                <a:ea typeface="Roboto" panose="02000000000000000000" pitchFamily="2" charset="0"/>
              </a:rPr>
              <a:t>эрхлэгч:</a:t>
            </a:r>
          </a:p>
          <a:p>
            <a:pPr algn="just"/>
            <a:r>
              <a:rPr lang="mn-MN" sz="1600" dirty="0" smtClean="0">
                <a:solidFill>
                  <a:schemeClr val="bg1"/>
                </a:solidFill>
                <a:effectLst/>
                <a:latin typeface="Roboto" panose="02000000000000000000" pitchFamily="2" charset="0"/>
                <a:ea typeface="Roboto" panose="02000000000000000000" pitchFamily="2" charset="0"/>
              </a:rPr>
              <a:t> </a:t>
            </a:r>
            <a:r>
              <a:rPr lang="mn-MN" sz="1600" dirty="0">
                <a:solidFill>
                  <a:schemeClr val="bg1"/>
                </a:solidFill>
                <a:effectLst/>
                <a:latin typeface="Roboto" panose="02000000000000000000" pitchFamily="2" charset="0"/>
                <a:ea typeface="Roboto" panose="02000000000000000000" pitchFamily="2" charset="0"/>
              </a:rPr>
              <a:t>Бурхан багшийн их дүйчэн өдрөөр Монголчууд цагаан хоол иддэг. Энэ өдөр тохиох өдрөөс өмнө цагаан хоолны материал болох цагаан будаа, үзэм, масло, сүү сүүн бүтээгдэхүүний татан авалтаа тохирох хэмжээгээр хийсэн байхад л </a:t>
            </a:r>
            <a:r>
              <a:rPr lang="mn-MN" sz="1600" dirty="0" smtClean="0">
                <a:solidFill>
                  <a:schemeClr val="bg1"/>
                </a:solidFill>
                <a:effectLst/>
                <a:latin typeface="Roboto" panose="02000000000000000000" pitchFamily="2" charset="0"/>
                <a:ea typeface="Roboto" panose="02000000000000000000" pitchFamily="2" charset="0"/>
              </a:rPr>
              <a:t>хангалттай. </a:t>
            </a:r>
            <a:r>
              <a:rPr lang="mn-MN" sz="1600" dirty="0">
                <a:solidFill>
                  <a:schemeClr val="bg1"/>
                </a:solidFill>
                <a:effectLst/>
                <a:latin typeface="Roboto" panose="02000000000000000000" pitchFamily="2" charset="0"/>
                <a:ea typeface="Roboto" panose="02000000000000000000" pitchFamily="2" charset="0"/>
              </a:rPr>
              <a:t>Цаг хугацаа, тээвэрлэлтийн хувьд ялангуяа хөдөө орон нутгийн худалдаачид илүү их </a:t>
            </a:r>
            <a:r>
              <a:rPr lang="mn-MN" sz="1600" dirty="0" smtClean="0">
                <a:solidFill>
                  <a:schemeClr val="bg1"/>
                </a:solidFill>
                <a:effectLst/>
                <a:latin typeface="Roboto" panose="02000000000000000000" pitchFamily="2" charset="0"/>
                <a:ea typeface="Roboto" panose="02000000000000000000" pitchFamily="2" charset="0"/>
              </a:rPr>
              <a:t>эрсдлээ </a:t>
            </a:r>
            <a:r>
              <a:rPr lang="mn-MN" sz="1600" dirty="0" smtClean="0">
                <a:solidFill>
                  <a:schemeClr val="bg1"/>
                </a:solidFill>
                <a:effectLst/>
                <a:latin typeface="Roboto" panose="02000000000000000000" pitchFamily="2" charset="0"/>
                <a:ea typeface="Roboto" panose="02000000000000000000" pitchFamily="2" charset="0"/>
              </a:rPr>
              <a:t>тооцож ажиллах шаардлага тулгардаг. </a:t>
            </a:r>
            <a:r>
              <a:rPr lang="mn-MN" sz="1600" dirty="0">
                <a:solidFill>
                  <a:schemeClr val="bg1"/>
                </a:solidFill>
                <a:effectLst/>
                <a:latin typeface="Roboto" panose="02000000000000000000" pitchFamily="2" charset="0"/>
                <a:ea typeface="Roboto" panose="02000000000000000000" pitchFamily="2" charset="0"/>
              </a:rPr>
              <a:t>Монголчууд бидний баяр их. Байхгүй, дууссан гээд суугаад байвал </a:t>
            </a:r>
            <a:r>
              <a:rPr lang="mn-MN" sz="1600" dirty="0" smtClean="0">
                <a:solidFill>
                  <a:schemeClr val="bg1"/>
                </a:solidFill>
                <a:effectLst/>
                <a:latin typeface="Roboto" panose="02000000000000000000" pitchFamily="2" charset="0"/>
                <a:ea typeface="Roboto" panose="02000000000000000000" pitchFamily="2" charset="0"/>
              </a:rPr>
              <a:t>хэцүү. </a:t>
            </a:r>
            <a:r>
              <a:rPr lang="mn-MN" sz="1600" dirty="0">
                <a:solidFill>
                  <a:schemeClr val="bg1"/>
                </a:solidFill>
                <a:effectLst/>
                <a:latin typeface="Roboto" panose="02000000000000000000" pitchFamily="2" charset="0"/>
                <a:ea typeface="Roboto" panose="02000000000000000000" pitchFamily="2" charset="0"/>
              </a:rPr>
              <a:t>Тэгэхээр зөв төлөвлөлт зайлшгүй хэрэг болдог</a:t>
            </a:r>
            <a:r>
              <a:rPr lang="mn-MN" sz="1600" dirty="0">
                <a:solidFill>
                  <a:schemeClr val="bg1"/>
                </a:solidFill>
                <a:latin typeface="Roboto" panose="02000000000000000000" pitchFamily="2" charset="0"/>
                <a:ea typeface="Roboto" panose="02000000000000000000" pitchFamily="2" charset="0"/>
              </a:rPr>
              <a:t>. Энэ мэтчилэн бүх бараагаа тооцож татан авалт хийх шаардлага тулгардаг</a:t>
            </a:r>
            <a:endParaRPr lang="en-US" sz="16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22752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sp>
        <p:nvSpPr>
          <p:cNvPr id="3" name="TextBox 2"/>
          <p:cNvSpPr txBox="1"/>
          <p:nvPr/>
        </p:nvSpPr>
        <p:spPr>
          <a:xfrm>
            <a:off x="645596" y="674911"/>
            <a:ext cx="5554020" cy="400110"/>
          </a:xfrm>
          <a:prstGeom prst="rect">
            <a:avLst/>
          </a:prstGeom>
          <a:noFill/>
        </p:spPr>
        <p:txBody>
          <a:bodyPr wrap="square" rtlCol="0">
            <a:spAutoFit/>
          </a:bodyPr>
          <a:lstStyle/>
          <a:p>
            <a:r>
              <a:rPr lang="mn-MN" sz="2000" b="1" dirty="0">
                <a:solidFill>
                  <a:srgbClr val="FF0000"/>
                </a:solidFill>
                <a:latin typeface="Roboto" panose="02000000000000000000" pitchFamily="2" charset="0"/>
                <a:ea typeface="Roboto" panose="02000000000000000000" pitchFamily="2" charset="0"/>
              </a:rPr>
              <a:t>САХИЛГА БАТ, ХАРИЛЦАА ХАНДЛАГА</a:t>
            </a:r>
            <a:endParaRPr lang="en-US" sz="2000" b="1" dirty="0">
              <a:solidFill>
                <a:srgbClr val="FF0000"/>
              </a:solidFill>
              <a:latin typeface="Roboto" panose="02000000000000000000" pitchFamily="2" charset="0"/>
              <a:ea typeface="Roboto" panose="02000000000000000000" pitchFamily="2" charset="0"/>
            </a:endParaRPr>
          </a:p>
        </p:txBody>
      </p:sp>
      <p:sp>
        <p:nvSpPr>
          <p:cNvPr id="6" name="Rectangle 5"/>
          <p:cNvSpPr/>
          <p:nvPr/>
        </p:nvSpPr>
        <p:spPr>
          <a:xfrm>
            <a:off x="6696891" y="444137"/>
            <a:ext cx="5024846" cy="2664823"/>
          </a:xfrm>
          <a:prstGeom prst="rect">
            <a:avLst/>
          </a:prstGeom>
          <a:solidFill>
            <a:schemeClr val="bg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458200" y="1524001"/>
            <a:ext cx="1502227" cy="523220"/>
          </a:xfrm>
          <a:prstGeom prst="rect">
            <a:avLst/>
          </a:prstGeom>
          <a:noFill/>
        </p:spPr>
        <p:txBody>
          <a:bodyPr wrap="square" rtlCol="0">
            <a:spAutoFit/>
          </a:bodyPr>
          <a:lstStyle/>
          <a:p>
            <a:r>
              <a:rPr lang="en-US" sz="2800" b="1" dirty="0">
                <a:solidFill>
                  <a:schemeClr val="bg1"/>
                </a:solidFill>
                <a:latin typeface="Roboto" panose="02000000000000000000" pitchFamily="2" charset="0"/>
                <a:ea typeface="Roboto" panose="02000000000000000000" pitchFamily="2" charset="0"/>
              </a:rPr>
              <a:t>PHOTO</a:t>
            </a:r>
          </a:p>
        </p:txBody>
      </p:sp>
      <p:sp>
        <p:nvSpPr>
          <p:cNvPr id="9" name="Rectangle 8"/>
          <p:cNvSpPr/>
          <p:nvPr/>
        </p:nvSpPr>
        <p:spPr>
          <a:xfrm>
            <a:off x="6696891" y="3487782"/>
            <a:ext cx="5024846" cy="2664823"/>
          </a:xfrm>
          <a:prstGeom prst="rect">
            <a:avLst/>
          </a:prstGeom>
          <a:solidFill>
            <a:schemeClr val="bg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458200" y="4567646"/>
            <a:ext cx="1502227" cy="523220"/>
          </a:xfrm>
          <a:prstGeom prst="rect">
            <a:avLst/>
          </a:prstGeom>
          <a:noFill/>
        </p:spPr>
        <p:txBody>
          <a:bodyPr wrap="square" rtlCol="0">
            <a:spAutoFit/>
          </a:bodyPr>
          <a:lstStyle/>
          <a:p>
            <a:r>
              <a:rPr lang="en-US" sz="2800" b="1" dirty="0">
                <a:solidFill>
                  <a:schemeClr val="bg1"/>
                </a:solidFill>
                <a:latin typeface="Roboto" panose="02000000000000000000" pitchFamily="2" charset="0"/>
                <a:ea typeface="Roboto" panose="02000000000000000000" pitchFamily="2" charset="0"/>
              </a:rPr>
              <a:t>PHOTO</a:t>
            </a:r>
          </a:p>
        </p:txBody>
      </p:sp>
      <p:pic>
        <p:nvPicPr>
          <p:cNvPr id="13314" name="Picture 2" descr="Effective Communication In Business Needs Much More Than Language  Proficiency | Entrepreneur">
            <a:extLst>
              <a:ext uri="{FF2B5EF4-FFF2-40B4-BE49-F238E27FC236}">
                <a16:creationId xmlns="" xmlns:a16="http://schemas.microsoft.com/office/drawing/2014/main" id="{5D7903C3-7053-4D57-84AF-203D9F31E7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6890" y="3487782"/>
            <a:ext cx="5024846" cy="279226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Discipline Office: Over 2,792 Royalty-Free Licensable Stock Illustrations &amp;  Drawings | Shutterstock">
            <a:extLst>
              <a:ext uri="{FF2B5EF4-FFF2-40B4-BE49-F238E27FC236}">
                <a16:creationId xmlns="" xmlns:a16="http://schemas.microsoft.com/office/drawing/2014/main" id="{54F30D4F-F53A-485D-B2E7-0FEF331481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8057" y="444137"/>
            <a:ext cx="5235502" cy="27922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13B5FE14-33AB-49A5-A7D1-AE5C77C21F23}"/>
              </a:ext>
            </a:extLst>
          </p:cNvPr>
          <p:cNvSpPr txBox="1"/>
          <p:nvPr/>
        </p:nvSpPr>
        <p:spPr>
          <a:xfrm>
            <a:off x="0" y="1065313"/>
            <a:ext cx="6096000" cy="5021503"/>
          </a:xfrm>
          <a:prstGeom prst="rect">
            <a:avLst/>
          </a:prstGeom>
          <a:noFill/>
        </p:spPr>
        <p:txBody>
          <a:bodyPr wrap="square">
            <a:spAutoFit/>
          </a:bodyPr>
          <a:lstStyle/>
          <a:p>
            <a:pPr marL="0" marR="0" algn="just">
              <a:lnSpc>
                <a:spcPct val="107000"/>
              </a:lnSpc>
              <a:spcBef>
                <a:spcPts val="0"/>
              </a:spcBef>
              <a:spcAft>
                <a:spcPts val="800"/>
              </a:spcAft>
            </a:pPr>
            <a:r>
              <a:rPr lang="mn-MN" sz="1400" dirty="0">
                <a:solidFill>
                  <a:schemeClr val="bg1"/>
                </a:solidFill>
                <a:effectLst/>
                <a:latin typeface="Roboto" panose="02000000000000000000" pitchFamily="2" charset="0"/>
                <a:ea typeface="Roboto" panose="02000000000000000000" pitchFamily="2" charset="0"/>
                <a:cs typeface="Calibri" panose="020F0502020204030204" pitchFamily="34" charset="0"/>
              </a:rPr>
              <a:t>Бизнес эрхлэхэд: тууштай, тогтвортой байдал хамгийн чухал хүчин зүйл болдог. Хүн тууштай хөдөлмөрлөж чадсанаар өдөр бүр ажлын туршлага хуримтлуулж, бизнесийн үйл ажиллагаа нь алхам алхамаар сайжирж, бизнесийн санаа, бүтээлч ажлын үндэс суурь нь батжиж байдаг. Энэ их туршлага маань биднийг мэргэшүүлдэг. Өдөр бүр өөрийгөө хөгжүүлж, орчин үетэйгээ хөл </a:t>
            </a:r>
            <a:r>
              <a:rPr lang="mn-MN" sz="1400" dirty="0" smtClean="0">
                <a:solidFill>
                  <a:schemeClr val="bg1"/>
                </a:solidFill>
                <a:latin typeface="Roboto" panose="02000000000000000000" pitchFamily="2" charset="0"/>
                <a:ea typeface="Roboto" panose="02000000000000000000" pitchFamily="2" charset="0"/>
                <a:cs typeface="Calibri" panose="020F0502020204030204" pitchFamily="34" charset="0"/>
              </a:rPr>
              <a:t>н</a:t>
            </a:r>
            <a:r>
              <a:rPr lang="mn-MN" sz="1400" dirty="0" smtClean="0">
                <a:solidFill>
                  <a:schemeClr val="bg1"/>
                </a:solidFill>
                <a:effectLst/>
                <a:latin typeface="Roboto" panose="02000000000000000000" pitchFamily="2" charset="0"/>
                <a:ea typeface="Roboto" panose="02000000000000000000" pitchFamily="2" charset="0"/>
                <a:cs typeface="Calibri" panose="020F0502020204030204" pitchFamily="34" charset="0"/>
              </a:rPr>
              <a:t>ийлүүлэн </a:t>
            </a:r>
            <a:r>
              <a:rPr lang="mn-MN" sz="1400" dirty="0">
                <a:solidFill>
                  <a:schemeClr val="bg1"/>
                </a:solidFill>
                <a:effectLst/>
                <a:latin typeface="Roboto" panose="02000000000000000000" pitchFamily="2" charset="0"/>
                <a:ea typeface="Roboto" panose="02000000000000000000" pitchFamily="2" charset="0"/>
                <a:cs typeface="Calibri" panose="020F0502020204030204" pitchFamily="34" charset="0"/>
              </a:rPr>
              <a:t>алхахыг хичээдэг ч, </a:t>
            </a:r>
            <a:r>
              <a:rPr lang="mn-MN" sz="1400" dirty="0" smtClean="0">
                <a:solidFill>
                  <a:schemeClr val="bg1"/>
                </a:solidFill>
                <a:effectLst/>
                <a:latin typeface="Roboto" panose="02000000000000000000" pitchFamily="2" charset="0"/>
                <a:ea typeface="Roboto" panose="02000000000000000000" pitchFamily="2" charset="0"/>
                <a:cs typeface="Calibri" panose="020F0502020204030204" pitchFamily="34" charset="0"/>
              </a:rPr>
              <a:t>баклавар </a:t>
            </a:r>
            <a:r>
              <a:rPr lang="mn-MN" sz="1400" dirty="0">
                <a:solidFill>
                  <a:schemeClr val="bg1"/>
                </a:solidFill>
                <a:effectLst/>
                <a:latin typeface="Roboto" panose="02000000000000000000" pitchFamily="2" charset="0"/>
                <a:ea typeface="Roboto" panose="02000000000000000000" pitchFamily="2" charset="0"/>
                <a:cs typeface="Calibri" panose="020F0502020204030204" pitchFamily="34" charset="0"/>
              </a:rPr>
              <a:t>зэрэг горилох хүсэл тэмүүлэл, цаг зав байсангүй ээ надад</a:t>
            </a:r>
            <a:r>
              <a:rPr lang="mn-MN" sz="1400" dirty="0" smtClean="0">
                <a:solidFill>
                  <a:schemeClr val="bg1"/>
                </a:solidFill>
                <a:effectLst/>
                <a:latin typeface="Roboto" panose="02000000000000000000" pitchFamily="2" charset="0"/>
                <a:ea typeface="Roboto" panose="02000000000000000000" pitchFamily="2" charset="0"/>
                <a:cs typeface="Calibri" panose="020F0502020204030204" pitchFamily="34" charset="0"/>
              </a:rPr>
              <a:t>.</a:t>
            </a:r>
          </a:p>
          <a:p>
            <a:pPr marL="0" marR="0" algn="just">
              <a:lnSpc>
                <a:spcPct val="107000"/>
              </a:lnSpc>
              <a:spcBef>
                <a:spcPts val="0"/>
              </a:spcBef>
              <a:spcAft>
                <a:spcPts val="800"/>
              </a:spcAft>
            </a:pPr>
            <a:r>
              <a:rPr lang="mn-MN" sz="1400" dirty="0">
                <a:solidFill>
                  <a:schemeClr val="bg1"/>
                </a:solidFill>
                <a:latin typeface="Roboto" panose="02000000000000000000" pitchFamily="2" charset="0"/>
                <a:ea typeface="Roboto" panose="02000000000000000000" pitchFamily="2" charset="0"/>
                <a:cs typeface="Calibri" panose="020F0502020204030204" pitchFamily="34" charset="0"/>
              </a:rPr>
              <a:t>-</a:t>
            </a:r>
            <a:r>
              <a:rPr lang="mn-MN" sz="1400" dirty="0" smtClean="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mn-MN" sz="1400" dirty="0">
                <a:solidFill>
                  <a:srgbClr val="FF0000"/>
                </a:solidFill>
                <a:effectLst/>
                <a:latin typeface="Roboto" panose="02000000000000000000" pitchFamily="2" charset="0"/>
                <a:ea typeface="Roboto" panose="02000000000000000000" pitchFamily="2" charset="0"/>
                <a:cs typeface="Calibri" panose="020F0502020204030204" pitchFamily="34" charset="0"/>
              </a:rPr>
              <a:t>Харин би амьдралын их сургууль төгссөн гэж хэлэх дуртай. </a:t>
            </a:r>
            <a:r>
              <a:rPr lang="mn-MN" sz="1400" dirty="0">
                <a:solidFill>
                  <a:schemeClr val="bg1"/>
                </a:solidFill>
                <a:effectLst/>
                <a:latin typeface="Roboto" panose="02000000000000000000" pitchFamily="2" charset="0"/>
                <a:ea typeface="Roboto" panose="02000000000000000000" pitchFamily="2" charset="0"/>
                <a:cs typeface="Calibri" panose="020F0502020204030204" pitchFamily="34" charset="0"/>
              </a:rPr>
              <a:t>Үүнээсээ нэрэлхэж байгаагүй. Бусад эцэг эхчүүдийн адил үр хүүхдүүдээ мэдлэг боловсролтой, улс орондоо хэрэгтэй боловсон хүчин болгон төлөвшүүлэхийн төлөө ажилладаг жирийн нэгэн </a:t>
            </a:r>
            <a:r>
              <a:rPr lang="mn-MN" sz="1400" dirty="0" smtClean="0">
                <a:solidFill>
                  <a:srgbClr val="FF0000"/>
                </a:solidFill>
                <a:effectLst/>
                <a:latin typeface="Roboto" panose="02000000000000000000" pitchFamily="2" charset="0"/>
                <a:ea typeface="Roboto" panose="02000000000000000000" pitchFamily="2" charset="0"/>
                <a:cs typeface="Calibri" panose="020F0502020204030204" pitchFamily="34" charset="0"/>
              </a:rPr>
              <a:t>ЭЭЖ </a:t>
            </a:r>
            <a:r>
              <a:rPr lang="mn-MN" sz="1400" dirty="0" smtClean="0">
                <a:solidFill>
                  <a:schemeClr val="bg1"/>
                </a:solidFill>
                <a:effectLst/>
                <a:latin typeface="Roboto" panose="02000000000000000000" pitchFamily="2" charset="0"/>
                <a:ea typeface="Roboto" panose="02000000000000000000" pitchFamily="2" charset="0"/>
                <a:cs typeface="Calibri" panose="020F0502020204030204" pitchFamily="34" charset="0"/>
              </a:rPr>
              <a:t>байгаа </a:t>
            </a:r>
            <a:r>
              <a:rPr lang="mn-MN" sz="1400" dirty="0">
                <a:solidFill>
                  <a:schemeClr val="bg1"/>
                </a:solidFill>
                <a:effectLst/>
                <a:latin typeface="Roboto" panose="02000000000000000000" pitchFamily="2" charset="0"/>
                <a:ea typeface="Roboto" panose="02000000000000000000" pitchFamily="2" charset="0"/>
                <a:cs typeface="Calibri" panose="020F0502020204030204" pitchFamily="34" charset="0"/>
              </a:rPr>
              <a:t>юм шүү. Мөн амьдралын зөв дадал зуршлыг эрхэмлэж эрүүл байж үр хүүхэд хойч үедээ үлгэрлэн ажиллах нь </a:t>
            </a:r>
            <a:r>
              <a:rPr lang="mn-MN" sz="1400" dirty="0" smtClean="0">
                <a:solidFill>
                  <a:schemeClr val="bg1"/>
                </a:solidFill>
                <a:effectLst/>
                <a:latin typeface="Roboto" panose="02000000000000000000" pitchFamily="2" charset="0"/>
                <a:ea typeface="Roboto" panose="02000000000000000000" pitchFamily="2" charset="0"/>
                <a:cs typeface="Calibri" panose="020F0502020204030204" pitchFamily="34" charset="0"/>
              </a:rPr>
              <a:t>эрүүл Монгол </a:t>
            </a:r>
            <a:r>
              <a:rPr lang="mn-MN" sz="1400" dirty="0">
                <a:solidFill>
                  <a:schemeClr val="bg1"/>
                </a:solidFill>
                <a:effectLst/>
                <a:latin typeface="Roboto" panose="02000000000000000000" pitchFamily="2" charset="0"/>
                <a:ea typeface="Roboto" panose="02000000000000000000" pitchFamily="2" charset="0"/>
                <a:cs typeface="Calibri" panose="020F0502020204030204" pitchFamily="34" charset="0"/>
              </a:rPr>
              <a:t>иргэнийг төлөвшүүлэхэд хүн бүрийн хүчин зүтгэл хэрэгтэй гэж боддог. Ажлын амжилт бүтээлийн ард тууштай зан чанар, харилцаа, хандлага, ёс зүй, сайхан сэтгэл, хүн чанар, идэвх санаачлага, хичээл зүтгэл, </a:t>
            </a:r>
            <a:r>
              <a:rPr lang="mn-MN" sz="1400" dirty="0" smtClean="0">
                <a:solidFill>
                  <a:schemeClr val="bg1"/>
                </a:solidFill>
                <a:effectLst/>
                <a:latin typeface="Roboto" panose="02000000000000000000" pitchFamily="2" charset="0"/>
                <a:ea typeface="Roboto" panose="02000000000000000000" pitchFamily="2" charset="0"/>
                <a:cs typeface="Calibri" panose="020F0502020204030204" pitchFamily="34" charset="0"/>
              </a:rPr>
              <a:t>нөр их хөдөлмөр</a:t>
            </a:r>
            <a:r>
              <a:rPr lang="mn-MN" sz="1400" dirty="0">
                <a:solidFill>
                  <a:schemeClr val="bg1"/>
                </a:solidFill>
                <a:effectLst/>
                <a:latin typeface="Roboto" panose="02000000000000000000" pitchFamily="2" charset="0"/>
                <a:ea typeface="Roboto" panose="02000000000000000000" pitchFamily="2" charset="0"/>
                <a:cs typeface="Calibri" panose="020F0502020204030204" pitchFamily="34" charset="0"/>
              </a:rPr>
              <a:t>, хүндлэл, ухаарал оршиж </a:t>
            </a:r>
            <a:r>
              <a:rPr lang="mn-MN" sz="1400" dirty="0" smtClean="0">
                <a:solidFill>
                  <a:schemeClr val="bg1"/>
                </a:solidFill>
                <a:effectLst/>
                <a:latin typeface="Roboto" panose="02000000000000000000" pitchFamily="2" charset="0"/>
                <a:ea typeface="Roboto" panose="02000000000000000000" pitchFamily="2" charset="0"/>
                <a:cs typeface="Calibri" panose="020F0502020204030204" pitchFamily="34" charset="0"/>
              </a:rPr>
              <a:t>байдаг.</a:t>
            </a:r>
            <a:endParaRPr lang="en-US" sz="1400" dirty="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4187760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4087"/>
            <a:ext cx="12192000" cy="6852004"/>
          </a:xfrm>
          <a:prstGeom prst="rect">
            <a:avLst/>
          </a:prstGeom>
        </p:spPr>
      </p:pic>
      <p:sp>
        <p:nvSpPr>
          <p:cNvPr id="7" name="TextBox 6">
            <a:extLst>
              <a:ext uri="{FF2B5EF4-FFF2-40B4-BE49-F238E27FC236}">
                <a16:creationId xmlns="" xmlns:a16="http://schemas.microsoft.com/office/drawing/2014/main" id="{987A7BF7-1AD2-4285-BDD0-E5C1071F4EF4}"/>
              </a:ext>
            </a:extLst>
          </p:cNvPr>
          <p:cNvSpPr txBox="1"/>
          <p:nvPr/>
        </p:nvSpPr>
        <p:spPr>
          <a:xfrm>
            <a:off x="4478319" y="865422"/>
            <a:ext cx="6104964" cy="1938992"/>
          </a:xfrm>
          <a:prstGeom prst="rect">
            <a:avLst/>
          </a:prstGeom>
          <a:noFill/>
        </p:spPr>
        <p:txBody>
          <a:bodyPr wrap="square">
            <a:spAutoFit/>
          </a:bodyPr>
          <a:lstStyle/>
          <a:p>
            <a:pPr algn="ctr"/>
            <a:r>
              <a:rPr lang="mn-MN" sz="4000" b="1" dirty="0">
                <a:solidFill>
                  <a:srgbClr val="FF0000"/>
                </a:solidFill>
                <a:latin typeface="Roboto" panose="02000000000000000000" pitchFamily="2" charset="0"/>
                <a:ea typeface="Roboto" panose="02000000000000000000" pitchFamily="2" charset="0"/>
              </a:rPr>
              <a:t>“АМЬДРАЛЫН АЛТАН ТҮЛХҮҮР ЗӨВХӨН ТАНЫ ГАРТ БАЙДАГ”</a:t>
            </a:r>
            <a:endParaRPr lang="en-US" sz="4000" dirty="0">
              <a:solidFill>
                <a:srgbClr val="FF0000"/>
              </a:solidFill>
            </a:endParaRPr>
          </a:p>
        </p:txBody>
      </p:sp>
      <p:pic>
        <p:nvPicPr>
          <p:cNvPr id="15362" name="Picture 2" descr="14,300+ Gold Key Stock Illustrations, Royalty-Free Vector Graphics &amp; Clip  Art - iStock | Gold key logo, Gold key icon, Gold key house">
            <a:extLst>
              <a:ext uri="{FF2B5EF4-FFF2-40B4-BE49-F238E27FC236}">
                <a16:creationId xmlns="" xmlns:a16="http://schemas.microsoft.com/office/drawing/2014/main" id="{D02B9D2A-F36D-457C-A2D4-6DBF20390E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097" y="554628"/>
            <a:ext cx="2393222" cy="25605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8CA5ECD1-1AAB-4EF1-ABAE-0E5CEDB5EA15}"/>
              </a:ext>
            </a:extLst>
          </p:cNvPr>
          <p:cNvSpPr txBox="1"/>
          <p:nvPr/>
        </p:nvSpPr>
        <p:spPr>
          <a:xfrm>
            <a:off x="373380" y="3480402"/>
            <a:ext cx="11513819" cy="3229474"/>
          </a:xfrm>
          <a:prstGeom prst="rect">
            <a:avLst/>
          </a:prstGeom>
          <a:noFill/>
        </p:spPr>
        <p:txBody>
          <a:bodyPr wrap="square">
            <a:spAutoFit/>
          </a:bodyPr>
          <a:lstStyle/>
          <a:p>
            <a:pPr marL="0" marR="0" algn="just">
              <a:lnSpc>
                <a:spcPct val="107000"/>
              </a:lnSpc>
              <a:spcBef>
                <a:spcPts val="0"/>
              </a:spcBef>
              <a:spcAft>
                <a:spcPts val="800"/>
              </a:spcAft>
            </a:pPr>
            <a:r>
              <a:rPr lang="mn-MN" sz="2400" dirty="0" smtClean="0">
                <a:solidFill>
                  <a:schemeClr val="accent1">
                    <a:lumMod val="75000"/>
                  </a:schemeClr>
                </a:solidFill>
                <a:effectLst/>
                <a:latin typeface="Roboto" panose="02000000000000000000" pitchFamily="2" charset="0"/>
                <a:ea typeface="Roboto" panose="02000000000000000000" pitchFamily="2" charset="0"/>
                <a:cs typeface="Calibri" panose="020F0502020204030204" pitchFamily="34" charset="0"/>
              </a:rPr>
              <a:t>Эцэст нь хэлэхэд: Би </a:t>
            </a:r>
            <a:r>
              <a:rPr lang="mn-MN" sz="2400" dirty="0">
                <a:solidFill>
                  <a:schemeClr val="accent1">
                    <a:lumMod val="75000"/>
                  </a:schemeClr>
                </a:solidFill>
                <a:effectLst/>
                <a:latin typeface="Roboto" panose="02000000000000000000" pitchFamily="2" charset="0"/>
                <a:ea typeface="Roboto" panose="02000000000000000000" pitchFamily="2" charset="0"/>
                <a:cs typeface="Calibri" panose="020F0502020204030204" pitchFamily="34" charset="0"/>
              </a:rPr>
              <a:t>анх удаа үндэсний хэмжээний том тайзан дээр үг хэлж байна. </a:t>
            </a:r>
            <a:r>
              <a:rPr lang="mn-MN" sz="2400" dirty="0">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rPr>
              <a:t>Энэ бол миний нэг шат ахисан алхам юм. </a:t>
            </a:r>
            <a:r>
              <a:rPr lang="mn-MN" sz="2400" dirty="0">
                <a:solidFill>
                  <a:schemeClr val="accent1">
                    <a:lumMod val="75000"/>
                  </a:schemeClr>
                </a:solidFill>
                <a:effectLst/>
                <a:latin typeface="Roboto" panose="02000000000000000000" pitchFamily="2" charset="0"/>
                <a:ea typeface="Roboto" panose="02000000000000000000" pitchFamily="2" charset="0"/>
                <a:cs typeface="Calibri" panose="020F0502020204030204" pitchFamily="34" charset="0"/>
              </a:rPr>
              <a:t>Амьдрал бол баян.</a:t>
            </a:r>
            <a:r>
              <a:rPr lang="mn-MN" sz="2400" dirty="0">
                <a:solidFill>
                  <a:schemeClr val="accent1">
                    <a:lumMod val="75000"/>
                  </a:schemeClr>
                </a:solidFill>
                <a:latin typeface="Roboto" panose="02000000000000000000" pitchFamily="2" charset="0"/>
                <a:ea typeface="Roboto" panose="02000000000000000000" pitchFamily="2" charset="0"/>
                <a:cs typeface="Calibri" panose="020F0502020204030204" pitchFamily="34" charset="0"/>
              </a:rPr>
              <a:t> </a:t>
            </a:r>
            <a:r>
              <a:rPr lang="mn-MN" sz="2400" dirty="0">
                <a:solidFill>
                  <a:schemeClr val="accent1">
                    <a:lumMod val="75000"/>
                  </a:schemeClr>
                </a:solidFill>
                <a:effectLst/>
                <a:latin typeface="Roboto" panose="02000000000000000000" pitchFamily="2" charset="0"/>
                <a:ea typeface="Roboto" panose="02000000000000000000" pitchFamily="2" charset="0"/>
                <a:cs typeface="Calibri" panose="020F0502020204030204" pitchFamily="34" charset="0"/>
              </a:rPr>
              <a:t>Одоо би 47 настай. Тэтгэвэрт гарах нас маань болоогүй ч, тэтгэвэрт гарах  ажилласан жил маань гүйцсэн байгаа. Цаашдаа ч хийж бүтээх хүсэл тэмүүлэл </a:t>
            </a:r>
            <a:r>
              <a:rPr lang="mn-MN" sz="2400" dirty="0" smtClean="0">
                <a:solidFill>
                  <a:schemeClr val="accent1">
                    <a:lumMod val="75000"/>
                  </a:schemeClr>
                </a:solidFill>
                <a:effectLst/>
                <a:latin typeface="Roboto" panose="02000000000000000000" pitchFamily="2" charset="0"/>
                <a:ea typeface="Roboto" panose="02000000000000000000" pitchFamily="2" charset="0"/>
                <a:cs typeface="Calibri" panose="020F0502020204030204" pitchFamily="34" charset="0"/>
              </a:rPr>
              <a:t>минь,оролцох оролцоо маань, нийгэмрүү чиглэсэн </a:t>
            </a:r>
            <a:r>
              <a:rPr lang="mn-MN" sz="2400" dirty="0">
                <a:solidFill>
                  <a:schemeClr val="accent1">
                    <a:lumMod val="75000"/>
                  </a:schemeClr>
                </a:solidFill>
                <a:effectLst/>
                <a:latin typeface="Roboto" panose="02000000000000000000" pitchFamily="2" charset="0"/>
                <a:ea typeface="Roboto" panose="02000000000000000000" pitchFamily="2" charset="0"/>
                <a:cs typeface="Calibri" panose="020F0502020204030204" pitchFamily="34" charset="0"/>
              </a:rPr>
              <a:t>хэвээр байх болно. Амьдралын алтан түлхүүр зөвхөн таны гарт байдаг гэж хэлээд илтгэлээ өндөрлөе.</a:t>
            </a:r>
            <a:endParaRPr lang="en-US" sz="2000" dirty="0">
              <a:solidFill>
                <a:schemeClr val="accent1">
                  <a:lumMod val="75000"/>
                </a:schemeClr>
              </a:solidFill>
              <a:effectLst/>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798462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8"/>
            <a:ext cx="12192000" cy="6852004"/>
          </a:xfrm>
          <a:prstGeom prst="rect">
            <a:avLst/>
          </a:prstGeom>
        </p:spPr>
      </p:pic>
      <p:sp>
        <p:nvSpPr>
          <p:cNvPr id="4" name="TextBox 3"/>
          <p:cNvSpPr txBox="1"/>
          <p:nvPr/>
        </p:nvSpPr>
        <p:spPr>
          <a:xfrm>
            <a:off x="3484384" y="2274838"/>
            <a:ext cx="7454962" cy="2308324"/>
          </a:xfrm>
          <a:prstGeom prst="rect">
            <a:avLst/>
          </a:prstGeom>
          <a:noFill/>
        </p:spPr>
        <p:txBody>
          <a:bodyPr wrap="square" rtlCol="0">
            <a:spAutoFit/>
          </a:bodyPr>
          <a:lstStyle/>
          <a:p>
            <a:pPr algn="ctr"/>
            <a:r>
              <a:rPr lang="mn-MN" sz="4800" b="1" cap="all" dirty="0">
                <a:solidFill>
                  <a:schemeClr val="bg1"/>
                </a:solidFill>
                <a:latin typeface="Roboto" panose="02000000000000000000" pitchFamily="2" charset="0"/>
                <a:ea typeface="Roboto" panose="02000000000000000000" pitchFamily="2" charset="0"/>
              </a:rPr>
              <a:t>АНХААРАЛ ХАНДУУЛСАНД БАЯРЛАЛАА</a:t>
            </a:r>
            <a:r>
              <a:rPr lang="en-US" sz="4800" b="1" cap="all" dirty="0">
                <a:solidFill>
                  <a:schemeClr val="bg1"/>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2332841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858"/>
            <a:ext cx="12192000" cy="6852004"/>
          </a:xfrm>
          <a:prstGeom prst="rect">
            <a:avLst/>
          </a:prstGeom>
        </p:spPr>
      </p:pic>
      <p:sp>
        <p:nvSpPr>
          <p:cNvPr id="8" name="TextBox 7"/>
          <p:cNvSpPr txBox="1"/>
          <p:nvPr/>
        </p:nvSpPr>
        <p:spPr>
          <a:xfrm>
            <a:off x="8458200" y="1524001"/>
            <a:ext cx="1502227" cy="523220"/>
          </a:xfrm>
          <a:prstGeom prst="rect">
            <a:avLst/>
          </a:prstGeom>
          <a:noFill/>
        </p:spPr>
        <p:txBody>
          <a:bodyPr wrap="square" rtlCol="0">
            <a:spAutoFit/>
          </a:bodyPr>
          <a:lstStyle/>
          <a:p>
            <a:r>
              <a:rPr lang="en-US" sz="2800" b="1" dirty="0">
                <a:solidFill>
                  <a:schemeClr val="bg1"/>
                </a:solidFill>
                <a:latin typeface="Roboto" panose="02000000000000000000" pitchFamily="2" charset="0"/>
                <a:ea typeface="Roboto" panose="02000000000000000000" pitchFamily="2" charset="0"/>
              </a:rPr>
              <a:t>PHOTO</a:t>
            </a:r>
          </a:p>
        </p:txBody>
      </p:sp>
      <p:sp>
        <p:nvSpPr>
          <p:cNvPr id="9" name="Rectangle 8"/>
          <p:cNvSpPr/>
          <p:nvPr/>
        </p:nvSpPr>
        <p:spPr>
          <a:xfrm>
            <a:off x="6696891" y="3487782"/>
            <a:ext cx="5024846" cy="2664823"/>
          </a:xfrm>
          <a:prstGeom prst="rect">
            <a:avLst/>
          </a:prstGeom>
          <a:solidFill>
            <a:schemeClr val="bg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458200" y="4567646"/>
            <a:ext cx="1502227" cy="523220"/>
          </a:xfrm>
          <a:prstGeom prst="rect">
            <a:avLst/>
          </a:prstGeom>
          <a:noFill/>
        </p:spPr>
        <p:txBody>
          <a:bodyPr wrap="square" rtlCol="0">
            <a:spAutoFit/>
          </a:bodyPr>
          <a:lstStyle/>
          <a:p>
            <a:r>
              <a:rPr lang="en-US" sz="2800" b="1" dirty="0">
                <a:solidFill>
                  <a:schemeClr val="bg1"/>
                </a:solidFill>
                <a:latin typeface="Roboto" panose="02000000000000000000" pitchFamily="2" charset="0"/>
                <a:ea typeface="Roboto" panose="02000000000000000000" pitchFamily="2" charset="0"/>
              </a:rPr>
              <a:t>PHOTO</a:t>
            </a:r>
          </a:p>
        </p:txBody>
      </p:sp>
      <p:pic>
        <p:nvPicPr>
          <p:cNvPr id="2052" name="Picture 4" descr="Зураг нээх">
            <a:extLst>
              <a:ext uri="{FF2B5EF4-FFF2-40B4-BE49-F238E27FC236}">
                <a16:creationId xmlns="" xmlns:a16="http://schemas.microsoft.com/office/drawing/2014/main" id="{AF04A21D-27AE-4F4B-AA57-DD681ACC03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7890358" y="-726812"/>
            <a:ext cx="2637914" cy="502484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Зураг нээх">
            <a:extLst>
              <a:ext uri="{FF2B5EF4-FFF2-40B4-BE49-F238E27FC236}">
                <a16:creationId xmlns="" xmlns:a16="http://schemas.microsoft.com/office/drawing/2014/main" id="{291999CC-4512-4B4E-9228-34FF7030CE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4111" y="3483305"/>
            <a:ext cx="1765963" cy="259842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Зураг нээх">
            <a:extLst>
              <a:ext uri="{FF2B5EF4-FFF2-40B4-BE49-F238E27FC236}">
                <a16:creationId xmlns="" xmlns:a16="http://schemas.microsoft.com/office/drawing/2014/main" id="{EDC736BC-2F30-439E-8992-646B12CC9F5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60074" y="3412424"/>
            <a:ext cx="1765963" cy="259842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Зураг нээх">
            <a:extLst>
              <a:ext uri="{FF2B5EF4-FFF2-40B4-BE49-F238E27FC236}">
                <a16:creationId xmlns="" xmlns:a16="http://schemas.microsoft.com/office/drawing/2014/main" id="{245938E7-4A78-41A8-9904-1F4C6927911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26037" y="3412424"/>
            <a:ext cx="1765963" cy="25883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 xmlns:a16="http://schemas.microsoft.com/office/drawing/2014/main" id="{6BA991A5-2E1D-49DA-BD22-52AB6216900D}"/>
              </a:ext>
            </a:extLst>
          </p:cNvPr>
          <p:cNvSpPr txBox="1"/>
          <p:nvPr/>
        </p:nvSpPr>
        <p:spPr>
          <a:xfrm>
            <a:off x="517177" y="1252024"/>
            <a:ext cx="5270566" cy="4241418"/>
          </a:xfrm>
          <a:prstGeom prst="rect">
            <a:avLst/>
          </a:prstGeom>
          <a:noFill/>
        </p:spPr>
        <p:txBody>
          <a:bodyPr wrap="square">
            <a:spAutoFit/>
          </a:bodyPr>
          <a:lstStyle/>
          <a:p>
            <a:pPr marL="0" marR="0" algn="just">
              <a:lnSpc>
                <a:spcPct val="107000"/>
              </a:lnSpc>
              <a:spcBef>
                <a:spcPts val="0"/>
              </a:spcBef>
              <a:spcAft>
                <a:spcPts val="800"/>
              </a:spcAft>
            </a:pPr>
            <a:r>
              <a:rPr lang="mn-MN"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Би </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1996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онд</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Өвөрхангай</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аймгийн</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МСҮТ-</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ийг</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оёдол</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эсгүүрчин</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мэргэжлээр</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төгсөж</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УБ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хотод</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ирж</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ажил</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амьдралын</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гараагаа</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оёдлын</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үйлдвэрээс</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эхлэж</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байсан</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түүхтэй</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Улмаар</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2003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оноос</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эхлэн</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Нийслэлийн</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томоохон</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худалдааны</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төвүүдэд</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худалдагч</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касс</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нярав</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захиалгын</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менежер</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зохион</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байгуулагч</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зэрэг</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ажлын</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местэн</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дээр</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ажилладаг</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байсан</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Хэдий</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mn-MN" sz="1800" dirty="0" smtClean="0">
                <a:solidFill>
                  <a:schemeClr val="bg1"/>
                </a:solidFill>
                <a:effectLst/>
                <a:latin typeface="Roboto" panose="02000000000000000000" pitchFamily="2" charset="0"/>
                <a:ea typeface="Roboto" panose="02000000000000000000" pitchFamily="2" charset="0"/>
                <a:cs typeface="Calibri" panose="020F0502020204030204" pitchFamily="34" charset="0"/>
              </a:rPr>
              <a:t>ажил, </a:t>
            </a:r>
            <a:r>
              <a:rPr lang="en-US" sz="1800" dirty="0" err="1" smtClean="0">
                <a:solidFill>
                  <a:schemeClr val="bg1"/>
                </a:solidFill>
                <a:effectLst/>
                <a:latin typeface="Roboto" panose="02000000000000000000" pitchFamily="2" charset="0"/>
                <a:ea typeface="Roboto" panose="02000000000000000000" pitchFamily="2" charset="0"/>
                <a:cs typeface="Calibri" panose="020F0502020204030204" pitchFamily="34" charset="0"/>
              </a:rPr>
              <a:t>албан</a:t>
            </a:r>
            <a:r>
              <a:rPr lang="en-US" sz="1800" dirty="0" smtClean="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тушаал</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дээшилж</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smtClean="0">
                <a:solidFill>
                  <a:schemeClr val="bg1"/>
                </a:solidFill>
                <a:effectLst/>
                <a:latin typeface="Roboto" panose="02000000000000000000" pitchFamily="2" charset="0"/>
                <a:ea typeface="Roboto" panose="02000000000000000000" pitchFamily="2" charset="0"/>
                <a:cs typeface="Calibri" panose="020F0502020204030204" pitchFamily="34" charset="0"/>
              </a:rPr>
              <a:t>байсан</a:t>
            </a:r>
            <a:r>
              <a:rPr lang="mn-MN" sz="1800" dirty="0" smtClean="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smtClean="0">
                <a:solidFill>
                  <a:schemeClr val="bg1"/>
                </a:solidFill>
                <a:effectLst/>
                <a:latin typeface="Roboto" panose="02000000000000000000" pitchFamily="2" charset="0"/>
                <a:ea typeface="Roboto" panose="02000000000000000000" pitchFamily="2" charset="0"/>
                <a:cs typeface="Calibri" panose="020F0502020204030204" pitchFamily="34" charset="0"/>
              </a:rPr>
              <a:t>ч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ахуй</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амьдрал</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маань</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цалингаас</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цалингийн</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хооронд</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нэг</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л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хэвийн</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үргэлжсээр</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байсан</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болохоор</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хувиараа</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хөдөлмөр</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эрхлэхээр</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en-US" sz="1800" dirty="0" err="1">
                <a:solidFill>
                  <a:schemeClr val="bg1"/>
                </a:solidFill>
                <a:effectLst/>
                <a:latin typeface="Roboto" panose="02000000000000000000" pitchFamily="2" charset="0"/>
                <a:ea typeface="Roboto" panose="02000000000000000000" pitchFamily="2" charset="0"/>
                <a:cs typeface="Calibri" panose="020F0502020204030204" pitchFamily="34" charset="0"/>
              </a:rPr>
              <a:t>шийдсэн</a:t>
            </a:r>
            <a:r>
              <a:rPr lang="en-US"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a:t>
            </a:r>
            <a:r>
              <a:rPr lang="mn-MN"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Тухайн үед надад хуримтлуулсан мөнгө </a:t>
            </a:r>
            <a:r>
              <a:rPr lang="mn-MN" sz="1800" dirty="0" smtClean="0">
                <a:solidFill>
                  <a:schemeClr val="bg1"/>
                </a:solidFill>
                <a:effectLst/>
                <a:latin typeface="Roboto" panose="02000000000000000000" pitchFamily="2" charset="0"/>
                <a:ea typeface="Roboto" panose="02000000000000000000" pitchFamily="2" charset="0"/>
                <a:cs typeface="Calibri" panose="020F0502020204030204" pitchFamily="34" charset="0"/>
              </a:rPr>
              <a:t>байгаагүй ч </a:t>
            </a:r>
            <a:r>
              <a:rPr lang="mn-MN"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худалдаа, үйлдвэрлэлийн чиглэлээр бие даан ажиллах </a:t>
            </a:r>
            <a:r>
              <a:rPr lang="mn-MN" sz="1800" dirty="0" smtClean="0">
                <a:solidFill>
                  <a:schemeClr val="bg1"/>
                </a:solidFill>
                <a:effectLst/>
                <a:latin typeface="Roboto" panose="02000000000000000000" pitchFamily="2" charset="0"/>
                <a:ea typeface="Roboto" panose="02000000000000000000" pitchFamily="2" charset="0"/>
                <a:cs typeface="Calibri" panose="020F0502020204030204" pitchFamily="34" charset="0"/>
              </a:rPr>
              <a:t>ажлын туршлага суусан</a:t>
            </a:r>
            <a:r>
              <a:rPr lang="mn-MN" sz="1800" dirty="0">
                <a:solidFill>
                  <a:schemeClr val="bg1"/>
                </a:solidFill>
                <a:effectLst/>
                <a:latin typeface="Roboto" panose="02000000000000000000" pitchFamily="2" charset="0"/>
                <a:ea typeface="Roboto" panose="02000000000000000000" pitchFamily="2" charset="0"/>
                <a:cs typeface="Calibri" panose="020F0502020204030204" pitchFamily="34" charset="0"/>
              </a:rPr>
              <a:t>. Үүндээ ч талархдаг. </a:t>
            </a:r>
            <a:endParaRPr lang="en-US" sz="1600" dirty="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p:txBody>
      </p:sp>
      <p:sp>
        <p:nvSpPr>
          <p:cNvPr id="14" name="TextBox 13">
            <a:extLst>
              <a:ext uri="{FF2B5EF4-FFF2-40B4-BE49-F238E27FC236}">
                <a16:creationId xmlns="" xmlns:a16="http://schemas.microsoft.com/office/drawing/2014/main" id="{7A4B0469-6313-4581-B037-71D463923D78}"/>
              </a:ext>
            </a:extLst>
          </p:cNvPr>
          <p:cNvSpPr txBox="1"/>
          <p:nvPr/>
        </p:nvSpPr>
        <p:spPr>
          <a:xfrm>
            <a:off x="1572" y="788182"/>
            <a:ext cx="6094428" cy="369332"/>
          </a:xfrm>
          <a:prstGeom prst="rect">
            <a:avLst/>
          </a:prstGeom>
          <a:noFill/>
        </p:spPr>
        <p:txBody>
          <a:bodyPr wrap="square">
            <a:spAutoFit/>
          </a:bodyPr>
          <a:lstStyle/>
          <a:p>
            <a:pPr algn="ctr"/>
            <a:r>
              <a:rPr lang="mn-MN" sz="1800" b="1" dirty="0" smtClean="0">
                <a:solidFill>
                  <a:schemeClr val="bg1"/>
                </a:solidFill>
                <a:latin typeface="Roboto" panose="02000000000000000000" pitchFamily="2" charset="0"/>
                <a:ea typeface="Roboto" panose="02000000000000000000" pitchFamily="2" charset="0"/>
              </a:rPr>
              <a:t>АЖЛЫН ТУРШЛАГА</a:t>
            </a:r>
            <a:endParaRPr lang="en-US" sz="1800" b="1"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696456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003"/>
            <a:ext cx="12192000" cy="6852004"/>
          </a:xfrm>
          <a:prstGeom prst="rect">
            <a:avLst/>
          </a:prstGeom>
        </p:spPr>
      </p:pic>
      <p:sp>
        <p:nvSpPr>
          <p:cNvPr id="3" name="TextBox 2"/>
          <p:cNvSpPr txBox="1"/>
          <p:nvPr/>
        </p:nvSpPr>
        <p:spPr>
          <a:xfrm>
            <a:off x="515983" y="324108"/>
            <a:ext cx="4841966" cy="523220"/>
          </a:xfrm>
          <a:prstGeom prst="rect">
            <a:avLst/>
          </a:prstGeom>
          <a:noFill/>
        </p:spPr>
        <p:txBody>
          <a:bodyPr wrap="square" rtlCol="0">
            <a:spAutoFit/>
          </a:bodyPr>
          <a:lstStyle/>
          <a:p>
            <a:pPr algn="ctr"/>
            <a:r>
              <a:rPr lang="mn-MN" sz="2800" b="1" dirty="0">
                <a:solidFill>
                  <a:schemeClr val="bg1"/>
                </a:solidFill>
                <a:latin typeface="Roboto" panose="02000000000000000000" pitchFamily="2" charset="0"/>
                <a:ea typeface="Roboto" panose="02000000000000000000" pitchFamily="2" charset="0"/>
              </a:rPr>
              <a:t>ЭХЛЭЛ</a:t>
            </a:r>
            <a:endParaRPr lang="en-US" sz="2800" b="1" dirty="0">
              <a:solidFill>
                <a:schemeClr val="bg1"/>
              </a:solidFill>
              <a:latin typeface="Roboto" panose="02000000000000000000" pitchFamily="2" charset="0"/>
              <a:ea typeface="Roboto" panose="02000000000000000000" pitchFamily="2" charset="0"/>
            </a:endParaRPr>
          </a:p>
        </p:txBody>
      </p:sp>
      <p:sp>
        <p:nvSpPr>
          <p:cNvPr id="6" name="Rectangle 5"/>
          <p:cNvSpPr/>
          <p:nvPr/>
        </p:nvSpPr>
        <p:spPr>
          <a:xfrm>
            <a:off x="6696891" y="444137"/>
            <a:ext cx="5024846" cy="2664823"/>
          </a:xfrm>
          <a:prstGeom prst="rect">
            <a:avLst/>
          </a:prstGeom>
          <a:solidFill>
            <a:schemeClr val="bg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458200" y="1524001"/>
            <a:ext cx="1502227" cy="523220"/>
          </a:xfrm>
          <a:prstGeom prst="rect">
            <a:avLst/>
          </a:prstGeom>
          <a:noFill/>
        </p:spPr>
        <p:txBody>
          <a:bodyPr wrap="square" rtlCol="0">
            <a:spAutoFit/>
          </a:bodyPr>
          <a:lstStyle/>
          <a:p>
            <a:r>
              <a:rPr lang="en-US" sz="2800" b="1" dirty="0">
                <a:solidFill>
                  <a:schemeClr val="bg1"/>
                </a:solidFill>
                <a:latin typeface="Roboto" panose="02000000000000000000" pitchFamily="2" charset="0"/>
                <a:ea typeface="Roboto" panose="02000000000000000000" pitchFamily="2" charset="0"/>
              </a:rPr>
              <a:t>PHOTO</a:t>
            </a:r>
          </a:p>
        </p:txBody>
      </p:sp>
      <p:sp>
        <p:nvSpPr>
          <p:cNvPr id="9" name="Rectangle 8"/>
          <p:cNvSpPr/>
          <p:nvPr/>
        </p:nvSpPr>
        <p:spPr>
          <a:xfrm>
            <a:off x="6696891" y="3487782"/>
            <a:ext cx="5024846" cy="2664823"/>
          </a:xfrm>
          <a:prstGeom prst="rect">
            <a:avLst/>
          </a:prstGeom>
          <a:solidFill>
            <a:schemeClr val="bg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458200" y="4567646"/>
            <a:ext cx="1502227" cy="523220"/>
          </a:xfrm>
          <a:prstGeom prst="rect">
            <a:avLst/>
          </a:prstGeom>
          <a:noFill/>
        </p:spPr>
        <p:txBody>
          <a:bodyPr wrap="square" rtlCol="0">
            <a:spAutoFit/>
          </a:bodyPr>
          <a:lstStyle/>
          <a:p>
            <a:r>
              <a:rPr lang="en-US" sz="2800" b="1" dirty="0">
                <a:solidFill>
                  <a:schemeClr val="bg1"/>
                </a:solidFill>
                <a:latin typeface="Roboto" panose="02000000000000000000" pitchFamily="2" charset="0"/>
                <a:ea typeface="Roboto" panose="02000000000000000000" pitchFamily="2" charset="0"/>
              </a:rPr>
              <a:t>PHOTO</a:t>
            </a:r>
          </a:p>
        </p:txBody>
      </p:sp>
      <p:sp>
        <p:nvSpPr>
          <p:cNvPr id="11" name="TextBox 10">
            <a:extLst>
              <a:ext uri="{FF2B5EF4-FFF2-40B4-BE49-F238E27FC236}">
                <a16:creationId xmlns="" xmlns:a16="http://schemas.microsoft.com/office/drawing/2014/main" id="{34348F0E-6329-457A-9DBA-81822C05C818}"/>
              </a:ext>
            </a:extLst>
          </p:cNvPr>
          <p:cNvSpPr txBox="1"/>
          <p:nvPr/>
        </p:nvSpPr>
        <p:spPr>
          <a:xfrm>
            <a:off x="0" y="962697"/>
            <a:ext cx="6080760" cy="5909310"/>
          </a:xfrm>
          <a:prstGeom prst="rect">
            <a:avLst/>
          </a:prstGeom>
          <a:noFill/>
        </p:spPr>
        <p:txBody>
          <a:bodyPr wrap="square">
            <a:spAutoFit/>
          </a:bodyPr>
          <a:lstStyle/>
          <a:p>
            <a:pPr algn="just"/>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Тэгээд</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mn-MN" dirty="0" smtClean="0">
                <a:solidFill>
                  <a:schemeClr val="bg1"/>
                </a:solidFill>
                <a:effectLst>
                  <a:outerShdw blurRad="38100" dist="38100" dir="2700000" algn="tl">
                    <a:srgbClr val="000000">
                      <a:alpha val="43137"/>
                    </a:srgbClr>
                  </a:outerShdw>
                </a:effectLst>
                <a:latin typeface="Arial" panose="020B0604020202020204" pitchFamily="34" charset="0"/>
                <a:ea typeface="Roboto" panose="02000000000000000000" pitchFamily="2" charset="0"/>
                <a:cs typeface="Arial" panose="020B0604020202020204" pitchFamily="34" charset="0"/>
              </a:rPr>
              <a:t>Ю</a:t>
            </a:r>
            <a:r>
              <a:rPr lang="mn-MN" sz="1800" dirty="0" smtClean="0">
                <a:solidFill>
                  <a:schemeClr val="bg1"/>
                </a:solidFill>
                <a:effectLst>
                  <a:outerShdw blurRad="38100" dist="38100" dir="2700000" algn="tl">
                    <a:srgbClr val="000000">
                      <a:alpha val="43137"/>
                    </a:srgbClr>
                  </a:outerShdw>
                </a:effectLst>
                <a:latin typeface="Arial" panose="020B0604020202020204" pitchFamily="34" charset="0"/>
                <a:ea typeface="Roboto" panose="02000000000000000000" pitchFamily="2" charset="0"/>
                <a:cs typeface="Arial" panose="020B0604020202020204" pitchFamily="34" charset="0"/>
              </a:rPr>
              <a:t>у? </a:t>
            </a:r>
            <a:r>
              <a:rPr lang="mn-MN" dirty="0" smtClean="0">
                <a:solidFill>
                  <a:schemeClr val="bg1"/>
                </a:solidFill>
                <a:effectLst>
                  <a:outerShdw blurRad="38100" dist="38100" dir="2700000" algn="tl">
                    <a:srgbClr val="000000">
                      <a:alpha val="43137"/>
                    </a:srgbClr>
                  </a:outerShdw>
                </a:effectLst>
                <a:latin typeface="Arial" panose="020B0604020202020204" pitchFamily="34" charset="0"/>
                <a:ea typeface="Roboto" panose="02000000000000000000" pitchFamily="2" charset="0"/>
                <a:cs typeface="Arial" panose="020B0604020202020204" pitchFamily="34" charset="0"/>
              </a:rPr>
              <a:t>Я</a:t>
            </a:r>
            <a:r>
              <a:rPr lang="mn-MN" sz="1800" dirty="0" smtClean="0">
                <a:solidFill>
                  <a:schemeClr val="bg1"/>
                </a:solidFill>
                <a:effectLst>
                  <a:outerShdw blurRad="38100" dist="38100" dir="2700000" algn="tl">
                    <a:srgbClr val="000000">
                      <a:alpha val="43137"/>
                    </a:srgbClr>
                  </a:outerShdw>
                </a:effectLst>
                <a:latin typeface="Arial" panose="020B0604020202020204" pitchFamily="34" charset="0"/>
                <a:ea typeface="Roboto" panose="02000000000000000000" pitchFamily="2" charset="0"/>
                <a:cs typeface="Arial" panose="020B0604020202020204" pitchFamily="34" charset="0"/>
              </a:rPr>
              <a:t>аж? Хаанаас? Эхлэх вэ? гэж бодсон. </a:t>
            </a:r>
            <a:r>
              <a:rPr lang="mn-MN" dirty="0" smtClean="0">
                <a:solidFill>
                  <a:schemeClr val="bg1"/>
                </a:solidFill>
                <a:effectLst>
                  <a:outerShdw blurRad="38100" dist="38100" dir="2700000" algn="tl">
                    <a:srgbClr val="000000">
                      <a:alpha val="43137"/>
                    </a:srgbClr>
                  </a:outerShdw>
                </a:effectLst>
                <a:latin typeface="Arial" panose="020B0604020202020204" pitchFamily="34" charset="0"/>
                <a:ea typeface="Roboto" panose="02000000000000000000" pitchFamily="2" charset="0"/>
                <a:cs typeface="Arial" panose="020B0604020202020204" pitchFamily="34" charset="0"/>
              </a:rPr>
              <a:t>Х</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ашаа</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байшингаа</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зараад</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2013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онд</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mn-MN" sz="1800" dirty="0" smtClean="0">
                <a:solidFill>
                  <a:schemeClr val="bg1"/>
                </a:solidFill>
                <a:effectLst>
                  <a:outerShdw blurRad="38100" dist="38100" dir="2700000" algn="tl">
                    <a:srgbClr val="000000">
                      <a:alpha val="43137"/>
                    </a:srgbClr>
                  </a:outerShdw>
                </a:effectLst>
                <a:latin typeface="Arial" panose="020B0604020202020204" pitchFamily="34" charset="0"/>
                <a:ea typeface="Roboto" panose="02000000000000000000" pitchFamily="2" charset="0"/>
                <a:cs typeface="Arial" panose="020B0604020202020204" pitchFamily="34" charset="0"/>
              </a:rPr>
              <a:t>төрөлх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сум</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орон</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нутагтаа</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mn-MN" sz="1800" dirty="0" smtClean="0">
                <a:solidFill>
                  <a:schemeClr val="bg1"/>
                </a:solidFill>
                <a:effectLst>
                  <a:outerShdw blurRad="38100" dist="38100" dir="2700000" algn="tl">
                    <a:srgbClr val="000000">
                      <a:alpha val="43137"/>
                    </a:srgbClr>
                  </a:outerShdw>
                </a:effectLst>
                <a:latin typeface="Arial" panose="020B0604020202020204" pitchFamily="34" charset="0"/>
                <a:ea typeface="Roboto" panose="02000000000000000000" pitchFamily="2" charset="0"/>
                <a:cs typeface="Arial" panose="020B0604020202020204" pitchFamily="34" charset="0"/>
              </a:rPr>
              <a:t>шилжин суурьшиж</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Жаазны</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үйлдвэр</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нээж</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mn-MN" sz="1800" dirty="0" smtClean="0">
                <a:solidFill>
                  <a:schemeClr val="bg1"/>
                </a:solidFill>
                <a:effectLst>
                  <a:outerShdw blurRad="38100" dist="38100" dir="2700000" algn="tl">
                    <a:srgbClr val="000000">
                      <a:alpha val="43137"/>
                    </a:srgbClr>
                  </a:outerShdw>
                </a:effectLst>
                <a:latin typeface="Arial" panose="020B0604020202020204" pitchFamily="34" charset="0"/>
                <a:ea typeface="Roboto" panose="02000000000000000000" pitchFamily="2" charset="0"/>
                <a:cs typeface="Arial" panose="020B0604020202020204" pitchFamily="34" charset="0"/>
              </a:rPr>
              <a:t>ажиллуулах бизнесийн санаа олж харсан. Учир нь тухайн үед хэрээсэн хатгамал худалддаанд гарч </a:t>
            </a:r>
            <a:r>
              <a:rPr lang="mn-MN" dirty="0" smtClean="0">
                <a:solidFill>
                  <a:schemeClr val="bg1"/>
                </a:solidFill>
                <a:effectLst>
                  <a:outerShdw blurRad="38100" dist="38100" dir="2700000" algn="tl">
                    <a:srgbClr val="000000">
                      <a:alpha val="43137"/>
                    </a:srgbClr>
                  </a:outerShdw>
                </a:effectLst>
                <a:latin typeface="Arial" panose="020B0604020202020204" pitchFamily="34" charset="0"/>
                <a:ea typeface="Roboto" panose="02000000000000000000" pitchFamily="2" charset="0"/>
                <a:cs typeface="Arial" panose="020B0604020202020204" pitchFamily="34" charset="0"/>
              </a:rPr>
              <a:t>хүүхэд, хөгшидгүй</a:t>
            </a:r>
            <a:r>
              <a:rPr lang="mn-MN" sz="1800" dirty="0" smtClean="0">
                <a:solidFill>
                  <a:schemeClr val="bg1"/>
                </a:solidFill>
                <a:effectLst>
                  <a:outerShdw blurRad="38100" dist="38100" dir="2700000" algn="tl">
                    <a:srgbClr val="000000">
                      <a:alpha val="43137"/>
                    </a:srgbClr>
                  </a:outerShdw>
                </a:effectLst>
                <a:latin typeface="Arial" panose="020B0604020202020204" pitchFamily="34" charset="0"/>
                <a:ea typeface="Roboto" panose="02000000000000000000" pitchFamily="2" charset="0"/>
                <a:cs typeface="Arial" panose="020B0604020202020204" pitchFamily="34" charset="0"/>
              </a:rPr>
              <a:t> оёж эхэлсэн үе байсан. Жааз тээвэрлэхэд хагарч эвдрэх эрсдэлтэй бараа учир ачааны зардалгүй газар дээрээс нь хүссэн өнгө загвараа сонгон үйлчлүүлэх нь хүмүүст тааламжтай байсан болохоор захиалга ихсэж,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гэр</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бүлийн</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хамтаар</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2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жил</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тун</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завгүй</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ажилласан</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Улмаар</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бизнесийн</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үйл</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ажиллагаагаа</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өргөжүүлж</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p>
          <a:p>
            <a:pPr algn="just"/>
            <a:r>
              <a:rPr lang="mn-MN"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2015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онд</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Очир</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барааны</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дэлгүүрийг</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endParaRPr lang="mn-MN"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endParaRPr>
          </a:p>
          <a:p>
            <a:pPr algn="just"/>
            <a:r>
              <a:rPr lang="mn-MN" dirty="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2018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онд</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Очир</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хүнсний</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дэлгүүрийг</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нээж</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ажиллуулсан</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a:t>
            </a:r>
            <a:endParaRPr lang="mn-MN"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endParaRPr>
          </a:p>
          <a:p>
            <a:pPr algn="just"/>
            <a:r>
              <a:rPr lang="mn-MN"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2020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онд</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сумынхаа</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Бизнес</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эрхлэгч</a:t>
            </a:r>
            <a:r>
              <a:rPr lang="mn-MN" sz="1800" dirty="0" smtClean="0">
                <a:solidFill>
                  <a:schemeClr val="bg1"/>
                </a:solidFill>
                <a:effectLst>
                  <a:outerShdw blurRad="38100" dist="38100" dir="2700000" algn="tl">
                    <a:srgbClr val="000000">
                      <a:alpha val="43137"/>
                    </a:srgbClr>
                  </a:outerShdw>
                </a:effectLst>
                <a:latin typeface="Arial" panose="020B0604020202020204" pitchFamily="34" charset="0"/>
                <a:ea typeface="Roboto" panose="02000000000000000000" pitchFamily="2" charset="0"/>
                <a:cs typeface="Arial" panose="020B0604020202020204" pitchFamily="34" charset="0"/>
              </a:rPr>
              <a:t>д</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ийн</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тэргүүнээр</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сонгогдож</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ажилласнаар</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нийгэмрүү</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чиглэсэн</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mn-MN" sz="1800" dirty="0" smtClean="0">
                <a:solidFill>
                  <a:schemeClr val="bg1"/>
                </a:solidFill>
                <a:effectLst>
                  <a:outerShdw blurRad="38100" dist="38100" dir="2700000" algn="tl">
                    <a:srgbClr val="000000">
                      <a:alpha val="43137"/>
                    </a:srgbClr>
                  </a:outerShdw>
                </a:effectLst>
                <a:latin typeface="Arial" panose="020B0604020202020204" pitchFamily="34" charset="0"/>
                <a:ea typeface="Roboto" panose="02000000000000000000" pitchFamily="2" charset="0"/>
                <a:cs typeface="Arial" panose="020B0604020202020204" pitchFamily="34" charset="0"/>
              </a:rPr>
              <a:t>сургалт,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арга</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хэмжээн</a:t>
            </a:r>
            <a:r>
              <a:rPr lang="mn-MN" sz="1800" dirty="0" smtClean="0">
                <a:solidFill>
                  <a:schemeClr val="bg1"/>
                </a:solidFill>
                <a:effectLst>
                  <a:outerShdw blurRad="38100" dist="38100" dir="2700000" algn="tl">
                    <a:srgbClr val="000000">
                      <a:alpha val="43137"/>
                    </a:srgbClr>
                  </a:outerShdw>
                </a:effectLst>
                <a:latin typeface="Arial" panose="020B0604020202020204" pitchFamily="34" charset="0"/>
                <a:ea typeface="Roboto" panose="02000000000000000000" pitchFamily="2" charset="0"/>
                <a:cs typeface="Arial" panose="020B0604020202020204" pitchFamily="34" charset="0"/>
              </a:rPr>
              <a:t>д</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илүү</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оролцоотой</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болж</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нийгмийн</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хариуцлагын</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хүрээнд</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олон</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олон</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ажлуудыг</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санаачилж</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r>
              <a:rPr lang="en-US" sz="1800" dirty="0" err="1"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хий</a:t>
            </a:r>
            <a:r>
              <a:rPr lang="mn-MN" sz="1800" dirty="0" smtClean="0">
                <a:solidFill>
                  <a:schemeClr val="bg1"/>
                </a:solidFill>
                <a:effectLst>
                  <a:outerShdw blurRad="38100" dist="38100" dir="2700000" algn="tl">
                    <a:srgbClr val="000000">
                      <a:alpha val="43137"/>
                    </a:srgbClr>
                  </a:outerShdw>
                </a:effectLst>
                <a:latin typeface="Arial" panose="020B0604020202020204" pitchFamily="34" charset="0"/>
                <a:ea typeface="Roboto" panose="02000000000000000000" pitchFamily="2" charset="0"/>
                <a:cs typeface="Arial" panose="020B0604020202020204" pitchFamily="34" charset="0"/>
              </a:rPr>
              <a:t>ж хэрэгжүүлсэн</a:t>
            </a:r>
            <a:r>
              <a:rPr lang="en-US" sz="1800" dirty="0" smtClean="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rPr>
              <a:t>. </a:t>
            </a:r>
            <a:endParaRPr lang="en-US" dirty="0">
              <a:solidFill>
                <a:schemeClr val="bg1"/>
              </a:solidFill>
              <a:effectLst>
                <a:outerShdw blurRad="38100" dist="38100" dir="2700000" algn="tl">
                  <a:srgbClr val="000000">
                    <a:alpha val="43137"/>
                  </a:srgbClr>
                </a:outerShdw>
              </a:effectLst>
              <a:latin typeface="Roboto" panose="02000000000000000000"/>
              <a:ea typeface="Roboto" panose="02000000000000000000" pitchFamily="2" charset="0"/>
              <a:cs typeface="Arial" panose="020B0604020202020204" pitchFamily="34" charset="0"/>
            </a:endParaRPr>
          </a:p>
        </p:txBody>
      </p:sp>
      <p:pic>
        <p:nvPicPr>
          <p:cNvPr id="10242" name="Picture 2" descr="Зураг нээх">
            <a:extLst>
              <a:ext uri="{FF2B5EF4-FFF2-40B4-BE49-F238E27FC236}">
                <a16:creationId xmlns="" xmlns:a16="http://schemas.microsoft.com/office/drawing/2014/main" id="{0C2FEADD-1219-4988-8E06-C562DE6CAA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6890" y="3487782"/>
            <a:ext cx="5024847" cy="266482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Зураг нээх">
            <a:extLst>
              <a:ext uri="{FF2B5EF4-FFF2-40B4-BE49-F238E27FC236}">
                <a16:creationId xmlns="" xmlns:a16="http://schemas.microsoft.com/office/drawing/2014/main" id="{B48052B8-A5E8-42D2-90B3-37EE1DC46F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889" y="238759"/>
            <a:ext cx="5024845" cy="2870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8764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1" y="0"/>
            <a:ext cx="12192000" cy="6852004"/>
          </a:xfrm>
          <a:prstGeom prst="rect">
            <a:avLst/>
          </a:prstGeom>
        </p:spPr>
      </p:pic>
      <p:pic>
        <p:nvPicPr>
          <p:cNvPr id="7170" name="Picture 2" descr="Зураг нээх">
            <a:extLst>
              <a:ext uri="{FF2B5EF4-FFF2-40B4-BE49-F238E27FC236}">
                <a16:creationId xmlns="" xmlns:a16="http://schemas.microsoft.com/office/drawing/2014/main" id="{3B22768D-C12F-4A8A-B0F4-9D590F715E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462" y="842847"/>
            <a:ext cx="4178829" cy="31362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33D59B06-AE19-4418-BF5C-7FEB34CB7A3C}"/>
              </a:ext>
            </a:extLst>
          </p:cNvPr>
          <p:cNvSpPr txBox="1"/>
          <p:nvPr/>
        </p:nvSpPr>
        <p:spPr>
          <a:xfrm>
            <a:off x="4777291" y="276197"/>
            <a:ext cx="7119958" cy="6072047"/>
          </a:xfrm>
          <a:prstGeom prst="rect">
            <a:avLst/>
          </a:prstGeom>
          <a:noFill/>
        </p:spPr>
        <p:txBody>
          <a:bodyPr wrap="square">
            <a:spAutoFit/>
          </a:bodyPr>
          <a:lstStyle/>
          <a:p>
            <a:pPr marL="285750" marR="0" indent="-285750" algn="just">
              <a:lnSpc>
                <a:spcPct val="107000"/>
              </a:lnSpc>
              <a:spcBef>
                <a:spcPts val="0"/>
              </a:spcBef>
              <a:spcAft>
                <a:spcPts val="800"/>
              </a:spcAft>
              <a:buFont typeface="Arial" panose="020B0604020202020204" pitchFamily="34" charset="0"/>
              <a:buChar char="•"/>
            </a:pPr>
            <a:r>
              <a:rPr lang="mn-MN" dirty="0">
                <a:solidFill>
                  <a:srgbClr val="0070C0"/>
                </a:solidFill>
                <a:effectLst/>
                <a:latin typeface="Roboto" panose="02000000000000000000" pitchFamily="2" charset="0"/>
                <a:ea typeface="Roboto" panose="02000000000000000000" pitchFamily="2" charset="0"/>
                <a:cs typeface="Calibri" panose="020F0502020204030204" pitchFamily="34" charset="0"/>
              </a:rPr>
              <a:t>Эдгээрээс онцолбол</a:t>
            </a:r>
            <a:r>
              <a:rPr lang="en-US" dirty="0">
                <a:solidFill>
                  <a:srgbClr val="0070C0"/>
                </a:solidFill>
                <a:effectLst/>
                <a:latin typeface="Roboto" panose="02000000000000000000" pitchFamily="2" charset="0"/>
                <a:ea typeface="Roboto" panose="02000000000000000000" pitchFamily="2" charset="0"/>
                <a:cs typeface="Calibri" panose="020F0502020204030204" pitchFamily="34" charset="0"/>
              </a:rPr>
              <a:t> 2021 </a:t>
            </a:r>
            <a:r>
              <a:rPr lang="en-US" dirty="0" err="1">
                <a:solidFill>
                  <a:srgbClr val="0070C0"/>
                </a:solidFill>
                <a:effectLst/>
                <a:latin typeface="Roboto" panose="02000000000000000000" pitchFamily="2" charset="0"/>
                <a:ea typeface="Roboto" panose="02000000000000000000" pitchFamily="2" charset="0"/>
                <a:cs typeface="Calibri" panose="020F0502020204030204" pitchFamily="34" charset="0"/>
              </a:rPr>
              <a:t>онд</a:t>
            </a:r>
            <a:r>
              <a:rPr lang="en-US" dirty="0">
                <a:solidFill>
                  <a:srgbClr val="0070C0"/>
                </a:solidFill>
                <a:effectLst/>
                <a:latin typeface="Roboto" panose="02000000000000000000" pitchFamily="2" charset="0"/>
                <a:ea typeface="Roboto" panose="02000000000000000000" pitchFamily="2" charset="0"/>
                <a:cs typeface="Calibri" panose="020F0502020204030204" pitchFamily="34" charset="0"/>
              </a:rPr>
              <a:t> </a:t>
            </a:r>
            <a:r>
              <a:rPr lang="en-US" dirty="0" err="1">
                <a:solidFill>
                  <a:srgbClr val="0070C0"/>
                </a:solidFill>
                <a:effectLst/>
                <a:latin typeface="Roboto" panose="02000000000000000000" pitchFamily="2" charset="0"/>
                <a:ea typeface="Roboto" panose="02000000000000000000" pitchFamily="2" charset="0"/>
                <a:cs typeface="Calibri" panose="020F0502020204030204" pitchFamily="34" charset="0"/>
              </a:rPr>
              <a:t>ковид</a:t>
            </a:r>
            <a:r>
              <a:rPr lang="en-US" dirty="0">
                <a:solidFill>
                  <a:srgbClr val="0070C0"/>
                </a:solidFill>
                <a:effectLst/>
                <a:latin typeface="Roboto" panose="02000000000000000000" pitchFamily="2" charset="0"/>
                <a:ea typeface="Roboto" panose="02000000000000000000" pitchFamily="2" charset="0"/>
                <a:cs typeface="Calibri" panose="020F0502020204030204" pitchFamily="34" charset="0"/>
              </a:rPr>
              <a:t> </a:t>
            </a:r>
            <a:r>
              <a:rPr lang="en-US" dirty="0" err="1">
                <a:solidFill>
                  <a:srgbClr val="0070C0"/>
                </a:solidFill>
                <a:effectLst/>
                <a:latin typeface="Roboto" panose="02000000000000000000" pitchFamily="2" charset="0"/>
                <a:ea typeface="Roboto" panose="02000000000000000000" pitchFamily="2" charset="0"/>
                <a:cs typeface="Calibri" panose="020F0502020204030204" pitchFamily="34" charset="0"/>
              </a:rPr>
              <a:t>цар</a:t>
            </a:r>
            <a:r>
              <a:rPr lang="en-US" dirty="0">
                <a:solidFill>
                  <a:srgbClr val="0070C0"/>
                </a:solidFill>
                <a:effectLst/>
                <a:latin typeface="Roboto" panose="02000000000000000000" pitchFamily="2" charset="0"/>
                <a:ea typeface="Roboto" panose="02000000000000000000" pitchFamily="2" charset="0"/>
                <a:cs typeface="Calibri" panose="020F0502020204030204" pitchFamily="34" charset="0"/>
              </a:rPr>
              <a:t> </a:t>
            </a:r>
            <a:r>
              <a:rPr lang="en-US" dirty="0" err="1">
                <a:solidFill>
                  <a:srgbClr val="0070C0"/>
                </a:solidFill>
                <a:effectLst/>
                <a:latin typeface="Roboto" panose="02000000000000000000" pitchFamily="2" charset="0"/>
                <a:ea typeface="Roboto" panose="02000000000000000000" pitchFamily="2" charset="0"/>
                <a:cs typeface="Calibri" panose="020F0502020204030204" pitchFamily="34" charset="0"/>
              </a:rPr>
              <a:t>тахлын</a:t>
            </a:r>
            <a:r>
              <a:rPr lang="en-US" dirty="0">
                <a:solidFill>
                  <a:srgbClr val="0070C0"/>
                </a:solidFill>
                <a:effectLst/>
                <a:latin typeface="Roboto" panose="02000000000000000000" pitchFamily="2" charset="0"/>
                <a:ea typeface="Roboto" panose="02000000000000000000" pitchFamily="2" charset="0"/>
                <a:cs typeface="Calibri" panose="020F0502020204030204" pitchFamily="34" charset="0"/>
              </a:rPr>
              <a:t> </a:t>
            </a:r>
            <a:r>
              <a:rPr lang="mn-MN" dirty="0">
                <a:solidFill>
                  <a:srgbClr val="0070C0"/>
                </a:solidFill>
                <a:effectLst/>
                <a:latin typeface="Roboto" panose="02000000000000000000" pitchFamily="2" charset="0"/>
                <a:ea typeface="Roboto" panose="02000000000000000000" pitchFamily="2" charset="0"/>
                <a:cs typeface="Calibri" panose="020F0502020204030204" pitchFamily="34" charset="0"/>
              </a:rPr>
              <a:t>дэгдэлттэй </a:t>
            </a:r>
            <a:r>
              <a:rPr lang="en-US" dirty="0" err="1">
                <a:solidFill>
                  <a:srgbClr val="0070C0"/>
                </a:solidFill>
                <a:effectLst/>
                <a:latin typeface="Roboto" panose="02000000000000000000" pitchFamily="2" charset="0"/>
                <a:ea typeface="Roboto" panose="02000000000000000000" pitchFamily="2" charset="0"/>
                <a:cs typeface="Calibri" panose="020F0502020204030204" pitchFamily="34" charset="0"/>
              </a:rPr>
              <a:t>он</a:t>
            </a:r>
            <a:r>
              <a:rPr lang="en-US" dirty="0">
                <a:solidFill>
                  <a:srgbClr val="0070C0"/>
                </a:solidFill>
                <a:effectLst/>
                <a:latin typeface="Roboto" panose="02000000000000000000" pitchFamily="2" charset="0"/>
                <a:ea typeface="Roboto" panose="02000000000000000000" pitchFamily="2" charset="0"/>
                <a:cs typeface="Calibri" panose="020F0502020204030204" pitchFamily="34" charset="0"/>
              </a:rPr>
              <a:t> </a:t>
            </a:r>
            <a:r>
              <a:rPr lang="en-US" dirty="0" err="1">
                <a:solidFill>
                  <a:srgbClr val="0070C0"/>
                </a:solidFill>
                <a:effectLst/>
                <a:latin typeface="Roboto" panose="02000000000000000000" pitchFamily="2" charset="0"/>
                <a:ea typeface="Roboto" panose="02000000000000000000" pitchFamily="2" charset="0"/>
                <a:cs typeface="Calibri" panose="020F0502020204030204" pitchFamily="34" charset="0"/>
              </a:rPr>
              <a:t>жилүүдтэй</a:t>
            </a:r>
            <a:r>
              <a:rPr lang="en-US" dirty="0">
                <a:solidFill>
                  <a:srgbClr val="0070C0"/>
                </a:solidFill>
                <a:effectLst/>
                <a:latin typeface="Roboto" panose="02000000000000000000" pitchFamily="2" charset="0"/>
                <a:ea typeface="Roboto" panose="02000000000000000000" pitchFamily="2" charset="0"/>
                <a:cs typeface="Calibri" panose="020F0502020204030204" pitchFamily="34" charset="0"/>
              </a:rPr>
              <a:t> </a:t>
            </a:r>
            <a:r>
              <a:rPr lang="en-US" dirty="0" err="1">
                <a:solidFill>
                  <a:srgbClr val="0070C0"/>
                </a:solidFill>
                <a:effectLst/>
                <a:latin typeface="Roboto" panose="02000000000000000000" pitchFamily="2" charset="0"/>
                <a:ea typeface="Roboto" panose="02000000000000000000" pitchFamily="2" charset="0"/>
                <a:cs typeface="Calibri" panose="020F0502020204030204" pitchFamily="34" charset="0"/>
              </a:rPr>
              <a:t>нүүр</a:t>
            </a:r>
            <a:r>
              <a:rPr lang="en-US" dirty="0">
                <a:solidFill>
                  <a:srgbClr val="0070C0"/>
                </a:solidFill>
                <a:effectLst/>
                <a:latin typeface="Roboto" panose="02000000000000000000" pitchFamily="2" charset="0"/>
                <a:ea typeface="Roboto" panose="02000000000000000000" pitchFamily="2" charset="0"/>
                <a:cs typeface="Calibri" panose="020F0502020204030204" pitchFamily="34" charset="0"/>
              </a:rPr>
              <a:t> </a:t>
            </a:r>
            <a:r>
              <a:rPr lang="en-US" dirty="0" err="1">
                <a:solidFill>
                  <a:srgbClr val="0070C0"/>
                </a:solidFill>
                <a:effectLst/>
                <a:latin typeface="Roboto" panose="02000000000000000000" pitchFamily="2" charset="0"/>
                <a:ea typeface="Roboto" panose="02000000000000000000" pitchFamily="2" charset="0"/>
                <a:cs typeface="Calibri" panose="020F0502020204030204" pitchFamily="34" charset="0"/>
              </a:rPr>
              <a:t>тулгарч</a:t>
            </a:r>
            <a:r>
              <a:rPr lang="en-US" dirty="0">
                <a:solidFill>
                  <a:srgbClr val="0070C0"/>
                </a:solidFill>
                <a:effectLst/>
                <a:latin typeface="Roboto" panose="02000000000000000000" pitchFamily="2" charset="0"/>
                <a:ea typeface="Roboto" panose="02000000000000000000" pitchFamily="2" charset="0"/>
                <a:cs typeface="Calibri" panose="020F0502020204030204" pitchFamily="34" charset="0"/>
              </a:rPr>
              <a:t> </a:t>
            </a:r>
            <a:r>
              <a:rPr lang="en-US" dirty="0" err="1">
                <a:solidFill>
                  <a:srgbClr val="0070C0"/>
                </a:solidFill>
                <a:effectLst/>
                <a:latin typeface="Roboto" panose="02000000000000000000" pitchFamily="2" charset="0"/>
                <a:ea typeface="Roboto" panose="02000000000000000000" pitchFamily="2" charset="0"/>
                <a:cs typeface="Calibri" panose="020F0502020204030204" pitchFamily="34" charset="0"/>
              </a:rPr>
              <a:t>байсан</a:t>
            </a:r>
            <a:r>
              <a:rPr lang="en-US" dirty="0">
                <a:solidFill>
                  <a:srgbClr val="0070C0"/>
                </a:solidFill>
                <a:effectLst/>
                <a:latin typeface="Roboto" panose="02000000000000000000" pitchFamily="2" charset="0"/>
                <a:ea typeface="Roboto" panose="02000000000000000000" pitchFamily="2" charset="0"/>
                <a:cs typeface="Calibri" panose="020F0502020204030204" pitchFamily="34" charset="0"/>
              </a:rPr>
              <a:t> </a:t>
            </a:r>
            <a:r>
              <a:rPr lang="en-US" dirty="0" err="1">
                <a:solidFill>
                  <a:srgbClr val="0070C0"/>
                </a:solidFill>
                <a:effectLst/>
                <a:latin typeface="Roboto" panose="02000000000000000000" pitchFamily="2" charset="0"/>
                <a:ea typeface="Roboto" panose="02000000000000000000" pitchFamily="2" charset="0"/>
                <a:cs typeface="Calibri" panose="020F0502020204030204" pitchFamily="34" charset="0"/>
              </a:rPr>
              <a:t>хэдий</a:t>
            </a:r>
            <a:r>
              <a:rPr lang="en-US" dirty="0">
                <a:solidFill>
                  <a:srgbClr val="0070C0"/>
                </a:solidFill>
                <a:effectLst/>
                <a:latin typeface="Roboto" panose="02000000000000000000" pitchFamily="2" charset="0"/>
                <a:ea typeface="Roboto" panose="02000000000000000000" pitchFamily="2" charset="0"/>
                <a:cs typeface="Calibri" panose="020F0502020204030204" pitchFamily="34" charset="0"/>
              </a:rPr>
              <a:t> ч </a:t>
            </a:r>
            <a:r>
              <a:rPr lang="en-US" dirty="0" err="1">
                <a:solidFill>
                  <a:srgbClr val="0070C0"/>
                </a:solidFill>
                <a:effectLst/>
                <a:latin typeface="Roboto" panose="02000000000000000000" pitchFamily="2" charset="0"/>
                <a:ea typeface="Roboto" panose="02000000000000000000" pitchFamily="2" charset="0"/>
                <a:cs typeface="Calibri" panose="020F0502020204030204" pitchFamily="34" charset="0"/>
              </a:rPr>
              <a:t>Монгол</a:t>
            </a:r>
            <a:r>
              <a:rPr lang="en-US" dirty="0">
                <a:solidFill>
                  <a:srgbClr val="0070C0"/>
                </a:solidFill>
                <a:effectLst/>
                <a:latin typeface="Roboto" panose="02000000000000000000" pitchFamily="2" charset="0"/>
                <a:ea typeface="Roboto" panose="02000000000000000000" pitchFamily="2" charset="0"/>
                <a:cs typeface="Calibri" panose="020F0502020204030204" pitchFamily="34" charset="0"/>
              </a:rPr>
              <a:t> </a:t>
            </a:r>
            <a:r>
              <a:rPr lang="en-US" dirty="0" err="1">
                <a:solidFill>
                  <a:srgbClr val="0070C0"/>
                </a:solidFill>
                <a:effectLst/>
                <a:latin typeface="Roboto" panose="02000000000000000000" pitchFamily="2" charset="0"/>
                <a:ea typeface="Roboto" panose="02000000000000000000" pitchFamily="2" charset="0"/>
                <a:cs typeface="Calibri" panose="020F0502020204030204" pitchFamily="34" charset="0"/>
              </a:rPr>
              <a:t>улсад</a:t>
            </a:r>
            <a:r>
              <a:rPr lang="en-US" dirty="0">
                <a:solidFill>
                  <a:srgbClr val="0070C0"/>
                </a:solidFill>
                <a:effectLst/>
                <a:latin typeface="Roboto" panose="02000000000000000000" pitchFamily="2" charset="0"/>
                <a:ea typeface="Roboto" panose="02000000000000000000" pitchFamily="2" charset="0"/>
                <a:cs typeface="Calibri" panose="020F0502020204030204" pitchFamily="34" charset="0"/>
              </a:rPr>
              <a:t> </a:t>
            </a:r>
            <a:endParaRPr lang="mn-MN" dirty="0" smtClean="0">
              <a:solidFill>
                <a:srgbClr val="0070C0"/>
              </a:solidFill>
              <a:effectLst/>
              <a:latin typeface="Roboto" panose="02000000000000000000" pitchFamily="2" charset="0"/>
              <a:ea typeface="Roboto" panose="02000000000000000000" pitchFamily="2" charset="0"/>
              <a:cs typeface="Calibri" panose="020F0502020204030204" pitchFamily="34" charset="0"/>
            </a:endParaRPr>
          </a:p>
          <a:p>
            <a:pPr marL="285750" marR="0" indent="-285750" algn="just">
              <a:lnSpc>
                <a:spcPct val="107000"/>
              </a:lnSpc>
              <a:spcBef>
                <a:spcPts val="0"/>
              </a:spcBef>
              <a:spcAft>
                <a:spcPts val="800"/>
              </a:spcAft>
              <a:buFont typeface="Arial" panose="020B0604020202020204" pitchFamily="34" charset="0"/>
              <a:buChar char="•"/>
            </a:pPr>
            <a:r>
              <a:rPr lang="mn-MN" dirty="0" smtClean="0">
                <a:solidFill>
                  <a:srgbClr val="0070C0"/>
                </a:solidFill>
                <a:latin typeface="Roboto" panose="02000000000000000000" pitchFamily="2" charset="0"/>
                <a:ea typeface="Roboto" panose="02000000000000000000" pitchFamily="2" charset="0"/>
                <a:cs typeface="Calibri" panose="020F0502020204030204" pitchFamily="34" charset="0"/>
              </a:rPr>
              <a:t>х</a:t>
            </a:r>
            <a:r>
              <a:rPr lang="en-US" dirty="0" err="1" smtClean="0">
                <a:solidFill>
                  <a:srgbClr val="0070C0"/>
                </a:solidFill>
                <a:effectLst/>
                <a:latin typeface="Roboto" panose="02000000000000000000" pitchFamily="2" charset="0"/>
                <a:ea typeface="Roboto" panose="02000000000000000000" pitchFamily="2" charset="0"/>
                <a:cs typeface="Calibri" panose="020F0502020204030204" pitchFamily="34" charset="0"/>
              </a:rPr>
              <a:t>удалдааны</a:t>
            </a:r>
            <a:r>
              <a:rPr lang="en-US" dirty="0" smtClean="0">
                <a:solidFill>
                  <a:srgbClr val="0070C0"/>
                </a:solidFill>
                <a:effectLst/>
                <a:latin typeface="Roboto" panose="02000000000000000000" pitchFamily="2" charset="0"/>
                <a:ea typeface="Roboto" panose="02000000000000000000" pitchFamily="2" charset="0"/>
                <a:cs typeface="Calibri" panose="020F0502020204030204" pitchFamily="34" charset="0"/>
              </a:rPr>
              <a:t> </a:t>
            </a:r>
            <a:r>
              <a:rPr lang="en-US" dirty="0" err="1" smtClean="0">
                <a:solidFill>
                  <a:srgbClr val="0070C0"/>
                </a:solidFill>
                <a:effectLst/>
                <a:latin typeface="Roboto" panose="02000000000000000000" pitchFamily="2" charset="0"/>
                <a:ea typeface="Roboto" panose="02000000000000000000" pitchFamily="2" charset="0"/>
                <a:cs typeface="Calibri" panose="020F0502020204030204" pitchFamily="34" charset="0"/>
              </a:rPr>
              <a:t>салбар</a:t>
            </a:r>
            <a:r>
              <a:rPr lang="mn-MN" dirty="0">
                <a:solidFill>
                  <a:srgbClr val="0070C0"/>
                </a:solidFill>
                <a:latin typeface="Roboto" panose="02000000000000000000" pitchFamily="2" charset="0"/>
                <a:ea typeface="Roboto" panose="02000000000000000000" pitchFamily="2" charset="0"/>
                <a:cs typeface="Calibri" panose="020F0502020204030204" pitchFamily="34" charset="0"/>
              </a:rPr>
              <a:t> </a:t>
            </a:r>
            <a:r>
              <a:rPr lang="mn-MN" dirty="0" smtClean="0">
                <a:solidFill>
                  <a:srgbClr val="0070C0"/>
                </a:solidFill>
                <a:latin typeface="Roboto" panose="02000000000000000000" pitchFamily="2" charset="0"/>
                <a:ea typeface="Roboto" panose="02000000000000000000" pitchFamily="2" charset="0"/>
                <a:cs typeface="Calibri" panose="020F0502020204030204" pitchFamily="34" charset="0"/>
              </a:rPr>
              <a:t>- </a:t>
            </a:r>
            <a:r>
              <a:rPr lang="en-US" dirty="0" smtClean="0">
                <a:solidFill>
                  <a:srgbClr val="0070C0"/>
                </a:solidFill>
                <a:effectLst/>
                <a:latin typeface="Roboto" panose="02000000000000000000" pitchFamily="2" charset="0"/>
                <a:ea typeface="Roboto" panose="02000000000000000000" pitchFamily="2" charset="0"/>
                <a:cs typeface="Calibri" panose="020F0502020204030204" pitchFamily="34" charset="0"/>
              </a:rPr>
              <a:t>100 </a:t>
            </a:r>
            <a:r>
              <a:rPr lang="en-US" dirty="0" err="1" smtClean="0">
                <a:solidFill>
                  <a:srgbClr val="0070C0"/>
                </a:solidFill>
                <a:effectLst/>
                <a:latin typeface="Roboto" panose="02000000000000000000" pitchFamily="2" charset="0"/>
                <a:ea typeface="Roboto" panose="02000000000000000000" pitchFamily="2" charset="0"/>
                <a:cs typeface="Calibri" panose="020F0502020204030204" pitchFamily="34" charset="0"/>
              </a:rPr>
              <a:t>жил</a:t>
            </a:r>
            <a:endParaRPr lang="mn-MN" dirty="0">
              <a:solidFill>
                <a:srgbClr val="0070C0"/>
              </a:solidFill>
              <a:latin typeface="Roboto" panose="02000000000000000000" pitchFamily="2" charset="0"/>
              <a:ea typeface="Roboto" panose="02000000000000000000" pitchFamily="2" charset="0"/>
              <a:cs typeface="Calibri" panose="020F0502020204030204" pitchFamily="34" charset="0"/>
            </a:endParaRPr>
          </a:p>
          <a:p>
            <a:pPr marL="285750" marR="0" indent="-285750" algn="just">
              <a:lnSpc>
                <a:spcPct val="107000"/>
              </a:lnSpc>
              <a:spcBef>
                <a:spcPts val="0"/>
              </a:spcBef>
              <a:spcAft>
                <a:spcPts val="800"/>
              </a:spcAft>
              <a:buFont typeface="Arial" panose="020B0604020202020204" pitchFamily="34" charset="0"/>
              <a:buChar char="•"/>
            </a:pPr>
            <a:r>
              <a:rPr lang="en-US" dirty="0" smtClean="0">
                <a:solidFill>
                  <a:srgbClr val="0070C0"/>
                </a:solidFill>
                <a:effectLst/>
                <a:latin typeface="Roboto" panose="02000000000000000000" pitchFamily="2" charset="0"/>
                <a:ea typeface="Roboto" panose="02000000000000000000" pitchFamily="2" charset="0"/>
                <a:cs typeface="Calibri" panose="020F0502020204030204" pitchFamily="34" charset="0"/>
              </a:rPr>
              <a:t> </a:t>
            </a:r>
            <a:r>
              <a:rPr lang="en-US" dirty="0" err="1">
                <a:solidFill>
                  <a:srgbClr val="0070C0"/>
                </a:solidFill>
                <a:effectLst/>
                <a:latin typeface="Roboto" panose="02000000000000000000" pitchFamily="2" charset="0"/>
                <a:ea typeface="Roboto" panose="02000000000000000000" pitchFamily="2" charset="0"/>
                <a:cs typeface="Calibri" panose="020F0502020204030204" pitchFamily="34" charset="0"/>
              </a:rPr>
              <a:t>Хоршооны</a:t>
            </a:r>
            <a:r>
              <a:rPr lang="en-US" dirty="0">
                <a:solidFill>
                  <a:srgbClr val="0070C0"/>
                </a:solidFill>
                <a:effectLst/>
                <a:latin typeface="Roboto" panose="02000000000000000000" pitchFamily="2" charset="0"/>
                <a:ea typeface="Roboto" panose="02000000000000000000" pitchFamily="2" charset="0"/>
                <a:cs typeface="Calibri" panose="020F0502020204030204" pitchFamily="34" charset="0"/>
              </a:rPr>
              <a:t> </a:t>
            </a:r>
            <a:r>
              <a:rPr lang="en-US" dirty="0" err="1">
                <a:solidFill>
                  <a:srgbClr val="0070C0"/>
                </a:solidFill>
                <a:effectLst/>
                <a:latin typeface="Roboto" panose="02000000000000000000" pitchFamily="2" charset="0"/>
                <a:ea typeface="Roboto" panose="02000000000000000000" pitchFamily="2" charset="0"/>
                <a:cs typeface="Calibri" panose="020F0502020204030204" pitchFamily="34" charset="0"/>
              </a:rPr>
              <a:t>салбар</a:t>
            </a:r>
            <a:r>
              <a:rPr lang="en-US" dirty="0">
                <a:solidFill>
                  <a:srgbClr val="0070C0"/>
                </a:solidFill>
                <a:effectLst/>
                <a:latin typeface="Roboto" panose="02000000000000000000" pitchFamily="2" charset="0"/>
                <a:ea typeface="Roboto" panose="02000000000000000000" pitchFamily="2" charset="0"/>
                <a:cs typeface="Calibri" panose="020F0502020204030204" pitchFamily="34" charset="0"/>
              </a:rPr>
              <a:t> </a:t>
            </a:r>
            <a:r>
              <a:rPr lang="mn-MN" dirty="0" smtClean="0">
                <a:solidFill>
                  <a:srgbClr val="0070C0"/>
                </a:solidFill>
                <a:effectLst/>
                <a:latin typeface="Roboto" panose="02000000000000000000" pitchFamily="2" charset="0"/>
                <a:ea typeface="Roboto" panose="02000000000000000000" pitchFamily="2" charset="0"/>
                <a:cs typeface="Calibri" panose="020F0502020204030204" pitchFamily="34" charset="0"/>
              </a:rPr>
              <a:t>- </a:t>
            </a:r>
            <a:r>
              <a:rPr lang="en-US" dirty="0" smtClean="0">
                <a:solidFill>
                  <a:srgbClr val="0070C0"/>
                </a:solidFill>
                <a:effectLst/>
                <a:latin typeface="Roboto" panose="02000000000000000000" pitchFamily="2" charset="0"/>
                <a:ea typeface="Roboto" panose="02000000000000000000" pitchFamily="2" charset="0"/>
                <a:cs typeface="Calibri" panose="020F0502020204030204" pitchFamily="34" charset="0"/>
              </a:rPr>
              <a:t>100 </a:t>
            </a:r>
            <a:r>
              <a:rPr lang="en-US" dirty="0" err="1" smtClean="0">
                <a:solidFill>
                  <a:srgbClr val="0070C0"/>
                </a:solidFill>
                <a:effectLst/>
                <a:latin typeface="Roboto" panose="02000000000000000000" pitchFamily="2" charset="0"/>
                <a:ea typeface="Roboto" panose="02000000000000000000" pitchFamily="2" charset="0"/>
                <a:cs typeface="Calibri" panose="020F0502020204030204" pitchFamily="34" charset="0"/>
              </a:rPr>
              <a:t>жил</a:t>
            </a:r>
            <a:endParaRPr lang="mn-MN" dirty="0">
              <a:solidFill>
                <a:srgbClr val="0070C0"/>
              </a:solidFill>
              <a:latin typeface="Roboto" panose="02000000000000000000" pitchFamily="2" charset="0"/>
              <a:ea typeface="Roboto" panose="02000000000000000000" pitchFamily="2" charset="0"/>
              <a:cs typeface="Calibri" panose="020F0502020204030204" pitchFamily="34" charset="0"/>
            </a:endParaRPr>
          </a:p>
          <a:p>
            <a:pPr marL="285750" marR="0" indent="-285750" algn="just">
              <a:lnSpc>
                <a:spcPct val="107000"/>
              </a:lnSpc>
              <a:spcBef>
                <a:spcPts val="0"/>
              </a:spcBef>
              <a:spcAft>
                <a:spcPts val="800"/>
              </a:spcAft>
              <a:buFont typeface="Arial" panose="020B0604020202020204" pitchFamily="34" charset="0"/>
              <a:buChar char="•"/>
            </a:pPr>
            <a:r>
              <a:rPr lang="en-US" dirty="0" smtClean="0">
                <a:solidFill>
                  <a:srgbClr val="0070C0"/>
                </a:solidFill>
                <a:effectLst/>
                <a:latin typeface="Roboto" panose="02000000000000000000" pitchFamily="2" charset="0"/>
                <a:ea typeface="Roboto" panose="02000000000000000000" pitchFamily="2" charset="0"/>
                <a:cs typeface="Calibri" panose="020F0502020204030204" pitchFamily="34" charset="0"/>
              </a:rPr>
              <a:t> </a:t>
            </a:r>
            <a:r>
              <a:rPr lang="en-US" dirty="0" err="1">
                <a:solidFill>
                  <a:srgbClr val="0070C0"/>
                </a:solidFill>
                <a:effectLst/>
                <a:latin typeface="Roboto" panose="02000000000000000000" pitchFamily="2" charset="0"/>
                <a:ea typeface="Roboto" panose="02000000000000000000" pitchFamily="2" charset="0"/>
                <a:cs typeface="Calibri" panose="020F0502020204030204" pitchFamily="34" charset="0"/>
              </a:rPr>
              <a:t>Ахуй</a:t>
            </a:r>
            <a:r>
              <a:rPr lang="en-US" dirty="0">
                <a:solidFill>
                  <a:srgbClr val="0070C0"/>
                </a:solidFill>
                <a:effectLst/>
                <a:latin typeface="Roboto" panose="02000000000000000000" pitchFamily="2" charset="0"/>
                <a:ea typeface="Roboto" panose="02000000000000000000" pitchFamily="2" charset="0"/>
                <a:cs typeface="Calibri" panose="020F0502020204030204" pitchFamily="34" charset="0"/>
              </a:rPr>
              <a:t> </a:t>
            </a:r>
            <a:r>
              <a:rPr lang="en-US" dirty="0" err="1">
                <a:solidFill>
                  <a:srgbClr val="0070C0"/>
                </a:solidFill>
                <a:effectLst/>
                <a:latin typeface="Roboto" panose="02000000000000000000" pitchFamily="2" charset="0"/>
                <a:ea typeface="Roboto" panose="02000000000000000000" pitchFamily="2" charset="0"/>
                <a:cs typeface="Calibri" panose="020F0502020204030204" pitchFamily="34" charset="0"/>
              </a:rPr>
              <a:t>үйлчилгээний</a:t>
            </a:r>
            <a:r>
              <a:rPr lang="en-US" dirty="0">
                <a:solidFill>
                  <a:srgbClr val="0070C0"/>
                </a:solidFill>
                <a:effectLst/>
                <a:latin typeface="Roboto" panose="02000000000000000000" pitchFamily="2" charset="0"/>
                <a:ea typeface="Roboto" panose="02000000000000000000" pitchFamily="2" charset="0"/>
                <a:cs typeface="Calibri" panose="020F0502020204030204" pitchFamily="34" charset="0"/>
              </a:rPr>
              <a:t> </a:t>
            </a:r>
            <a:r>
              <a:rPr lang="en-US" dirty="0" err="1" smtClean="0">
                <a:solidFill>
                  <a:srgbClr val="0070C0"/>
                </a:solidFill>
                <a:effectLst/>
                <a:latin typeface="Roboto" panose="02000000000000000000" pitchFamily="2" charset="0"/>
                <a:ea typeface="Roboto" panose="02000000000000000000" pitchFamily="2" charset="0"/>
                <a:cs typeface="Calibri" panose="020F0502020204030204" pitchFamily="34" charset="0"/>
              </a:rPr>
              <a:t>салбар</a:t>
            </a:r>
            <a:r>
              <a:rPr lang="mn-MN" dirty="0" smtClean="0">
                <a:solidFill>
                  <a:srgbClr val="0070C0"/>
                </a:solidFill>
                <a:effectLst/>
                <a:latin typeface="Roboto" panose="02000000000000000000" pitchFamily="2" charset="0"/>
                <a:ea typeface="Roboto" panose="02000000000000000000" pitchFamily="2" charset="0"/>
                <a:cs typeface="Calibri" panose="020F0502020204030204" pitchFamily="34" charset="0"/>
              </a:rPr>
              <a:t> - </a:t>
            </a:r>
            <a:r>
              <a:rPr lang="en-US" dirty="0">
                <a:solidFill>
                  <a:srgbClr val="0070C0"/>
                </a:solidFill>
                <a:effectLst/>
                <a:latin typeface="Roboto" panose="02000000000000000000" pitchFamily="2" charset="0"/>
                <a:ea typeface="Roboto" panose="02000000000000000000" pitchFamily="2" charset="0"/>
                <a:cs typeface="Calibri" panose="020F0502020204030204" pitchFamily="34" charset="0"/>
              </a:rPr>
              <a:t>90 </a:t>
            </a:r>
            <a:r>
              <a:rPr lang="en-US" dirty="0" err="1">
                <a:solidFill>
                  <a:srgbClr val="0070C0"/>
                </a:solidFill>
                <a:effectLst/>
                <a:latin typeface="Roboto" panose="02000000000000000000" pitchFamily="2" charset="0"/>
                <a:ea typeface="Roboto" panose="02000000000000000000" pitchFamily="2" charset="0"/>
                <a:cs typeface="Calibri" panose="020F0502020204030204" pitchFamily="34" charset="0"/>
              </a:rPr>
              <a:t>жилийн</a:t>
            </a:r>
            <a:r>
              <a:rPr lang="en-US" dirty="0">
                <a:solidFill>
                  <a:srgbClr val="0070C0"/>
                </a:solidFill>
                <a:effectLst/>
                <a:latin typeface="Roboto" panose="02000000000000000000" pitchFamily="2" charset="0"/>
                <a:ea typeface="Roboto" panose="02000000000000000000" pitchFamily="2" charset="0"/>
                <a:cs typeface="Calibri" panose="020F0502020204030204" pitchFamily="34" charset="0"/>
              </a:rPr>
              <a:t> </a:t>
            </a:r>
            <a:r>
              <a:rPr lang="en-US" dirty="0" err="1" smtClean="0">
                <a:solidFill>
                  <a:srgbClr val="0070C0"/>
                </a:solidFill>
                <a:effectLst/>
                <a:latin typeface="Roboto" panose="02000000000000000000" pitchFamily="2" charset="0"/>
                <a:ea typeface="Roboto" panose="02000000000000000000" pitchFamily="2" charset="0"/>
                <a:cs typeface="Calibri" panose="020F0502020204030204" pitchFamily="34" charset="0"/>
              </a:rPr>
              <a:t>ой</a:t>
            </a:r>
            <a:endParaRPr lang="mn-MN" dirty="0" smtClean="0">
              <a:solidFill>
                <a:srgbClr val="0070C0"/>
              </a:solidFill>
              <a:effectLst/>
              <a:latin typeface="Roboto" panose="02000000000000000000" pitchFamily="2" charset="0"/>
              <a:ea typeface="Roboto" panose="02000000000000000000" pitchFamily="2" charset="0"/>
              <a:cs typeface="Calibri" panose="020F0502020204030204" pitchFamily="34" charset="0"/>
            </a:endParaRPr>
          </a:p>
          <a:p>
            <a:pPr marL="457200" marR="0" indent="-457200" algn="just">
              <a:lnSpc>
                <a:spcPct val="107000"/>
              </a:lnSpc>
              <a:spcBef>
                <a:spcPts val="0"/>
              </a:spcBef>
              <a:spcAft>
                <a:spcPts val="800"/>
              </a:spcAft>
              <a:buFont typeface="Arial" panose="020B0604020202020204" pitchFamily="34" charset="0"/>
              <a:buChar char="•"/>
            </a:pPr>
            <a:r>
              <a:rPr lang="mn-MN" sz="3200" dirty="0" smtClean="0">
                <a:solidFill>
                  <a:srgbClr val="0070C0"/>
                </a:solidFill>
                <a:effectLst/>
                <a:latin typeface="Roboto" panose="02000000000000000000" pitchFamily="2" charset="0"/>
                <a:ea typeface="Roboto" panose="02000000000000000000" pitchFamily="2" charset="0"/>
                <a:cs typeface="Calibri" panose="020F0502020204030204" pitchFamily="34" charset="0"/>
              </a:rPr>
              <a:t>“</a:t>
            </a:r>
            <a:r>
              <a:rPr lang="en-US" sz="3200" dirty="0" err="1" smtClean="0">
                <a:solidFill>
                  <a:srgbClr val="FF0000"/>
                </a:solidFill>
                <a:effectLst/>
                <a:latin typeface="Roboto" panose="02000000000000000000" pitchFamily="2" charset="0"/>
                <a:ea typeface="Roboto" panose="02000000000000000000" pitchFamily="2" charset="0"/>
                <a:cs typeface="Calibri" panose="020F0502020204030204" pitchFamily="34" charset="0"/>
              </a:rPr>
              <a:t>Хангайг</a:t>
            </a:r>
            <a:r>
              <a:rPr lang="en-US" sz="3200" dirty="0" smtClean="0">
                <a:solidFill>
                  <a:srgbClr val="FF0000"/>
                </a:solidFill>
                <a:effectLst/>
                <a:latin typeface="Roboto" panose="02000000000000000000" pitchFamily="2" charset="0"/>
                <a:ea typeface="Roboto" panose="02000000000000000000" pitchFamily="2" charset="0"/>
                <a:cs typeface="Calibri" panose="020F0502020204030204" pitchFamily="34" charset="0"/>
              </a:rPr>
              <a:t> </a:t>
            </a:r>
            <a:r>
              <a:rPr lang="en-US" sz="3200" dirty="0" err="1">
                <a:solidFill>
                  <a:srgbClr val="FF0000"/>
                </a:solidFill>
                <a:effectLst/>
                <a:latin typeface="Roboto" panose="02000000000000000000" pitchFamily="2" charset="0"/>
                <a:ea typeface="Roboto" panose="02000000000000000000" pitchFamily="2" charset="0"/>
                <a:cs typeface="Calibri" panose="020F0502020204030204" pitchFamily="34" charset="0"/>
              </a:rPr>
              <a:t>түшиглэсэн</a:t>
            </a:r>
            <a:r>
              <a:rPr lang="en-US" sz="3200" dirty="0">
                <a:solidFill>
                  <a:srgbClr val="FF0000"/>
                </a:solidFill>
                <a:effectLst/>
                <a:latin typeface="Roboto" panose="02000000000000000000" pitchFamily="2" charset="0"/>
                <a:ea typeface="Roboto" panose="02000000000000000000" pitchFamily="2" charset="0"/>
                <a:cs typeface="Calibri" panose="020F0502020204030204" pitchFamily="34" charset="0"/>
              </a:rPr>
              <a:t> </a:t>
            </a:r>
            <a:r>
              <a:rPr lang="en-US" sz="3200" dirty="0" err="1">
                <a:solidFill>
                  <a:srgbClr val="FF0000"/>
                </a:solidFill>
                <a:effectLst/>
                <a:latin typeface="Roboto" panose="02000000000000000000" pitchFamily="2" charset="0"/>
                <a:ea typeface="Roboto" panose="02000000000000000000" pitchFamily="2" charset="0"/>
                <a:cs typeface="Calibri" panose="020F0502020204030204" pitchFamily="34" charset="0"/>
              </a:rPr>
              <a:t>Бидний</a:t>
            </a:r>
            <a:r>
              <a:rPr lang="en-US" sz="3200" dirty="0">
                <a:solidFill>
                  <a:srgbClr val="FF0000"/>
                </a:solidFill>
                <a:effectLst/>
                <a:latin typeface="Roboto" panose="02000000000000000000" pitchFamily="2" charset="0"/>
                <a:ea typeface="Roboto" panose="02000000000000000000" pitchFamily="2" charset="0"/>
                <a:cs typeface="Calibri" panose="020F0502020204030204" pitchFamily="34" charset="0"/>
              </a:rPr>
              <a:t> </a:t>
            </a:r>
            <a:r>
              <a:rPr lang="en-US" sz="3200" dirty="0" err="1" smtClean="0">
                <a:solidFill>
                  <a:srgbClr val="FF0000"/>
                </a:solidFill>
                <a:effectLst/>
                <a:latin typeface="Roboto" panose="02000000000000000000" pitchFamily="2" charset="0"/>
                <a:ea typeface="Roboto" panose="02000000000000000000" pitchFamily="2" charset="0"/>
                <a:cs typeface="Calibri" panose="020F0502020204030204" pitchFamily="34" charset="0"/>
              </a:rPr>
              <a:t>бизнес</a:t>
            </a:r>
            <a:r>
              <a:rPr lang="mn-MN" sz="3200" dirty="0" smtClean="0">
                <a:solidFill>
                  <a:srgbClr val="0070C0"/>
                </a:solidFill>
                <a:effectLst/>
                <a:latin typeface="Roboto" panose="02000000000000000000" pitchFamily="2" charset="0"/>
                <a:ea typeface="Roboto" panose="02000000000000000000" pitchFamily="2" charset="0"/>
                <a:cs typeface="Calibri" panose="020F0502020204030204" pitchFamily="34" charset="0"/>
              </a:rPr>
              <a:t>”</a:t>
            </a:r>
            <a:r>
              <a:rPr lang="en-US" sz="3200" dirty="0" smtClean="0">
                <a:solidFill>
                  <a:srgbClr val="0070C0"/>
                </a:solidFill>
                <a:effectLst/>
                <a:latin typeface="Roboto" panose="02000000000000000000" pitchFamily="2" charset="0"/>
                <a:ea typeface="Roboto" panose="02000000000000000000" pitchFamily="2" charset="0"/>
                <a:cs typeface="Calibri" panose="020F0502020204030204" pitchFamily="34" charset="0"/>
              </a:rPr>
              <a:t> </a:t>
            </a:r>
            <a:r>
              <a:rPr lang="en-US" sz="3200" dirty="0" err="1">
                <a:solidFill>
                  <a:srgbClr val="0070C0"/>
                </a:solidFill>
                <a:effectLst/>
                <a:latin typeface="Roboto" panose="02000000000000000000" pitchFamily="2" charset="0"/>
                <a:ea typeface="Roboto" panose="02000000000000000000" pitchFamily="2" charset="0"/>
                <a:cs typeface="Calibri" panose="020F0502020204030204" pitchFamily="34" charset="0"/>
              </a:rPr>
              <a:t>нэртэйгээр</a:t>
            </a:r>
            <a:r>
              <a:rPr lang="en-US" sz="3200" dirty="0">
                <a:solidFill>
                  <a:srgbClr val="0070C0"/>
                </a:solidFill>
                <a:effectLst/>
                <a:latin typeface="Roboto" panose="02000000000000000000" pitchFamily="2" charset="0"/>
                <a:ea typeface="Roboto" panose="02000000000000000000" pitchFamily="2" charset="0"/>
                <a:cs typeface="Calibri" panose="020F0502020204030204" pitchFamily="34" charset="0"/>
              </a:rPr>
              <a:t> </a:t>
            </a:r>
            <a:r>
              <a:rPr lang="en-US" sz="3200" dirty="0" err="1">
                <a:solidFill>
                  <a:srgbClr val="0070C0"/>
                </a:solidFill>
                <a:effectLst/>
                <a:latin typeface="Roboto" panose="02000000000000000000" pitchFamily="2" charset="0"/>
                <a:ea typeface="Roboto" panose="02000000000000000000" pitchFamily="2" charset="0"/>
                <a:cs typeface="Calibri" panose="020F0502020204030204" pitchFamily="34" charset="0"/>
              </a:rPr>
              <a:t>эмхтгэн</a:t>
            </a:r>
            <a:r>
              <a:rPr lang="en-US" sz="3200" dirty="0">
                <a:solidFill>
                  <a:srgbClr val="0070C0"/>
                </a:solidFill>
                <a:effectLst/>
                <a:latin typeface="Roboto" panose="02000000000000000000" pitchFamily="2" charset="0"/>
                <a:ea typeface="Roboto" panose="02000000000000000000" pitchFamily="2" charset="0"/>
                <a:cs typeface="Calibri" panose="020F0502020204030204" pitchFamily="34" charset="0"/>
              </a:rPr>
              <a:t> </a:t>
            </a:r>
            <a:r>
              <a:rPr lang="en-US" sz="3200" dirty="0" err="1">
                <a:solidFill>
                  <a:srgbClr val="0070C0"/>
                </a:solidFill>
                <a:effectLst/>
                <a:latin typeface="Roboto" panose="02000000000000000000" pitchFamily="2" charset="0"/>
                <a:ea typeface="Roboto" panose="02000000000000000000" pitchFamily="2" charset="0"/>
                <a:cs typeface="Calibri" panose="020F0502020204030204" pitchFamily="34" charset="0"/>
              </a:rPr>
              <a:t>гаргасан</a:t>
            </a:r>
            <a:r>
              <a:rPr lang="en-US" sz="1600" dirty="0" smtClean="0">
                <a:solidFill>
                  <a:srgbClr val="0070C0"/>
                </a:solidFill>
                <a:effectLst/>
                <a:latin typeface="Roboto" panose="02000000000000000000" pitchFamily="2" charset="0"/>
                <a:ea typeface="Roboto" panose="02000000000000000000" pitchFamily="2" charset="0"/>
                <a:cs typeface="Calibri" panose="020F0502020204030204" pitchFamily="34" charset="0"/>
              </a:rPr>
              <a:t>. </a:t>
            </a:r>
            <a:endParaRPr lang="mn-MN" sz="1600" dirty="0" smtClean="0">
              <a:solidFill>
                <a:srgbClr val="0070C0"/>
              </a:solidFill>
              <a:effectLst/>
              <a:latin typeface="Roboto" panose="02000000000000000000" pitchFamily="2" charset="0"/>
              <a:ea typeface="Roboto" panose="02000000000000000000" pitchFamily="2" charset="0"/>
              <a:cs typeface="Calibri" panose="020F0502020204030204" pitchFamily="34" charset="0"/>
            </a:endParaRPr>
          </a:p>
          <a:p>
            <a:pPr marL="285750" marR="0" indent="-285750" algn="just">
              <a:lnSpc>
                <a:spcPct val="107000"/>
              </a:lnSpc>
              <a:spcBef>
                <a:spcPts val="0"/>
              </a:spcBef>
              <a:spcAft>
                <a:spcPts val="800"/>
              </a:spcAft>
              <a:buFont typeface="Arial" panose="020B0604020202020204" pitchFamily="34" charset="0"/>
              <a:buChar char="•"/>
            </a:pPr>
            <a:r>
              <a:rPr lang="mn-MN" sz="3200" dirty="0" smtClean="0">
                <a:solidFill>
                  <a:schemeClr val="accent5">
                    <a:lumMod val="50000"/>
                  </a:schemeClr>
                </a:solidFill>
                <a:effectLst/>
                <a:latin typeface="Roboto" panose="02000000000000000000" pitchFamily="2" charset="0"/>
                <a:ea typeface="Roboto" panose="02000000000000000000" pitchFamily="2" charset="0"/>
                <a:cs typeface="Calibri" panose="020F0502020204030204" pitchFamily="34" charset="0"/>
              </a:rPr>
              <a:t>“</a:t>
            </a:r>
            <a:r>
              <a:rPr lang="en-US" sz="3200" dirty="0" err="1" smtClean="0">
                <a:solidFill>
                  <a:srgbClr val="FF0000"/>
                </a:solidFill>
                <a:effectLst/>
                <a:latin typeface="Roboto" panose="02000000000000000000" pitchFamily="2" charset="0"/>
                <a:ea typeface="Roboto" panose="02000000000000000000" pitchFamily="2" charset="0"/>
                <a:cs typeface="Calibri" panose="020F0502020204030204" pitchFamily="34" charset="0"/>
              </a:rPr>
              <a:t>Өвөрхангай</a:t>
            </a:r>
            <a:r>
              <a:rPr lang="en-US" sz="3200" dirty="0" smtClean="0">
                <a:solidFill>
                  <a:srgbClr val="FF0000"/>
                </a:solidFill>
                <a:effectLst/>
                <a:latin typeface="Roboto" panose="02000000000000000000" pitchFamily="2" charset="0"/>
                <a:ea typeface="Roboto" panose="02000000000000000000" pitchFamily="2" charset="0"/>
                <a:cs typeface="Calibri" panose="020F0502020204030204" pitchFamily="34" charset="0"/>
              </a:rPr>
              <a:t> </a:t>
            </a:r>
            <a:r>
              <a:rPr lang="en-US" sz="3200" dirty="0" err="1">
                <a:solidFill>
                  <a:srgbClr val="FF0000"/>
                </a:solidFill>
                <a:effectLst/>
                <a:latin typeface="Roboto" panose="02000000000000000000" pitchFamily="2" charset="0"/>
                <a:ea typeface="Roboto" panose="02000000000000000000" pitchFamily="2" charset="0"/>
                <a:cs typeface="Calibri" panose="020F0502020204030204" pitchFamily="34" charset="0"/>
              </a:rPr>
              <a:t>аймгийн</a:t>
            </a:r>
            <a:r>
              <a:rPr lang="en-US" sz="3200" dirty="0">
                <a:solidFill>
                  <a:srgbClr val="FF0000"/>
                </a:solidFill>
                <a:effectLst/>
                <a:latin typeface="Roboto" panose="02000000000000000000" pitchFamily="2" charset="0"/>
                <a:ea typeface="Roboto" panose="02000000000000000000" pitchFamily="2" charset="0"/>
                <a:cs typeface="Calibri" panose="020F0502020204030204" pitchFamily="34" charset="0"/>
              </a:rPr>
              <a:t> </a:t>
            </a:r>
            <a:r>
              <a:rPr lang="en-US" sz="3200" dirty="0" err="1">
                <a:solidFill>
                  <a:srgbClr val="FF0000"/>
                </a:solidFill>
                <a:effectLst/>
                <a:latin typeface="Roboto" panose="02000000000000000000" pitchFamily="2" charset="0"/>
                <a:ea typeface="Roboto" panose="02000000000000000000" pitchFamily="2" charset="0"/>
                <a:cs typeface="Calibri" panose="020F0502020204030204" pitchFamily="34" charset="0"/>
              </a:rPr>
              <a:t>Бат-Өлзий</a:t>
            </a:r>
            <a:r>
              <a:rPr lang="en-US" sz="3200" dirty="0">
                <a:solidFill>
                  <a:srgbClr val="FF0000"/>
                </a:solidFill>
                <a:effectLst/>
                <a:latin typeface="Roboto" panose="02000000000000000000" pitchFamily="2" charset="0"/>
                <a:ea typeface="Roboto" panose="02000000000000000000" pitchFamily="2" charset="0"/>
                <a:cs typeface="Calibri" panose="020F0502020204030204" pitchFamily="34" charset="0"/>
              </a:rPr>
              <a:t> </a:t>
            </a:r>
            <a:r>
              <a:rPr lang="en-US" sz="3200" dirty="0" err="1">
                <a:solidFill>
                  <a:srgbClr val="FF0000"/>
                </a:solidFill>
                <a:effectLst/>
                <a:latin typeface="Roboto" panose="02000000000000000000" pitchFamily="2" charset="0"/>
                <a:ea typeface="Roboto" panose="02000000000000000000" pitchFamily="2" charset="0"/>
                <a:cs typeface="Calibri" panose="020F0502020204030204" pitchFamily="34" charset="0"/>
              </a:rPr>
              <a:t>сумын</a:t>
            </a:r>
            <a:r>
              <a:rPr lang="en-US" sz="3200" dirty="0">
                <a:solidFill>
                  <a:srgbClr val="FF0000"/>
                </a:solidFill>
                <a:effectLst/>
                <a:latin typeface="Roboto" panose="02000000000000000000" pitchFamily="2" charset="0"/>
                <a:ea typeface="Roboto" panose="02000000000000000000" pitchFamily="2" charset="0"/>
                <a:cs typeface="Calibri" panose="020F0502020204030204" pitchFamily="34" charset="0"/>
              </a:rPr>
              <a:t> </a:t>
            </a:r>
            <a:r>
              <a:rPr lang="en-US" sz="3200" dirty="0" err="1">
                <a:solidFill>
                  <a:srgbClr val="FF0000"/>
                </a:solidFill>
                <a:effectLst/>
                <a:latin typeface="Roboto" panose="02000000000000000000" pitchFamily="2" charset="0"/>
                <a:ea typeface="Roboto" panose="02000000000000000000" pitchFamily="2" charset="0"/>
                <a:cs typeface="Calibri" panose="020F0502020204030204" pitchFamily="34" charset="0"/>
              </a:rPr>
              <a:t>орхоны</a:t>
            </a:r>
            <a:r>
              <a:rPr lang="en-US" sz="3200" dirty="0">
                <a:solidFill>
                  <a:srgbClr val="FF0000"/>
                </a:solidFill>
                <a:effectLst/>
                <a:latin typeface="Roboto" panose="02000000000000000000" pitchFamily="2" charset="0"/>
                <a:ea typeface="Roboto" panose="02000000000000000000" pitchFamily="2" charset="0"/>
                <a:cs typeface="Calibri" panose="020F0502020204030204" pitchFamily="34" charset="0"/>
              </a:rPr>
              <a:t> </a:t>
            </a:r>
            <a:r>
              <a:rPr lang="en-US" sz="3200" dirty="0" err="1">
                <a:solidFill>
                  <a:srgbClr val="FF0000"/>
                </a:solidFill>
                <a:effectLst/>
                <a:latin typeface="Roboto" panose="02000000000000000000" pitchFamily="2" charset="0"/>
                <a:ea typeface="Roboto" panose="02000000000000000000" pitchFamily="2" charset="0"/>
                <a:cs typeface="Calibri" panose="020F0502020204030204" pitchFamily="34" charset="0"/>
              </a:rPr>
              <a:t>хөндийн</a:t>
            </a:r>
            <a:r>
              <a:rPr lang="en-US" sz="3200" dirty="0">
                <a:solidFill>
                  <a:srgbClr val="FF0000"/>
                </a:solidFill>
                <a:effectLst/>
                <a:latin typeface="Roboto" panose="02000000000000000000" pitchFamily="2" charset="0"/>
                <a:ea typeface="Roboto" panose="02000000000000000000" pitchFamily="2" charset="0"/>
                <a:cs typeface="Calibri" panose="020F0502020204030204" pitchFamily="34" charset="0"/>
              </a:rPr>
              <a:t> </a:t>
            </a:r>
            <a:r>
              <a:rPr lang="en-US" sz="3200" dirty="0" err="1">
                <a:solidFill>
                  <a:srgbClr val="FF0000"/>
                </a:solidFill>
                <a:effectLst/>
                <a:latin typeface="Roboto" panose="02000000000000000000" pitchFamily="2" charset="0"/>
                <a:ea typeface="Roboto" panose="02000000000000000000" pitchFamily="2" charset="0"/>
                <a:cs typeface="Calibri" panose="020F0502020204030204" pitchFamily="34" charset="0"/>
              </a:rPr>
              <a:t>байгалийн</a:t>
            </a:r>
            <a:r>
              <a:rPr lang="en-US" sz="3200" dirty="0">
                <a:solidFill>
                  <a:srgbClr val="FF0000"/>
                </a:solidFill>
                <a:effectLst/>
                <a:latin typeface="Roboto" panose="02000000000000000000" pitchFamily="2" charset="0"/>
                <a:ea typeface="Roboto" panose="02000000000000000000" pitchFamily="2" charset="0"/>
                <a:cs typeface="Calibri" panose="020F0502020204030204" pitchFamily="34" charset="0"/>
              </a:rPr>
              <a:t> </a:t>
            </a:r>
            <a:r>
              <a:rPr lang="en-US" sz="3200" dirty="0" err="1">
                <a:solidFill>
                  <a:srgbClr val="FF0000"/>
                </a:solidFill>
                <a:effectLst/>
                <a:latin typeface="Roboto" panose="02000000000000000000" pitchFamily="2" charset="0"/>
                <a:ea typeface="Roboto" panose="02000000000000000000" pitchFamily="2" charset="0"/>
                <a:cs typeface="Calibri" panose="020F0502020204030204" pitchFamily="34" charset="0"/>
              </a:rPr>
              <a:t>цогцолборт</a:t>
            </a:r>
            <a:r>
              <a:rPr lang="en-US" sz="3200" dirty="0">
                <a:solidFill>
                  <a:srgbClr val="FF0000"/>
                </a:solidFill>
                <a:effectLst/>
                <a:latin typeface="Roboto" panose="02000000000000000000" pitchFamily="2" charset="0"/>
                <a:ea typeface="Roboto" panose="02000000000000000000" pitchFamily="2" charset="0"/>
                <a:cs typeface="Calibri" panose="020F0502020204030204" pitchFamily="34" charset="0"/>
              </a:rPr>
              <a:t> </a:t>
            </a:r>
            <a:r>
              <a:rPr lang="en-US" sz="3200" dirty="0" err="1">
                <a:solidFill>
                  <a:srgbClr val="FF0000"/>
                </a:solidFill>
                <a:effectLst/>
                <a:latin typeface="Roboto" panose="02000000000000000000" pitchFamily="2" charset="0"/>
                <a:ea typeface="Roboto" panose="02000000000000000000" pitchFamily="2" charset="0"/>
                <a:cs typeface="Calibri" panose="020F0502020204030204" pitchFamily="34" charset="0"/>
              </a:rPr>
              <a:t>газрын</a:t>
            </a:r>
            <a:r>
              <a:rPr lang="en-US" sz="3200" dirty="0">
                <a:solidFill>
                  <a:srgbClr val="FF0000"/>
                </a:solidFill>
                <a:effectLst/>
                <a:latin typeface="Roboto" panose="02000000000000000000" pitchFamily="2" charset="0"/>
                <a:ea typeface="Roboto" panose="02000000000000000000" pitchFamily="2" charset="0"/>
                <a:cs typeface="Calibri" panose="020F0502020204030204" pitchFamily="34" charset="0"/>
              </a:rPr>
              <a:t> </a:t>
            </a:r>
            <a:r>
              <a:rPr lang="en-US" sz="3200" dirty="0" err="1">
                <a:solidFill>
                  <a:srgbClr val="FF0000"/>
                </a:solidFill>
                <a:effectLst/>
                <a:latin typeface="Roboto" panose="02000000000000000000" pitchFamily="2" charset="0"/>
                <a:ea typeface="Roboto" panose="02000000000000000000" pitchFamily="2" charset="0"/>
                <a:cs typeface="Calibri" panose="020F0502020204030204" pitchFamily="34" charset="0"/>
              </a:rPr>
              <a:t>найман</a:t>
            </a:r>
            <a:r>
              <a:rPr lang="en-US" sz="3200" dirty="0">
                <a:solidFill>
                  <a:srgbClr val="FF0000"/>
                </a:solidFill>
                <a:effectLst/>
                <a:latin typeface="Roboto" panose="02000000000000000000" pitchFamily="2" charset="0"/>
                <a:ea typeface="Roboto" panose="02000000000000000000" pitchFamily="2" charset="0"/>
                <a:cs typeface="Calibri" panose="020F0502020204030204" pitchFamily="34" charset="0"/>
              </a:rPr>
              <a:t> </a:t>
            </a:r>
            <a:r>
              <a:rPr lang="en-US" sz="3200" dirty="0" err="1" smtClean="0">
                <a:solidFill>
                  <a:srgbClr val="FF0000"/>
                </a:solidFill>
                <a:effectLst/>
                <a:latin typeface="Roboto" panose="02000000000000000000" pitchFamily="2" charset="0"/>
                <a:ea typeface="Roboto" panose="02000000000000000000" pitchFamily="2" charset="0"/>
                <a:cs typeface="Calibri" panose="020F0502020204030204" pitchFamily="34" charset="0"/>
              </a:rPr>
              <a:t>гайхамшиг</a:t>
            </a:r>
            <a:r>
              <a:rPr lang="mn-MN" sz="3200" dirty="0" smtClean="0">
                <a:solidFill>
                  <a:schemeClr val="accent5">
                    <a:lumMod val="50000"/>
                  </a:schemeClr>
                </a:solidFill>
                <a:latin typeface="Roboto" panose="02000000000000000000" pitchFamily="2" charset="0"/>
                <a:ea typeface="Roboto" panose="02000000000000000000" pitchFamily="2" charset="0"/>
                <a:cs typeface="Calibri" panose="020F0502020204030204" pitchFamily="34" charset="0"/>
              </a:rPr>
              <a:t>”</a:t>
            </a:r>
            <a:endParaRPr lang="en-US" sz="3200" dirty="0">
              <a:solidFill>
                <a:srgbClr val="FF0000"/>
              </a:solidFill>
              <a:effectLst/>
              <a:latin typeface="Roboto" panose="02000000000000000000" pitchFamily="2" charset="0"/>
              <a:ea typeface="Roboto" panose="02000000000000000000" pitchFamily="2" charset="0"/>
              <a:cs typeface="Times New Roman" panose="02020603050405020304" pitchFamily="18" charset="0"/>
            </a:endParaRPr>
          </a:p>
        </p:txBody>
      </p:sp>
      <p:pic>
        <p:nvPicPr>
          <p:cNvPr id="11266" name="Picture 2" descr="158,800+ Book Clipart Stock Illustrations, Royalty-Free Vector Graphics &amp; Clip  Art - iStock">
            <a:extLst>
              <a:ext uri="{FF2B5EF4-FFF2-40B4-BE49-F238E27FC236}">
                <a16:creationId xmlns="" xmlns:a16="http://schemas.microsoft.com/office/drawing/2014/main" id="{2A8B8D70-5850-4B53-B0AF-35BFD6159A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0012" y="4253420"/>
            <a:ext cx="2324309" cy="2324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9692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18"/>
            <a:ext cx="12192000" cy="6852004"/>
          </a:xfrm>
          <a:prstGeom prst="rect">
            <a:avLst/>
          </a:prstGeom>
        </p:spPr>
      </p:pic>
      <p:sp>
        <p:nvSpPr>
          <p:cNvPr id="6" name="Rectangle 5"/>
          <p:cNvSpPr/>
          <p:nvPr/>
        </p:nvSpPr>
        <p:spPr>
          <a:xfrm>
            <a:off x="6696891" y="444137"/>
            <a:ext cx="5024846" cy="2664823"/>
          </a:xfrm>
          <a:prstGeom prst="rect">
            <a:avLst/>
          </a:prstGeom>
          <a:solidFill>
            <a:schemeClr val="bg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458200" y="1524001"/>
            <a:ext cx="1502227" cy="523220"/>
          </a:xfrm>
          <a:prstGeom prst="rect">
            <a:avLst/>
          </a:prstGeom>
          <a:noFill/>
        </p:spPr>
        <p:txBody>
          <a:bodyPr wrap="square" rtlCol="0">
            <a:spAutoFit/>
          </a:bodyPr>
          <a:lstStyle/>
          <a:p>
            <a:r>
              <a:rPr lang="en-US" sz="2800" b="1" dirty="0">
                <a:solidFill>
                  <a:schemeClr val="bg1"/>
                </a:solidFill>
                <a:latin typeface="Roboto" panose="02000000000000000000" pitchFamily="2" charset="0"/>
                <a:ea typeface="Roboto" panose="02000000000000000000" pitchFamily="2" charset="0"/>
              </a:rPr>
              <a:t>PHOTO</a:t>
            </a:r>
          </a:p>
        </p:txBody>
      </p:sp>
      <p:sp>
        <p:nvSpPr>
          <p:cNvPr id="9" name="Rectangle 8"/>
          <p:cNvSpPr/>
          <p:nvPr/>
        </p:nvSpPr>
        <p:spPr>
          <a:xfrm>
            <a:off x="6696891" y="3487782"/>
            <a:ext cx="5024846" cy="2664823"/>
          </a:xfrm>
          <a:prstGeom prst="rect">
            <a:avLst/>
          </a:prstGeom>
          <a:solidFill>
            <a:schemeClr val="bg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458200" y="4567646"/>
            <a:ext cx="1502227" cy="523220"/>
          </a:xfrm>
          <a:prstGeom prst="rect">
            <a:avLst/>
          </a:prstGeom>
          <a:noFill/>
        </p:spPr>
        <p:txBody>
          <a:bodyPr wrap="square" rtlCol="0">
            <a:spAutoFit/>
          </a:bodyPr>
          <a:lstStyle/>
          <a:p>
            <a:r>
              <a:rPr lang="en-US" sz="2800" b="1" dirty="0">
                <a:solidFill>
                  <a:schemeClr val="bg1"/>
                </a:solidFill>
                <a:latin typeface="Roboto" panose="02000000000000000000" pitchFamily="2" charset="0"/>
                <a:ea typeface="Roboto" panose="02000000000000000000" pitchFamily="2" charset="0"/>
              </a:rPr>
              <a:t>PHOTO</a:t>
            </a:r>
          </a:p>
        </p:txBody>
      </p:sp>
      <p:sp>
        <p:nvSpPr>
          <p:cNvPr id="11" name="TextBox 10">
            <a:extLst>
              <a:ext uri="{FF2B5EF4-FFF2-40B4-BE49-F238E27FC236}">
                <a16:creationId xmlns="" xmlns:a16="http://schemas.microsoft.com/office/drawing/2014/main" id="{34348F0E-6329-457A-9DBA-81822C05C818}"/>
              </a:ext>
            </a:extLst>
          </p:cNvPr>
          <p:cNvSpPr txBox="1"/>
          <p:nvPr/>
        </p:nvSpPr>
        <p:spPr>
          <a:xfrm>
            <a:off x="169266" y="548580"/>
            <a:ext cx="5589135" cy="6309420"/>
          </a:xfrm>
          <a:prstGeom prst="rect">
            <a:avLst/>
          </a:prstGeom>
          <a:noFill/>
        </p:spPr>
        <p:txBody>
          <a:bodyPr wrap="square">
            <a:spAutoFit/>
          </a:bodyPr>
          <a:lstStyle/>
          <a:p>
            <a:r>
              <a:rPr lang="en-US" sz="3200" dirty="0">
                <a:solidFill>
                  <a:schemeClr val="bg1"/>
                </a:solidFill>
                <a:effectLst/>
                <a:latin typeface="Roboto" panose="02000000000000000000" pitchFamily="2" charset="0"/>
                <a:ea typeface="Roboto" panose="02000000000000000000" pitchFamily="2" charset="0"/>
              </a:rPr>
              <a:t>2023 </a:t>
            </a:r>
            <a:r>
              <a:rPr lang="en-US" sz="3200" dirty="0" err="1">
                <a:solidFill>
                  <a:schemeClr val="bg1"/>
                </a:solidFill>
                <a:effectLst/>
                <a:latin typeface="Roboto" panose="02000000000000000000" pitchFamily="2" charset="0"/>
                <a:ea typeface="Roboto" panose="02000000000000000000" pitchFamily="2" charset="0"/>
              </a:rPr>
              <a:t>онд</a:t>
            </a:r>
            <a:r>
              <a:rPr lang="en-US" sz="3200" dirty="0">
                <a:solidFill>
                  <a:schemeClr val="bg1"/>
                </a:solidFill>
                <a:effectLst/>
                <a:latin typeface="Roboto" panose="02000000000000000000" pitchFamily="2" charset="0"/>
                <a:ea typeface="Roboto" panose="02000000000000000000" pitchFamily="2" charset="0"/>
              </a:rPr>
              <a:t> </a:t>
            </a:r>
            <a:r>
              <a:rPr lang="en-US" sz="3200" dirty="0" err="1">
                <a:solidFill>
                  <a:schemeClr val="bg1"/>
                </a:solidFill>
                <a:effectLst/>
                <a:latin typeface="Roboto" panose="02000000000000000000" pitchFamily="2" charset="0"/>
                <a:ea typeface="Roboto" panose="02000000000000000000" pitchFamily="2" charset="0"/>
              </a:rPr>
              <a:t>дотоодын</a:t>
            </a:r>
            <a:r>
              <a:rPr lang="en-US" sz="3200" dirty="0">
                <a:solidFill>
                  <a:schemeClr val="bg1"/>
                </a:solidFill>
                <a:effectLst/>
                <a:latin typeface="Roboto" panose="02000000000000000000" pitchFamily="2" charset="0"/>
                <a:ea typeface="Roboto" panose="02000000000000000000" pitchFamily="2" charset="0"/>
              </a:rPr>
              <a:t> </a:t>
            </a:r>
            <a:r>
              <a:rPr lang="en-US" sz="3200" dirty="0" err="1">
                <a:solidFill>
                  <a:schemeClr val="bg1"/>
                </a:solidFill>
                <a:effectLst/>
                <a:latin typeface="Roboto" panose="02000000000000000000" pitchFamily="2" charset="0"/>
                <a:ea typeface="Roboto" panose="02000000000000000000" pitchFamily="2" charset="0"/>
              </a:rPr>
              <a:t>аялал</a:t>
            </a:r>
            <a:r>
              <a:rPr lang="en-US" sz="3200" dirty="0">
                <a:solidFill>
                  <a:schemeClr val="bg1"/>
                </a:solidFill>
                <a:effectLst/>
                <a:latin typeface="Roboto" panose="02000000000000000000" pitchFamily="2" charset="0"/>
                <a:ea typeface="Roboto" panose="02000000000000000000" pitchFamily="2" charset="0"/>
              </a:rPr>
              <a:t> </a:t>
            </a:r>
            <a:r>
              <a:rPr lang="en-US" sz="3200" dirty="0" err="1">
                <a:solidFill>
                  <a:schemeClr val="bg1"/>
                </a:solidFill>
                <a:effectLst/>
                <a:latin typeface="Roboto" panose="02000000000000000000" pitchFamily="2" charset="0"/>
                <a:ea typeface="Roboto" panose="02000000000000000000" pitchFamily="2" charset="0"/>
              </a:rPr>
              <a:t>жуулчлалыг</a:t>
            </a:r>
            <a:r>
              <a:rPr lang="en-US" sz="3200" dirty="0">
                <a:solidFill>
                  <a:schemeClr val="bg1"/>
                </a:solidFill>
                <a:effectLst/>
                <a:latin typeface="Roboto" panose="02000000000000000000" pitchFamily="2" charset="0"/>
                <a:ea typeface="Roboto" panose="02000000000000000000" pitchFamily="2" charset="0"/>
              </a:rPr>
              <a:t> </a:t>
            </a:r>
            <a:r>
              <a:rPr lang="en-US" sz="3200" dirty="0" err="1">
                <a:solidFill>
                  <a:schemeClr val="bg1"/>
                </a:solidFill>
                <a:effectLst/>
                <a:latin typeface="Roboto" panose="02000000000000000000" pitchFamily="2" charset="0"/>
                <a:ea typeface="Roboto" panose="02000000000000000000" pitchFamily="2" charset="0"/>
              </a:rPr>
              <a:t>хөгжүүлэх</a:t>
            </a:r>
            <a:r>
              <a:rPr lang="en-US" sz="3200" dirty="0">
                <a:solidFill>
                  <a:schemeClr val="bg1"/>
                </a:solidFill>
                <a:effectLst/>
                <a:latin typeface="Roboto" panose="02000000000000000000" pitchFamily="2" charset="0"/>
                <a:ea typeface="Roboto" panose="02000000000000000000" pitchFamily="2" charset="0"/>
              </a:rPr>
              <a:t> </a:t>
            </a:r>
            <a:r>
              <a:rPr lang="en-US" sz="3200" dirty="0" err="1">
                <a:solidFill>
                  <a:schemeClr val="bg1"/>
                </a:solidFill>
                <a:effectLst/>
                <a:latin typeface="Roboto" panose="02000000000000000000" pitchFamily="2" charset="0"/>
                <a:ea typeface="Roboto" panose="02000000000000000000" pitchFamily="2" charset="0"/>
              </a:rPr>
              <a:t>зорилгоор</a:t>
            </a:r>
            <a:r>
              <a:rPr lang="en-US" sz="3200" dirty="0">
                <a:solidFill>
                  <a:schemeClr val="bg1"/>
                </a:solidFill>
                <a:effectLst/>
                <a:latin typeface="Roboto" panose="02000000000000000000" pitchFamily="2" charset="0"/>
                <a:ea typeface="Roboto" panose="02000000000000000000" pitchFamily="2" charset="0"/>
              </a:rPr>
              <a:t> </a:t>
            </a:r>
            <a:r>
              <a:rPr lang="en-US" sz="4000" dirty="0" err="1">
                <a:solidFill>
                  <a:srgbClr val="FF0000"/>
                </a:solidFill>
                <a:effectLst/>
                <a:latin typeface="Roboto" panose="02000000000000000000" pitchFamily="2" charset="0"/>
                <a:ea typeface="Roboto" panose="02000000000000000000" pitchFamily="2" charset="0"/>
              </a:rPr>
              <a:t>Мөнгөн</a:t>
            </a:r>
            <a:r>
              <a:rPr lang="en-US" sz="4000" dirty="0">
                <a:solidFill>
                  <a:srgbClr val="FF0000"/>
                </a:solidFill>
                <a:effectLst/>
                <a:latin typeface="Roboto" panose="02000000000000000000" pitchFamily="2" charset="0"/>
                <a:ea typeface="Roboto" panose="02000000000000000000" pitchFamily="2" charset="0"/>
              </a:rPr>
              <a:t> </a:t>
            </a:r>
            <a:r>
              <a:rPr lang="en-US" sz="4000" dirty="0" err="1">
                <a:solidFill>
                  <a:srgbClr val="FF0000"/>
                </a:solidFill>
                <a:effectLst/>
                <a:latin typeface="Roboto" panose="02000000000000000000" pitchFamily="2" charset="0"/>
                <a:ea typeface="Roboto" panose="02000000000000000000" pitchFamily="2" charset="0"/>
              </a:rPr>
              <a:t>хүрхрээн</a:t>
            </a:r>
            <a:r>
              <a:rPr lang="en-US" sz="4000" dirty="0">
                <a:solidFill>
                  <a:srgbClr val="FF0000"/>
                </a:solidFill>
                <a:effectLst/>
                <a:latin typeface="Roboto" panose="02000000000000000000" pitchFamily="2" charset="0"/>
                <a:ea typeface="Roboto" panose="02000000000000000000" pitchFamily="2" charset="0"/>
              </a:rPr>
              <a:t> </a:t>
            </a:r>
            <a:r>
              <a:rPr lang="en-US" sz="4000" dirty="0" err="1">
                <a:solidFill>
                  <a:srgbClr val="FF0000"/>
                </a:solidFill>
                <a:effectLst/>
                <a:latin typeface="Roboto" panose="02000000000000000000" pitchFamily="2" charset="0"/>
                <a:ea typeface="Roboto" panose="02000000000000000000" pitchFamily="2" charset="0"/>
              </a:rPr>
              <a:t>чимэг</a:t>
            </a:r>
            <a:r>
              <a:rPr lang="en-US" sz="4000" dirty="0">
                <a:solidFill>
                  <a:srgbClr val="FF0000"/>
                </a:solidFill>
                <a:effectLst/>
                <a:latin typeface="Roboto" panose="02000000000000000000" pitchFamily="2" charset="0"/>
                <a:ea typeface="Roboto" panose="02000000000000000000" pitchFamily="2" charset="0"/>
              </a:rPr>
              <a:t> </a:t>
            </a:r>
            <a:r>
              <a:rPr lang="en-US" sz="3200" dirty="0" err="1">
                <a:solidFill>
                  <a:schemeClr val="bg1"/>
                </a:solidFill>
                <a:effectLst/>
                <a:latin typeface="Roboto" panose="02000000000000000000" pitchFamily="2" charset="0"/>
                <a:ea typeface="Roboto" panose="02000000000000000000" pitchFamily="2" charset="0"/>
              </a:rPr>
              <a:t>хоршоо</a:t>
            </a:r>
            <a:r>
              <a:rPr lang="mn-MN" sz="3200" dirty="0">
                <a:solidFill>
                  <a:schemeClr val="bg1"/>
                </a:solidFill>
                <a:effectLst/>
                <a:latin typeface="Roboto" panose="02000000000000000000" pitchFamily="2" charset="0"/>
                <a:ea typeface="Roboto" panose="02000000000000000000" pitchFamily="2" charset="0"/>
              </a:rPr>
              <a:t>г аялал жуулчлалын чиглэлээр худалдаа, үйлчилгээ эрхлэдэг, ажлын дадлага туршлагатай иргэдээ хамруулан </a:t>
            </a:r>
            <a:r>
              <a:rPr lang="mn-MN" sz="3600" dirty="0">
                <a:solidFill>
                  <a:srgbClr val="FF0000"/>
                </a:solidFill>
                <a:effectLst/>
                <a:latin typeface="Roboto" panose="02000000000000000000" pitchFamily="2" charset="0"/>
                <a:ea typeface="Roboto" panose="02000000000000000000" pitchFamily="2" charset="0"/>
              </a:rPr>
              <a:t>26</a:t>
            </a:r>
            <a:r>
              <a:rPr lang="mn-MN" sz="3200" dirty="0">
                <a:solidFill>
                  <a:schemeClr val="bg1"/>
                </a:solidFill>
                <a:effectLst/>
                <a:latin typeface="Roboto" panose="02000000000000000000" pitchFamily="2" charset="0"/>
                <a:ea typeface="Roboto" panose="02000000000000000000" pitchFamily="2" charset="0"/>
              </a:rPr>
              <a:t> хүний бүрэлдэхүүнтэй үүсгэн байгуулсан</a:t>
            </a:r>
            <a:r>
              <a:rPr lang="mn-MN" sz="2400" dirty="0" smtClean="0">
                <a:solidFill>
                  <a:schemeClr val="bg1"/>
                </a:solidFill>
                <a:effectLst/>
                <a:latin typeface="Roboto" panose="02000000000000000000" pitchFamily="2" charset="0"/>
                <a:ea typeface="Roboto" panose="02000000000000000000" pitchFamily="2" charset="0"/>
              </a:rPr>
              <a:t>.</a:t>
            </a:r>
            <a:r>
              <a:rPr lang="en-US" sz="2400" dirty="0" smtClean="0">
                <a:solidFill>
                  <a:schemeClr val="bg1"/>
                </a:solidFill>
                <a:effectLst/>
                <a:latin typeface="Roboto" panose="02000000000000000000" pitchFamily="2" charset="0"/>
                <a:ea typeface="Roboto" panose="02000000000000000000" pitchFamily="2" charset="0"/>
              </a:rPr>
              <a:t> </a:t>
            </a:r>
            <a:endParaRPr lang="en-US" sz="2400" dirty="0">
              <a:solidFill>
                <a:schemeClr val="bg1"/>
              </a:solidFill>
              <a:latin typeface="Roboto" panose="02000000000000000000" pitchFamily="2" charset="0"/>
              <a:ea typeface="Roboto" panose="02000000000000000000" pitchFamily="2" charset="0"/>
            </a:endParaRPr>
          </a:p>
        </p:txBody>
      </p:sp>
      <p:pic>
        <p:nvPicPr>
          <p:cNvPr id="12290" name="Picture 2" descr="Зураг нээх">
            <a:extLst>
              <a:ext uri="{FF2B5EF4-FFF2-40B4-BE49-F238E27FC236}">
                <a16:creationId xmlns="" xmlns:a16="http://schemas.microsoft.com/office/drawing/2014/main" id="{67F66A88-4A36-4B83-AAFA-DC0B1DE5E0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8976" y="366211"/>
            <a:ext cx="2820674" cy="282067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Зураг нээх">
            <a:extLst>
              <a:ext uri="{FF2B5EF4-FFF2-40B4-BE49-F238E27FC236}">
                <a16:creationId xmlns="" xmlns:a16="http://schemas.microsoft.com/office/drawing/2014/main" id="{FBF55625-F894-4E0C-BA94-B8EB478C69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891" y="3443161"/>
            <a:ext cx="5161911" cy="2772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4118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43600" cy="676656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6940" y="0"/>
            <a:ext cx="6195060" cy="6766560"/>
          </a:xfrm>
          <a:prstGeom prst="rect">
            <a:avLst/>
          </a:prstGeom>
        </p:spPr>
      </p:pic>
    </p:spTree>
    <p:extLst>
      <p:ext uri="{BB962C8B-B14F-4D97-AF65-F5344CB8AC3E}">
        <p14:creationId xmlns:p14="http://schemas.microsoft.com/office/powerpoint/2010/main" val="2727685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1" y="0"/>
            <a:ext cx="12192000" cy="6852004"/>
          </a:xfrm>
          <a:prstGeom prst="rect">
            <a:avLst/>
          </a:prstGeom>
        </p:spPr>
      </p:pic>
      <p:sp>
        <p:nvSpPr>
          <p:cNvPr id="5" name="TextBox 4">
            <a:extLst>
              <a:ext uri="{FF2B5EF4-FFF2-40B4-BE49-F238E27FC236}">
                <a16:creationId xmlns="" xmlns:a16="http://schemas.microsoft.com/office/drawing/2014/main" id="{29AF0A91-F1C6-4F7A-BD50-EB1BA7234CF4}"/>
              </a:ext>
            </a:extLst>
          </p:cNvPr>
          <p:cNvSpPr txBox="1"/>
          <p:nvPr/>
        </p:nvSpPr>
        <p:spPr>
          <a:xfrm>
            <a:off x="2897882" y="576322"/>
            <a:ext cx="6109334" cy="646331"/>
          </a:xfrm>
          <a:prstGeom prst="rect">
            <a:avLst/>
          </a:prstGeom>
          <a:noFill/>
        </p:spPr>
        <p:txBody>
          <a:bodyPr wrap="square">
            <a:spAutoFit/>
          </a:bodyPr>
          <a:lstStyle/>
          <a:p>
            <a:pPr algn="ctr"/>
            <a:r>
              <a:rPr lang="mn-MN" sz="3600" b="1" dirty="0">
                <a:latin typeface="Roboto" panose="02000000000000000000" pitchFamily="2" charset="0"/>
                <a:ea typeface="Roboto" panose="02000000000000000000" pitchFamily="2" charset="0"/>
              </a:rPr>
              <a:t>“Цайны ээзгий”</a:t>
            </a:r>
          </a:p>
        </p:txBody>
      </p:sp>
      <p:pic>
        <p:nvPicPr>
          <p:cNvPr id="1026" name="Picture 2" descr="Зураг нээх">
            <a:extLst>
              <a:ext uri="{FF2B5EF4-FFF2-40B4-BE49-F238E27FC236}">
                <a16:creationId xmlns="" xmlns:a16="http://schemas.microsoft.com/office/drawing/2014/main" id="{FF7790F3-4B59-49FB-A0FC-55BC1BA25A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3673698" y="226491"/>
            <a:ext cx="4844604" cy="7006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574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629</TotalTime>
  <Words>2058</Words>
  <Application>Microsoft Office PowerPoint</Application>
  <PresentationFormat>Widescreen</PresentationFormat>
  <Paragraphs>117</Paragraphs>
  <Slides>34</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Microsoft account</cp:lastModifiedBy>
  <cp:revision>53</cp:revision>
  <dcterms:created xsi:type="dcterms:W3CDTF">2025-01-24T07:18:57Z</dcterms:created>
  <dcterms:modified xsi:type="dcterms:W3CDTF">2025-02-10T04:47:09Z</dcterms:modified>
</cp:coreProperties>
</file>