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Roboto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Rubik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ubik-bold.fntdata"/><Relationship Id="rId25" Type="http://schemas.openxmlformats.org/officeDocument/2006/relationships/font" Target="fonts/Rubik-regular.fntdata"/><Relationship Id="rId28" Type="http://schemas.openxmlformats.org/officeDocument/2006/relationships/font" Target="fonts/Rubik-boldItalic.fntdata"/><Relationship Id="rId27" Type="http://schemas.openxmlformats.org/officeDocument/2006/relationships/font" Target="fonts/Rubik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Roboto-regular.fntdata"/><Relationship Id="rId16" Type="http://schemas.openxmlformats.org/officeDocument/2006/relationships/slide" Target="slides/slide12.xml"/><Relationship Id="rId19" Type="http://schemas.openxmlformats.org/officeDocument/2006/relationships/font" Target="fonts/Roboto-italic.fntdata"/><Relationship Id="rId1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2f37c8a5c4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32f37c8a5c4_0_6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f37c8a5c4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2f37c8a5c4_0_5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2f37c8a5c4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32f37c8a5c4_0_4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f37c8a5c4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2f37c8a5c4_0_5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2f37c8a5c4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2f37c8a5c4_0_5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f37c8a5c4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2f37c8a5c4_0_5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2f37c8a5c4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32f37c8a5c4_0_5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f37c8a5c4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2f37c8a5c4_0_5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2f37c8a5c4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32f37c8a5c4_0_5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f37c8a5c4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2f37c8a5c4_0_5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11242867" y="149969"/>
            <a:ext cx="731700" cy="500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11242867" y="149969"/>
            <a:ext cx="731700" cy="500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7.png"/><Relationship Id="rId5" Type="http://schemas.openxmlformats.org/officeDocument/2006/relationships/image" Target="../media/image6.jp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9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hyperlink" Target="http://www.youtube.com/watch?v=R_ig9XgvbgA" TargetMode="External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hyperlink" Target="http://www.youtube.com/watch?v=yiEhDwIuz4E" TargetMode="External"/><Relationship Id="rId5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2944451" y="2367450"/>
            <a:ext cx="66489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Tourism Digital Transformation</a:t>
            </a:r>
            <a:endParaRPr b="1" sz="5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4973" y="931376"/>
            <a:ext cx="10019572" cy="51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2000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200" y="886375"/>
            <a:ext cx="9047552" cy="508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 rotWithShape="1">
          <a:blip r:embed="rId4">
            <a:alphaModFix/>
          </a:blip>
          <a:srcRect b="5700" l="0" r="0" t="5913"/>
          <a:stretch/>
        </p:blipFill>
        <p:spPr>
          <a:xfrm>
            <a:off x="925975" y="697975"/>
            <a:ext cx="10214651" cy="539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11242867" y="149969"/>
            <a:ext cx="731700" cy="500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6"/>
          <p:cNvSpPr txBox="1"/>
          <p:nvPr>
            <p:ph type="title"/>
          </p:nvPr>
        </p:nvSpPr>
        <p:spPr>
          <a:xfrm>
            <a:off x="1605367" y="1113800"/>
            <a:ext cx="4555500" cy="56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1900">
                <a:solidFill>
                  <a:srgbClr val="5629B6"/>
                </a:solidFill>
                <a:latin typeface="Rubik"/>
                <a:ea typeface="Rubik"/>
                <a:cs typeface="Rubik"/>
                <a:sym typeface="Rubik"/>
              </a:rPr>
              <a:t>БИДНИЙ ХОТОЛ</a:t>
            </a:r>
            <a:endParaRPr b="1" sz="1900">
              <a:solidFill>
                <a:srgbClr val="5629B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033" y="1214533"/>
            <a:ext cx="58007" cy="36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5">
            <a:alphaModFix/>
          </a:blip>
          <a:srcRect b="-18632" l="-573" r="0" t="-34342"/>
          <a:stretch/>
        </p:blipFill>
        <p:spPr>
          <a:xfrm>
            <a:off x="3342355" y="343239"/>
            <a:ext cx="8296934" cy="553399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1506033" y="2047167"/>
            <a:ext cx="1512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57667E"/>
                </a:solidFill>
                <a:latin typeface="Rubik"/>
                <a:ea typeface="Rubik"/>
                <a:cs typeface="Rubik"/>
                <a:sym typeface="Rubik"/>
              </a:rPr>
              <a:t>1,000,000+</a:t>
            </a:r>
            <a:endParaRPr b="1" sz="2300">
              <a:solidFill>
                <a:srgbClr val="57667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1506033" y="2335133"/>
            <a:ext cx="837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38C9F"/>
                </a:solidFill>
              </a:rPr>
              <a:t>таталт</a:t>
            </a:r>
            <a:endParaRPr sz="2000"/>
          </a:p>
        </p:txBody>
      </p:sp>
      <p:sp>
        <p:nvSpPr>
          <p:cNvPr id="101" name="Google Shape;101;p16"/>
          <p:cNvSpPr txBox="1"/>
          <p:nvPr/>
        </p:nvSpPr>
        <p:spPr>
          <a:xfrm>
            <a:off x="1506033" y="2583533"/>
            <a:ext cx="1512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57667E"/>
                </a:solidFill>
                <a:latin typeface="Rubik"/>
                <a:ea typeface="Rubik"/>
                <a:cs typeface="Rubik"/>
                <a:sym typeface="Rubik"/>
              </a:rPr>
              <a:t>100+</a:t>
            </a:r>
            <a:endParaRPr b="1" sz="2300">
              <a:solidFill>
                <a:srgbClr val="57667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1506033" y="2871500"/>
            <a:ext cx="119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38C9F"/>
                </a:solidFill>
              </a:rPr>
              <a:t>Улс оронд</a:t>
            </a:r>
            <a:endParaRPr sz="2000"/>
          </a:p>
        </p:txBody>
      </p:sp>
      <p:sp>
        <p:nvSpPr>
          <p:cNvPr id="103" name="Google Shape;103;p16"/>
          <p:cNvSpPr txBox="1"/>
          <p:nvPr/>
        </p:nvSpPr>
        <p:spPr>
          <a:xfrm>
            <a:off x="1506033" y="3241600"/>
            <a:ext cx="1512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57667E"/>
                </a:solidFill>
                <a:latin typeface="Rubik"/>
                <a:ea typeface="Rubik"/>
                <a:cs typeface="Rubik"/>
                <a:sym typeface="Rubik"/>
              </a:rPr>
              <a:t>25,000+</a:t>
            </a:r>
            <a:endParaRPr b="1" sz="2300">
              <a:solidFill>
                <a:srgbClr val="57667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1506033" y="3529567"/>
            <a:ext cx="2638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38C9F"/>
                </a:solidFill>
              </a:rPr>
              <a:t>Мянга гаруй хэрэглэгч</a:t>
            </a:r>
            <a:endParaRPr sz="2000"/>
          </a:p>
        </p:txBody>
      </p:sp>
      <p:sp>
        <p:nvSpPr>
          <p:cNvPr id="105" name="Google Shape;105;p16"/>
          <p:cNvSpPr txBox="1"/>
          <p:nvPr/>
        </p:nvSpPr>
        <p:spPr>
          <a:xfrm>
            <a:off x="1506033" y="3899667"/>
            <a:ext cx="837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57667E"/>
                </a:solidFill>
                <a:latin typeface="Rubik"/>
                <a:ea typeface="Rubik"/>
                <a:cs typeface="Rubik"/>
                <a:sym typeface="Rubik"/>
              </a:rPr>
              <a:t>40+</a:t>
            </a:r>
            <a:endParaRPr b="1" sz="2300">
              <a:solidFill>
                <a:srgbClr val="57667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1506033" y="4187633"/>
            <a:ext cx="2280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38C9F"/>
                </a:solidFill>
              </a:rPr>
              <a:t>Хэл дээр орчуулагдсан</a:t>
            </a:r>
            <a:endParaRPr sz="2000"/>
          </a:p>
        </p:txBody>
      </p:sp>
      <p:sp>
        <p:nvSpPr>
          <p:cNvPr id="107" name="Google Shape;107;p16"/>
          <p:cNvSpPr txBox="1"/>
          <p:nvPr/>
        </p:nvSpPr>
        <p:spPr>
          <a:xfrm>
            <a:off x="1531849" y="4561669"/>
            <a:ext cx="837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57667E"/>
                </a:solidFill>
                <a:latin typeface="Rubik"/>
                <a:ea typeface="Rubik"/>
                <a:cs typeface="Rubik"/>
                <a:sym typeface="Rubik"/>
              </a:rPr>
              <a:t>30+</a:t>
            </a:r>
            <a:endParaRPr b="1" sz="2300">
              <a:solidFill>
                <a:srgbClr val="57667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1517212" y="4851604"/>
            <a:ext cx="2280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38C9F"/>
                </a:solidFill>
              </a:rPr>
              <a:t>Бүтээгдэхүүн</a:t>
            </a:r>
            <a:endParaRPr sz="2000"/>
          </a:p>
        </p:txBody>
      </p:sp>
      <p:sp>
        <p:nvSpPr>
          <p:cNvPr id="109" name="Google Shape;109;p16"/>
          <p:cNvSpPr txBox="1"/>
          <p:nvPr/>
        </p:nvSpPr>
        <p:spPr>
          <a:xfrm>
            <a:off x="1531849" y="5171269"/>
            <a:ext cx="837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57667E"/>
                </a:solidFill>
                <a:latin typeface="Rubik"/>
                <a:ea typeface="Rubik"/>
                <a:cs typeface="Rubik"/>
                <a:sym typeface="Rubik"/>
              </a:rPr>
              <a:t>152+</a:t>
            </a:r>
            <a:endParaRPr b="1" sz="2300">
              <a:solidFill>
                <a:srgbClr val="57667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1517212" y="5461204"/>
            <a:ext cx="2280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38C9F"/>
                </a:solidFill>
              </a:rPr>
              <a:t>Хөрөнгө оруулагч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813067" y="3327067"/>
            <a:ext cx="28323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2018 оны 5 сард “Echelon TOP100 APAC Mongolia Qualifier Roadshow” арга хэмжээнд Монгол улсдаа тэргүүн байранд шалгарч, Азийн шилдэг 100 гарааны бизнесийн нэгээр шалгарсан.</a:t>
            </a:r>
            <a:endParaRPr sz="17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51581" l="31538" r="55399" t="39465"/>
          <a:stretch/>
        </p:blipFill>
        <p:spPr>
          <a:xfrm>
            <a:off x="883588" y="2214917"/>
            <a:ext cx="1678766" cy="64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4">
            <a:alphaModFix/>
          </a:blip>
          <a:srcRect b="42408" l="31593" r="55344" t="48638"/>
          <a:stretch/>
        </p:blipFill>
        <p:spPr>
          <a:xfrm>
            <a:off x="3032633" y="2214925"/>
            <a:ext cx="1678766" cy="6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3032633" y="3327067"/>
            <a:ext cx="2907900" cy="21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2018 оны 8 сарын 18-нд “Seedstars Ulaanbaatar” 2018 арга хэмжээнд Монгол улсдаа тэргүүн байранд шалгарч, 2019 оны 4 сарын 5-нд эх орноо төлөөлөн Швейцарт зохион байгуулагдсан “Seedstars Summit”-д оролцсон.</a:t>
            </a:r>
            <a:endParaRPr sz="17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33814" l="38535" r="56049" t="57232"/>
          <a:stretch/>
        </p:blipFill>
        <p:spPr>
          <a:xfrm>
            <a:off x="5678045" y="2067317"/>
            <a:ext cx="854702" cy="794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5313533" y="3327067"/>
            <a:ext cx="2716500" cy="11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2018 оны 8 сард Google компанийн тэтгэлэгтэй цахиурын хөндийн “Blackbox Connect” 23 хөтөлбөрт хамрагдсан.</a:t>
            </a:r>
            <a:endParaRPr sz="17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4">
            <a:alphaModFix/>
          </a:blip>
          <a:srcRect b="24545" l="31323" r="55614" t="66501"/>
          <a:stretch/>
        </p:blipFill>
        <p:spPr>
          <a:xfrm>
            <a:off x="7400333" y="2141100"/>
            <a:ext cx="2061624" cy="794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7498333" y="3327067"/>
            <a:ext cx="2832300" cy="21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2019 оны 04-р сарын 15-18-ны хооронд АНУ-ын “Төрийн Департмент”-аас зохион байгуулдаг TECH-I 2019 хөтөлбөрт нийт 547 төслөөс финалын шилдэг 12-т шалгарч, "Global Entrepreneurship Congress"-д оролцсон.</a:t>
            </a:r>
            <a:endParaRPr sz="11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4">
            <a:alphaModFix/>
          </a:blip>
          <a:srcRect b="15662" l="36951" r="55179" t="75384"/>
          <a:stretch/>
        </p:blipFill>
        <p:spPr>
          <a:xfrm>
            <a:off x="10103197" y="2141117"/>
            <a:ext cx="1241870" cy="794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9848500" y="3277467"/>
            <a:ext cx="25092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2019 оны 06-р сарын 19-20-ны хооронд Techsauce Global Summit 2019 арга хэмжээнд Азийн  шилдэг 10 гарааны бизнесийн нэгээр шалгарсан.</a:t>
            </a:r>
            <a:endParaRPr sz="11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" name="Google Shape;126;p17"/>
          <p:cNvSpPr txBox="1"/>
          <p:nvPr>
            <p:ph type="title"/>
          </p:nvPr>
        </p:nvSpPr>
        <p:spPr>
          <a:xfrm>
            <a:off x="1104500" y="1113800"/>
            <a:ext cx="4555500" cy="56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1900">
                <a:solidFill>
                  <a:srgbClr val="5629B6"/>
                </a:solidFill>
                <a:latin typeface="Rubik"/>
                <a:ea typeface="Rubik"/>
                <a:cs typeface="Rubik"/>
                <a:sym typeface="Rubik"/>
              </a:rPr>
              <a:t>ОРОЛЦСОН ТЭМЦЭЭН УРАЛДААН</a:t>
            </a:r>
            <a:endParaRPr b="1" sz="1900">
              <a:solidFill>
                <a:srgbClr val="5629B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167" y="1214533"/>
            <a:ext cx="58007" cy="360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17"/>
          <p:cNvCxnSpPr/>
          <p:nvPr/>
        </p:nvCxnSpPr>
        <p:spPr>
          <a:xfrm>
            <a:off x="2784133" y="3265233"/>
            <a:ext cx="0" cy="20367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5141233" y="3265233"/>
            <a:ext cx="0" cy="20367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7233033" y="3265233"/>
            <a:ext cx="0" cy="20367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9534600" y="3265233"/>
            <a:ext cx="0" cy="20367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4">
            <a:alphaModFix/>
          </a:blip>
          <a:srcRect b="19807" l="20811" r="21730" t="31892"/>
          <a:stretch/>
        </p:blipFill>
        <p:spPr>
          <a:xfrm>
            <a:off x="2255100" y="1826000"/>
            <a:ext cx="7900934" cy="3736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>
            <p:ph type="title"/>
          </p:nvPr>
        </p:nvSpPr>
        <p:spPr>
          <a:xfrm>
            <a:off x="1104500" y="1113800"/>
            <a:ext cx="5569200" cy="56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1900">
                <a:solidFill>
                  <a:srgbClr val="5629B6"/>
                </a:solidFill>
                <a:latin typeface="Rubik"/>
                <a:ea typeface="Rubik"/>
                <a:cs typeface="Rubik"/>
                <a:sym typeface="Rubik"/>
              </a:rPr>
              <a:t>БИДНИЙ ЭНТЕРПРАЙЗ ХАРИЛЦАГЧИД</a:t>
            </a:r>
            <a:endParaRPr b="1" sz="1900">
              <a:solidFill>
                <a:srgbClr val="5629B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167" y="1214533"/>
            <a:ext cx="58007" cy="360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3458192" y="1956300"/>
            <a:ext cx="5409300" cy="10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Дэлхийн топ 40 гаруй хөрөнгө оруулалтын сангуудаас бүрдсэн нийт $ эрбумын хөрөнгө бүхий Cloudflare Workers Launchpad хөтөлбөрт амжилттай шалгараад оролцож байна.</a:t>
            </a:r>
            <a:endParaRPr sz="19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3458192" y="2993226"/>
            <a:ext cx="4965300" cy="10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Дэлхийн шилдэг гарааны компаниудыг дэмжиж, хиймэл оюуны хөгжүүлэлт, инновацийн шийдлүүдийг хурдасгах зорилготой Google-ийн AI Startup хөтөлбөрт сонгогдон оролцож байна. </a:t>
            </a:r>
            <a:endParaRPr sz="12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3458192" y="4092000"/>
            <a:ext cx="62028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Үүлэн технологийн хөгжүүлэлтэд чиглэсэн гарааны бизнесүүдийг дэмжиж, тэдний өсөлт, өргөжилтийг хурдасгах зорилготой Linode-ийн Rise хөтөлбөрт сонгогдон оролцож байна. </a:t>
            </a:r>
            <a:endParaRPr sz="12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3458192" y="5060019"/>
            <a:ext cx="6116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876300" rtl="0" algn="l">
              <a:lnSpc>
                <a:spcPct val="115000"/>
              </a:lnSpc>
              <a:spcBef>
                <a:spcPts val="103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38C9F"/>
                </a:solidFill>
                <a:latin typeface="Rubik"/>
                <a:ea typeface="Rubik"/>
                <a:cs typeface="Rubik"/>
                <a:sym typeface="Rubik"/>
              </a:rPr>
              <a:t>Үүлэн дэд бүтцийг ашиглан инновацлаг шийдлүүдийг хөгжүүлэх гарааны компаниудыг дэмжих зорилготой  Scaleway-ийн хөтөлбөрт сонгогдон оролцож байна. </a:t>
            </a:r>
            <a:endParaRPr sz="1200">
              <a:solidFill>
                <a:srgbClr val="838C9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9" name="Google Shape;149;p19"/>
          <p:cNvSpPr txBox="1"/>
          <p:nvPr>
            <p:ph type="title"/>
          </p:nvPr>
        </p:nvSpPr>
        <p:spPr>
          <a:xfrm>
            <a:off x="1105617" y="1144117"/>
            <a:ext cx="3367200" cy="56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1900">
                <a:solidFill>
                  <a:srgbClr val="5629B6"/>
                </a:solidFill>
                <a:latin typeface="Rubik"/>
                <a:ea typeface="Rubik"/>
                <a:cs typeface="Rubik"/>
                <a:sym typeface="Rubik"/>
              </a:rPr>
              <a:t>ШАГНАЛ УРАМШУУЛАЛ</a:t>
            </a:r>
            <a:endParaRPr b="1" sz="1900">
              <a:solidFill>
                <a:srgbClr val="5629B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283" y="1244850"/>
            <a:ext cx="58007" cy="36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790" y="2136991"/>
            <a:ext cx="1481435" cy="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 rotWithShape="1">
          <a:blip r:embed="rId6">
            <a:alphaModFix/>
          </a:blip>
          <a:srcRect b="26624" l="0" r="0" t="14039"/>
          <a:stretch/>
        </p:blipFill>
        <p:spPr>
          <a:xfrm>
            <a:off x="1596932" y="3937497"/>
            <a:ext cx="1921033" cy="8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8558" y="5269000"/>
            <a:ext cx="1481434" cy="3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1358" y="2922702"/>
            <a:ext cx="1921032" cy="100854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/>
        </p:nvSpPr>
        <p:spPr>
          <a:xfrm>
            <a:off x="8898907" y="2089550"/>
            <a:ext cx="11568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5629B6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b="1" sz="2700">
              <a:solidFill>
                <a:srgbClr val="5629B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8898901" y="3090782"/>
            <a:ext cx="11568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5629B6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b="1" sz="2700">
              <a:solidFill>
                <a:srgbClr val="5629B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8889618" y="4186200"/>
            <a:ext cx="9783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5629B6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b="1" sz="2700">
              <a:solidFill>
                <a:srgbClr val="5629B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8937869" y="5118744"/>
            <a:ext cx="9783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5629B6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b="1" sz="2700">
              <a:solidFill>
                <a:srgbClr val="5629B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25" y="739075"/>
            <a:ext cx="3531025" cy="19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3373" y="739073"/>
            <a:ext cx="3601025" cy="20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125" y="3003200"/>
            <a:ext cx="2314950" cy="1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7">
            <a:alphaModFix/>
          </a:blip>
          <a:srcRect b="20019" l="0" r="0" t="0"/>
          <a:stretch/>
        </p:blipFill>
        <p:spPr>
          <a:xfrm>
            <a:off x="4443373" y="3003197"/>
            <a:ext cx="3601024" cy="193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2625" y="3003200"/>
            <a:ext cx="3421275" cy="190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9">
            <a:alphaModFix/>
          </a:blip>
          <a:srcRect b="25082" l="0" r="0" t="0"/>
          <a:stretch/>
        </p:blipFill>
        <p:spPr>
          <a:xfrm>
            <a:off x="8252626" y="739077"/>
            <a:ext cx="3421276" cy="182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10">
            <a:alphaModFix/>
          </a:blip>
          <a:srcRect b="16149" l="0" r="0" t="0"/>
          <a:stretch/>
        </p:blipFill>
        <p:spPr>
          <a:xfrm>
            <a:off x="704123" y="4358648"/>
            <a:ext cx="3601025" cy="1956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 title="Tour Operator solu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6475" y="908175"/>
            <a:ext cx="9066850" cy="51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500" y="881475"/>
            <a:ext cx="10838251" cy="49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98"/>
            <a:ext cx="12191999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 title="Camp Resort Hotel Solu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6050" y="837875"/>
            <a:ext cx="9288675" cy="52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