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8" r:id="rId3"/>
    <p:sldId id="260" r:id="rId4"/>
    <p:sldId id="257" r:id="rId5"/>
    <p:sldId id="267" r:id="rId6"/>
    <p:sldId id="258" r:id="rId7"/>
    <p:sldId id="259" r:id="rId8"/>
    <p:sldId id="266" r:id="rId9"/>
    <p:sldId id="268" r:id="rId10"/>
    <p:sldId id="269" r:id="rId11"/>
    <p:sldId id="270" r:id="rId12"/>
    <p:sldId id="271" r:id="rId13"/>
    <p:sldId id="272" r:id="rId14"/>
    <p:sldId id="274" r:id="rId15"/>
    <p:sldId id="273" r:id="rId16"/>
    <p:sldId id="275" r:id="rId17"/>
    <p:sldId id="276" r:id="rId18"/>
    <p:sldId id="277"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31C"/>
    <a:srgbClr val="007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25" autoAdjust="0"/>
    <p:restoredTop sz="89574"/>
  </p:normalViewPr>
  <p:slideViewPr>
    <p:cSldViewPr snapToGrid="0">
      <p:cViewPr varScale="1">
        <p:scale>
          <a:sx n="95" d="100"/>
          <a:sy n="95" d="100"/>
        </p:scale>
        <p:origin x="31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41E20-92A9-6548-923C-4865828FCDA0}" type="datetimeFigureOut">
              <a:rPr lang="en-MN" smtClean="0"/>
              <a:t>2025.02.08</a:t>
            </a:fld>
            <a:endParaRPr lang="en-M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8A58A-F97D-9D48-AE1C-3FF70A1276FB}" type="slidenum">
              <a:rPr lang="en-MN" smtClean="0"/>
              <a:t>‹#›</a:t>
            </a:fld>
            <a:endParaRPr lang="en-MN"/>
          </a:p>
        </p:txBody>
      </p:sp>
    </p:spTree>
    <p:extLst>
      <p:ext uri="{BB962C8B-B14F-4D97-AF65-F5344CB8AC3E}">
        <p14:creationId xmlns:p14="http://schemas.microsoft.com/office/powerpoint/2010/main" val="1389898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3</a:t>
            </a:fld>
            <a:endParaRPr lang="en-MN"/>
          </a:p>
        </p:txBody>
      </p:sp>
    </p:spTree>
    <p:extLst>
      <p:ext uri="{BB962C8B-B14F-4D97-AF65-F5344CB8AC3E}">
        <p14:creationId xmlns:p14="http://schemas.microsoft.com/office/powerpoint/2010/main" val="387123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4</a:t>
            </a:fld>
            <a:endParaRPr lang="en-MN"/>
          </a:p>
        </p:txBody>
      </p:sp>
    </p:spTree>
    <p:extLst>
      <p:ext uri="{BB962C8B-B14F-4D97-AF65-F5344CB8AC3E}">
        <p14:creationId xmlns:p14="http://schemas.microsoft.com/office/powerpoint/2010/main" val="63371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8</a:t>
            </a:fld>
            <a:endParaRPr lang="en-MN"/>
          </a:p>
        </p:txBody>
      </p:sp>
    </p:spTree>
    <p:extLst>
      <p:ext uri="{BB962C8B-B14F-4D97-AF65-F5344CB8AC3E}">
        <p14:creationId xmlns:p14="http://schemas.microsoft.com/office/powerpoint/2010/main" val="21128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11</a:t>
            </a:fld>
            <a:endParaRPr lang="en-MN"/>
          </a:p>
        </p:txBody>
      </p:sp>
    </p:spTree>
    <p:extLst>
      <p:ext uri="{BB962C8B-B14F-4D97-AF65-F5344CB8AC3E}">
        <p14:creationId xmlns:p14="http://schemas.microsoft.com/office/powerpoint/2010/main" val="242410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12</a:t>
            </a:fld>
            <a:endParaRPr lang="en-MN"/>
          </a:p>
        </p:txBody>
      </p:sp>
    </p:spTree>
    <p:extLst>
      <p:ext uri="{BB962C8B-B14F-4D97-AF65-F5344CB8AC3E}">
        <p14:creationId xmlns:p14="http://schemas.microsoft.com/office/powerpoint/2010/main" val="373887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15</a:t>
            </a:fld>
            <a:endParaRPr lang="en-MN"/>
          </a:p>
        </p:txBody>
      </p:sp>
    </p:spTree>
    <p:extLst>
      <p:ext uri="{BB962C8B-B14F-4D97-AF65-F5344CB8AC3E}">
        <p14:creationId xmlns:p14="http://schemas.microsoft.com/office/powerpoint/2010/main" val="173790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17</a:t>
            </a:fld>
            <a:endParaRPr lang="en-MN"/>
          </a:p>
        </p:txBody>
      </p:sp>
    </p:spTree>
    <p:extLst>
      <p:ext uri="{BB962C8B-B14F-4D97-AF65-F5344CB8AC3E}">
        <p14:creationId xmlns:p14="http://schemas.microsoft.com/office/powerpoint/2010/main" val="2465168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18</a:t>
            </a:fld>
            <a:endParaRPr lang="en-MN"/>
          </a:p>
        </p:txBody>
      </p:sp>
    </p:spTree>
    <p:extLst>
      <p:ext uri="{BB962C8B-B14F-4D97-AF65-F5344CB8AC3E}">
        <p14:creationId xmlns:p14="http://schemas.microsoft.com/office/powerpoint/2010/main" val="83890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338A58A-F97D-9D48-AE1C-3FF70A1276FB}" type="slidenum">
              <a:rPr lang="en-MN" smtClean="0"/>
              <a:t>19</a:t>
            </a:fld>
            <a:endParaRPr lang="en-MN"/>
          </a:p>
        </p:txBody>
      </p:sp>
    </p:spTree>
    <p:extLst>
      <p:ext uri="{BB962C8B-B14F-4D97-AF65-F5344CB8AC3E}">
        <p14:creationId xmlns:p14="http://schemas.microsoft.com/office/powerpoint/2010/main" val="312057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68B4ED-DCFC-4496-9F9C-92B5CC1F98BB}"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97526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263850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87300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4927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68B4ED-DCFC-4496-9F9C-92B5CC1F98BB}"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2844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68B4ED-DCFC-4496-9F9C-92B5CC1F98BB}" type="datetimeFigureOut">
              <a:rPr lang="en-US" smtClean="0"/>
              <a:t>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416129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68B4ED-DCFC-4496-9F9C-92B5CC1F98BB}" type="datetimeFigureOut">
              <a:rPr lang="en-US" smtClean="0"/>
              <a:t>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421816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68B4ED-DCFC-4496-9F9C-92B5CC1F98BB}" type="datetimeFigureOut">
              <a:rPr lang="en-US" smtClean="0"/>
              <a:t>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52679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8B4ED-DCFC-4496-9F9C-92B5CC1F98BB}" type="datetimeFigureOut">
              <a:rPr lang="en-US" smtClean="0"/>
              <a:t>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8270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8B4ED-DCFC-4496-9F9C-92B5CC1F98BB}" type="datetimeFigureOut">
              <a:rPr lang="en-US" smtClean="0"/>
              <a:t>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7718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8B4ED-DCFC-4496-9F9C-92B5CC1F98BB}" type="datetimeFigureOut">
              <a:rPr lang="en-US" smtClean="0"/>
              <a:t>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4098066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8B4ED-DCFC-4496-9F9C-92B5CC1F98BB}" type="datetimeFigureOut">
              <a:rPr lang="en-US" smtClean="0"/>
              <a:t>2/8/25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B3880-B346-4561-922C-21DF7AE24EF0}" type="slidenum">
              <a:rPr lang="en-US" smtClean="0"/>
              <a:t>‹#›</a:t>
            </a:fld>
            <a:endParaRPr lang="en-US"/>
          </a:p>
        </p:txBody>
      </p:sp>
    </p:spTree>
    <p:extLst>
      <p:ext uri="{BB962C8B-B14F-4D97-AF65-F5344CB8AC3E}">
        <p14:creationId xmlns:p14="http://schemas.microsoft.com/office/powerpoint/2010/main" val="2613598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hyperlink" Target="https://www.linkedin.com/in/lkhagvasuren-otgonbayar-a49981183/overlay/about-this-profile/?lipi=urn%3Ali%3Apage%3Ad_flagship3_profile_view_base%3BSH68kZpbSjaT1f6SLwjwRw%3D%3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5" name="TextBox 4"/>
          <p:cNvSpPr txBox="1"/>
          <p:nvPr/>
        </p:nvSpPr>
        <p:spPr>
          <a:xfrm>
            <a:off x="2987040" y="4500467"/>
            <a:ext cx="621792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ea typeface="Roboto" panose="02000000000000000000" pitchFamily="2" charset="0"/>
                <a:cs typeface="Arial" panose="020B0604020202020204" pitchFamily="34" charset="0"/>
              </a:rPr>
              <a:t>INNOVATION CREATIVITY</a:t>
            </a:r>
          </a:p>
        </p:txBody>
      </p:sp>
      <p:sp>
        <p:nvSpPr>
          <p:cNvPr id="6" name="TextBox 5"/>
          <p:cNvSpPr txBox="1"/>
          <p:nvPr/>
        </p:nvSpPr>
        <p:spPr>
          <a:xfrm>
            <a:off x="1617245" y="1915144"/>
            <a:ext cx="8957511" cy="2585323"/>
          </a:xfrm>
          <a:prstGeom prst="rect">
            <a:avLst/>
          </a:prstGeom>
          <a:noFill/>
        </p:spPr>
        <p:txBody>
          <a:bodyPr wrap="square" rtlCol="0">
            <a:spAutoFit/>
          </a:bodyPr>
          <a:lstStyle/>
          <a:p>
            <a:pPr algn="ctr"/>
            <a:r>
              <a:rPr lang="mn-MN" sz="5400" b="1" dirty="0">
                <a:solidFill>
                  <a:schemeClr val="bg1"/>
                </a:solidFill>
                <a:latin typeface="Arial" panose="020B0604020202020204" pitchFamily="34" charset="0"/>
                <a:ea typeface="Roboto" panose="02000000000000000000" pitchFamily="2" charset="0"/>
                <a:cs typeface="Arial" panose="020B0604020202020204" pitchFamily="34" charset="0"/>
              </a:rPr>
              <a:t>Бизнесийн үйл ажиллагааг хөнгөвчлөх технологиуд</a:t>
            </a:r>
            <a:endParaRPr lang="en-US" sz="5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4" name="Picture 3" descr="A person wearing glasses and smiling&#10;&#10;AI-generated content may be incorrect.">
            <a:extLst>
              <a:ext uri="{FF2B5EF4-FFF2-40B4-BE49-F238E27FC236}">
                <a16:creationId xmlns:a16="http://schemas.microsoft.com/office/drawing/2014/main" id="{A4AD8969-5868-94CB-D2A7-2BE9246F0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089" y="5162824"/>
            <a:ext cx="1029821" cy="1029821"/>
          </a:xfrm>
          <a:prstGeom prst="rect">
            <a:avLst/>
          </a:prstGeom>
        </p:spPr>
      </p:pic>
    </p:spTree>
    <p:extLst>
      <p:ext uri="{BB962C8B-B14F-4D97-AF65-F5344CB8AC3E}">
        <p14:creationId xmlns:p14="http://schemas.microsoft.com/office/powerpoint/2010/main" val="4293902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94668-A587-3AAE-8B92-C327CCF65EA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A5EBCB-28C9-F793-DA9E-FADFA23C0AF5}"/>
              </a:ext>
            </a:extLst>
          </p:cNvPr>
          <p:cNvPicPr>
            <a:picLocks noChangeAspect="1"/>
          </p:cNvPicPr>
          <p:nvPr/>
        </p:nvPicPr>
        <p:blipFill>
          <a:blip r:embed="rId2">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8" name="TextBox 7">
            <a:extLst>
              <a:ext uri="{FF2B5EF4-FFF2-40B4-BE49-F238E27FC236}">
                <a16:creationId xmlns:a16="http://schemas.microsoft.com/office/drawing/2014/main" id="{E1B13736-C67B-5D9E-EB95-E378B702690A}"/>
              </a:ext>
            </a:extLst>
          </p:cNvPr>
          <p:cNvSpPr txBox="1"/>
          <p:nvPr/>
        </p:nvSpPr>
        <p:spPr>
          <a:xfrm>
            <a:off x="8458200" y="1524001"/>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10" name="TextBox 9">
            <a:extLst>
              <a:ext uri="{FF2B5EF4-FFF2-40B4-BE49-F238E27FC236}">
                <a16:creationId xmlns:a16="http://schemas.microsoft.com/office/drawing/2014/main" id="{1FD00560-97B0-6E12-4D5E-97EF7788F1D7}"/>
              </a:ext>
            </a:extLst>
          </p:cNvPr>
          <p:cNvSpPr txBox="1"/>
          <p:nvPr/>
        </p:nvSpPr>
        <p:spPr>
          <a:xfrm>
            <a:off x="8458200" y="4567646"/>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5" name="Google Shape;99;p18">
            <a:extLst>
              <a:ext uri="{FF2B5EF4-FFF2-40B4-BE49-F238E27FC236}">
                <a16:creationId xmlns:a16="http://schemas.microsoft.com/office/drawing/2014/main" id="{1E27A018-63EC-7F74-0ECF-BBBEED1230E5}"/>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sz="1820" dirty="0">
                <a:solidFill>
                  <a:schemeClr val="bg1"/>
                </a:solidFill>
                <a:ea typeface="Inter ExtraBold"/>
                <a:cs typeface="Inter ExtraBold"/>
                <a:sym typeface="Inter ExtraBold"/>
              </a:rPr>
              <a:t>Innovation (</a:t>
            </a:r>
            <a:r>
              <a:rPr lang="mn-MN" sz="1820" dirty="0">
                <a:solidFill>
                  <a:schemeClr val="bg1"/>
                </a:solidFill>
                <a:ea typeface="Inter ExtraBold"/>
                <a:cs typeface="Inter ExtraBold"/>
                <a:sym typeface="Inter ExtraBold"/>
              </a:rPr>
              <a:t>Инновац) хэрэгжүүлэх  арга техник</a:t>
            </a:r>
          </a:p>
        </p:txBody>
      </p:sp>
      <p:sp>
        <p:nvSpPr>
          <p:cNvPr id="7" name="Google Shape;100;p18">
            <a:extLst>
              <a:ext uri="{FF2B5EF4-FFF2-40B4-BE49-F238E27FC236}">
                <a16:creationId xmlns:a16="http://schemas.microsoft.com/office/drawing/2014/main" id="{186CE812-F239-D0C7-B397-CEB3581EDB1F}"/>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#3</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23E58ABF-BD22-E1BC-D113-4815828B8B0A}"/>
              </a:ext>
            </a:extLst>
          </p:cNvPr>
          <p:cNvSpPr txBox="1"/>
          <p:nvPr/>
        </p:nvSpPr>
        <p:spPr>
          <a:xfrm>
            <a:off x="273750" y="2295192"/>
            <a:ext cx="2846100" cy="18704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bg1"/>
                </a:solidFill>
                <a:latin typeface="Inter ExtraBold"/>
                <a:ea typeface="Inter ExtraBold"/>
                <a:cs typeface="Inter ExtraBold"/>
                <a:sym typeface="Inter ExtraBold"/>
              </a:rPr>
              <a:t>Automation &amp; AI (</a:t>
            </a:r>
            <a:r>
              <a:rPr lang="mn-MN" sz="2600" dirty="0">
                <a:solidFill>
                  <a:schemeClr val="bg1"/>
                </a:solidFill>
                <a:latin typeface="Inter ExtraBold"/>
                <a:ea typeface="Inter ExtraBold"/>
                <a:cs typeface="Inter ExtraBold"/>
                <a:sym typeface="Inter ExtraBold"/>
              </a:rPr>
              <a:t>Автоматжуулалт ба </a:t>
            </a:r>
            <a:r>
              <a:rPr lang="en-US" sz="2600" dirty="0">
                <a:solidFill>
                  <a:schemeClr val="bg1"/>
                </a:solidFill>
                <a:latin typeface="Inter ExtraBold"/>
                <a:ea typeface="Inter ExtraBold"/>
                <a:cs typeface="Inter ExtraBold"/>
                <a:sym typeface="Inter ExtraBold"/>
              </a:rPr>
              <a:t>AI </a:t>
            </a:r>
            <a:r>
              <a:rPr lang="mn-MN" sz="2600" dirty="0">
                <a:solidFill>
                  <a:schemeClr val="bg1"/>
                </a:solidFill>
                <a:latin typeface="Inter ExtraBold"/>
                <a:ea typeface="Inter ExtraBold"/>
                <a:cs typeface="Inter ExtraBold"/>
                <a:sym typeface="Inter ExtraBold"/>
              </a:rPr>
              <a:t>ашиглах)</a:t>
            </a:r>
            <a:endParaRPr lang="en-US" sz="2600" dirty="0">
              <a:solidFill>
                <a:schemeClr val="bg1"/>
              </a:solidFill>
              <a:latin typeface="Inter ExtraBold"/>
              <a:ea typeface="Inter ExtraBold"/>
              <a:cs typeface="Inter ExtraBold"/>
              <a:sym typeface="Inter ExtraBold"/>
            </a:endParaRPr>
          </a:p>
        </p:txBody>
      </p:sp>
      <p:sp>
        <p:nvSpPr>
          <p:cNvPr id="3" name="Google Shape;102;p18">
            <a:extLst>
              <a:ext uri="{FF2B5EF4-FFF2-40B4-BE49-F238E27FC236}">
                <a16:creationId xmlns:a16="http://schemas.microsoft.com/office/drawing/2014/main" id="{E547BA19-98CA-0947-11D5-22C3FB38EC75}"/>
              </a:ext>
            </a:extLst>
          </p:cNvPr>
          <p:cNvSpPr txBox="1"/>
          <p:nvPr/>
        </p:nvSpPr>
        <p:spPr>
          <a:xfrm>
            <a:off x="3865746" y="928393"/>
            <a:ext cx="7586023" cy="732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n-MN" sz="1200" dirty="0">
                <a:latin typeface="Arial" panose="020B0604020202020204" pitchFamily="34" charset="0"/>
                <a:ea typeface="Inter"/>
                <a:cs typeface="Arial" panose="020B0604020202020204" pitchFamily="34" charset="0"/>
                <a:sym typeface="Inter"/>
              </a:rPr>
              <a:t>Байгууллагын дотоод болон гадаад эх үүсвэрүүдээс санаа, технологи, мэдлэгийг ашиглан шинэ бүтээгдэхүүн, үйлчилгээ хөгжүүлэх арга. Хамтын ажиллагаа, мэдээллийн солилцоог дэмждэг.</a:t>
            </a:r>
          </a:p>
        </p:txBody>
      </p:sp>
      <p:pic>
        <p:nvPicPr>
          <p:cNvPr id="13" name="Picture 12" descr="A screenshot of a phone&#10;&#10;AI-generated content may be incorrect.">
            <a:extLst>
              <a:ext uri="{FF2B5EF4-FFF2-40B4-BE49-F238E27FC236}">
                <a16:creationId xmlns:a16="http://schemas.microsoft.com/office/drawing/2014/main" id="{5C8CAC05-1FFD-DBC7-7D99-FACCD45C7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746" y="1537149"/>
            <a:ext cx="7772400" cy="5103666"/>
          </a:xfrm>
          <a:prstGeom prst="rect">
            <a:avLst/>
          </a:prstGeom>
        </p:spPr>
      </p:pic>
    </p:spTree>
    <p:extLst>
      <p:ext uri="{BB962C8B-B14F-4D97-AF65-F5344CB8AC3E}">
        <p14:creationId xmlns:p14="http://schemas.microsoft.com/office/powerpoint/2010/main" val="782494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F9DA3-BA76-9098-D039-4D7D3120507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DE48F9-4140-2670-BAD2-7EFF9D3452E2}"/>
              </a:ext>
            </a:extLst>
          </p:cNvPr>
          <p:cNvPicPr>
            <a:picLocks noChangeAspect="1"/>
          </p:cNvPicPr>
          <p:nvPr/>
        </p:nvPicPr>
        <p:blipFill>
          <a:blip r:embed="rId3">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50CCD5D4-DD66-18A3-817D-A1923786EDFF}"/>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sz="1820" dirty="0">
                <a:solidFill>
                  <a:schemeClr val="bg1"/>
                </a:solidFill>
                <a:ea typeface="Inter ExtraBold"/>
                <a:cs typeface="Inter ExtraBold"/>
                <a:sym typeface="Inter ExtraBold"/>
              </a:rPr>
              <a:t>Innovation (</a:t>
            </a:r>
            <a:r>
              <a:rPr lang="mn-MN" sz="1820" dirty="0">
                <a:solidFill>
                  <a:schemeClr val="bg1"/>
                </a:solidFill>
                <a:ea typeface="Inter ExtraBold"/>
                <a:cs typeface="Inter ExtraBold"/>
                <a:sym typeface="Inter ExtraBold"/>
              </a:rPr>
              <a:t>Инновац) хэрэгжүүлэх  арга техник</a:t>
            </a:r>
          </a:p>
        </p:txBody>
      </p:sp>
      <p:sp>
        <p:nvSpPr>
          <p:cNvPr id="7" name="Google Shape;100;p18">
            <a:extLst>
              <a:ext uri="{FF2B5EF4-FFF2-40B4-BE49-F238E27FC236}">
                <a16:creationId xmlns:a16="http://schemas.microsoft.com/office/drawing/2014/main" id="{5F915EC3-8E9D-065F-EF18-C3C0E32DAD21}"/>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#4</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4BA52707-F145-5F84-E3B9-F52CC7B31C47}"/>
              </a:ext>
            </a:extLst>
          </p:cNvPr>
          <p:cNvSpPr txBox="1"/>
          <p:nvPr/>
        </p:nvSpPr>
        <p:spPr>
          <a:xfrm>
            <a:off x="273750" y="2295193"/>
            <a:ext cx="2846100" cy="10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bg1"/>
                </a:solidFill>
                <a:latin typeface="Inter ExtraBold"/>
                <a:ea typeface="Inter ExtraBold"/>
                <a:cs typeface="Inter ExtraBold"/>
                <a:sym typeface="Inter ExtraBold"/>
              </a:rPr>
              <a:t>Agile Methodology</a:t>
            </a:r>
          </a:p>
        </p:txBody>
      </p:sp>
      <p:sp>
        <p:nvSpPr>
          <p:cNvPr id="3" name="Google Shape;102;p18">
            <a:extLst>
              <a:ext uri="{FF2B5EF4-FFF2-40B4-BE49-F238E27FC236}">
                <a16:creationId xmlns:a16="http://schemas.microsoft.com/office/drawing/2014/main" id="{3EE3D57D-1E8C-B967-17C3-5755312EA4C0}"/>
              </a:ext>
            </a:extLst>
          </p:cNvPr>
          <p:cNvSpPr txBox="1"/>
          <p:nvPr/>
        </p:nvSpPr>
        <p:spPr>
          <a:xfrm>
            <a:off x="3865746" y="928393"/>
            <a:ext cx="7586023" cy="732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n-MN" sz="1200" dirty="0">
                <a:latin typeface="Arial" panose="020B0604020202020204" pitchFamily="34" charset="0"/>
                <a:ea typeface="Inter"/>
                <a:cs typeface="Arial" panose="020B0604020202020204" pitchFamily="34" charset="0"/>
                <a:sym typeface="Inter"/>
              </a:rPr>
              <a:t>Богино хугацааны давталтууд (</a:t>
            </a:r>
            <a:r>
              <a:rPr lang="en-US" sz="1200" dirty="0">
                <a:latin typeface="Arial" panose="020B0604020202020204" pitchFamily="34" charset="0"/>
                <a:ea typeface="Inter"/>
                <a:cs typeface="Arial" panose="020B0604020202020204" pitchFamily="34" charset="0"/>
                <a:sym typeface="Inter"/>
              </a:rPr>
              <a:t>sprints) </a:t>
            </a:r>
            <a:r>
              <a:rPr lang="mn-MN" sz="1200" dirty="0">
                <a:latin typeface="Arial" panose="020B0604020202020204" pitchFamily="34" charset="0"/>
                <a:ea typeface="Inter"/>
                <a:cs typeface="Arial" panose="020B0604020202020204" pitchFamily="34" charset="0"/>
                <a:sym typeface="Inter"/>
              </a:rPr>
              <a:t>ашиглан бүтээгдэхүүнийг тасралтгүй сайжруулах арга. Багийн хамтын ажиллагаа, хэрэглэгчийн санал хүсэлтийг чухалчилдаг.</a:t>
            </a:r>
          </a:p>
        </p:txBody>
      </p:sp>
      <p:pic>
        <p:nvPicPr>
          <p:cNvPr id="12" name="Google Shape;132;p21">
            <a:extLst>
              <a:ext uri="{FF2B5EF4-FFF2-40B4-BE49-F238E27FC236}">
                <a16:creationId xmlns:a16="http://schemas.microsoft.com/office/drawing/2014/main" id="{CC7B3AF5-E7F1-D431-8081-01F4AE50688C}"/>
              </a:ext>
            </a:extLst>
          </p:cNvPr>
          <p:cNvPicPr preferRelativeResize="0"/>
          <p:nvPr/>
        </p:nvPicPr>
        <p:blipFill>
          <a:blip r:embed="rId4">
            <a:alphaModFix/>
          </a:blip>
          <a:stretch>
            <a:fillRect/>
          </a:stretch>
        </p:blipFill>
        <p:spPr>
          <a:xfrm>
            <a:off x="3873350" y="1660849"/>
            <a:ext cx="7578419" cy="4342604"/>
          </a:xfrm>
          <a:prstGeom prst="rect">
            <a:avLst/>
          </a:prstGeom>
          <a:noFill/>
          <a:ln>
            <a:noFill/>
          </a:ln>
        </p:spPr>
      </p:pic>
    </p:spTree>
    <p:extLst>
      <p:ext uri="{BB962C8B-B14F-4D97-AF65-F5344CB8AC3E}">
        <p14:creationId xmlns:p14="http://schemas.microsoft.com/office/powerpoint/2010/main" val="1179880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B980E-BBC2-2E31-E2CA-B1F0DB360C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7D33182-07ED-94DF-5953-79622B5C72BF}"/>
              </a:ext>
            </a:extLst>
          </p:cNvPr>
          <p:cNvPicPr>
            <a:picLocks noChangeAspect="1"/>
          </p:cNvPicPr>
          <p:nvPr/>
        </p:nvPicPr>
        <p:blipFill>
          <a:blip r:embed="rId3">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9F14A5F0-3377-B3FC-F993-4D3831F9E6FF}"/>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sz="1820" dirty="0">
                <a:solidFill>
                  <a:schemeClr val="bg1"/>
                </a:solidFill>
                <a:ea typeface="Inter ExtraBold"/>
                <a:cs typeface="Inter ExtraBold"/>
                <a:sym typeface="Inter ExtraBold"/>
              </a:rPr>
              <a:t>Innovation (</a:t>
            </a:r>
            <a:r>
              <a:rPr lang="mn-MN" sz="1820" dirty="0">
                <a:solidFill>
                  <a:schemeClr val="bg1"/>
                </a:solidFill>
                <a:ea typeface="Inter ExtraBold"/>
                <a:cs typeface="Inter ExtraBold"/>
                <a:sym typeface="Inter ExtraBold"/>
              </a:rPr>
              <a:t>Инновац) хэрэгжүүлэх  арга техник</a:t>
            </a:r>
          </a:p>
        </p:txBody>
      </p:sp>
      <p:sp>
        <p:nvSpPr>
          <p:cNvPr id="7" name="Google Shape;100;p18">
            <a:extLst>
              <a:ext uri="{FF2B5EF4-FFF2-40B4-BE49-F238E27FC236}">
                <a16:creationId xmlns:a16="http://schemas.microsoft.com/office/drawing/2014/main" id="{F846FC2C-75B7-6FAE-F770-DF40AF4E9213}"/>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#5</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62AF07F6-8E1A-4B29-4BBB-D22C27FA56A1}"/>
              </a:ext>
            </a:extLst>
          </p:cNvPr>
          <p:cNvSpPr txBox="1"/>
          <p:nvPr/>
        </p:nvSpPr>
        <p:spPr>
          <a:xfrm>
            <a:off x="3948664" y="5662959"/>
            <a:ext cx="2846100" cy="53329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FAA31C"/>
                </a:solidFill>
                <a:latin typeface="Inter ExtraBold"/>
                <a:ea typeface="Inter ExtraBold"/>
                <a:cs typeface="Inter ExtraBold"/>
                <a:sym typeface="Inter ExtraBold"/>
              </a:rPr>
              <a:t>HACKATON</a:t>
            </a:r>
          </a:p>
        </p:txBody>
      </p:sp>
      <p:sp>
        <p:nvSpPr>
          <p:cNvPr id="3" name="Google Shape;102;p18">
            <a:extLst>
              <a:ext uri="{FF2B5EF4-FFF2-40B4-BE49-F238E27FC236}">
                <a16:creationId xmlns:a16="http://schemas.microsoft.com/office/drawing/2014/main" id="{64E711CC-C5AC-E122-C6EB-E61336A9EAFD}"/>
              </a:ext>
            </a:extLst>
          </p:cNvPr>
          <p:cNvSpPr txBox="1"/>
          <p:nvPr/>
        </p:nvSpPr>
        <p:spPr>
          <a:xfrm>
            <a:off x="3865746" y="928393"/>
            <a:ext cx="7586023" cy="732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n-MN" sz="1200" dirty="0">
                <a:latin typeface="Inter"/>
                <a:ea typeface="Inter"/>
                <a:cs typeface="Inter"/>
                <a:sym typeface="Inter"/>
              </a:rPr>
              <a:t>Нээлттэй инноваци нь байгууллага зөвхөн дотоод санаачилгаараа хязгаарлагдахгүйгээр гадны мэргэжилтнүүд, харилцагчид, хамтрагч байгууллагуудтай хамтран шинэ шийдэл боловсруулах арга юм.</a:t>
            </a:r>
          </a:p>
        </p:txBody>
      </p:sp>
      <p:pic>
        <p:nvPicPr>
          <p:cNvPr id="12" name="Picture 11" descr="A group of people in a room&#10;&#10;AI-generated content may be incorrect.">
            <a:extLst>
              <a:ext uri="{FF2B5EF4-FFF2-40B4-BE49-F238E27FC236}">
                <a16:creationId xmlns:a16="http://schemas.microsoft.com/office/drawing/2014/main" id="{6AC610C3-EA37-04C7-DC83-C8EDDFB7B8E4}"/>
              </a:ext>
            </a:extLst>
          </p:cNvPr>
          <p:cNvPicPr>
            <a:picLocks noChangeAspect="1"/>
          </p:cNvPicPr>
          <p:nvPr/>
        </p:nvPicPr>
        <p:blipFill>
          <a:blip r:embed="rId4">
            <a:extLst>
              <a:ext uri="{28A0092B-C50C-407E-A947-70E740481C1C}">
                <a14:useLocalDpi xmlns:a14="http://schemas.microsoft.com/office/drawing/2010/main" val="0"/>
              </a:ext>
            </a:extLst>
          </a:blip>
          <a:srcRect r="3465"/>
          <a:stretch/>
        </p:blipFill>
        <p:spPr>
          <a:xfrm>
            <a:off x="3948664" y="1912620"/>
            <a:ext cx="7503105" cy="3643312"/>
          </a:xfrm>
          <a:prstGeom prst="rect">
            <a:avLst/>
          </a:prstGeom>
        </p:spPr>
      </p:pic>
      <p:sp>
        <p:nvSpPr>
          <p:cNvPr id="13" name="Google Shape;101;p18">
            <a:extLst>
              <a:ext uri="{FF2B5EF4-FFF2-40B4-BE49-F238E27FC236}">
                <a16:creationId xmlns:a16="http://schemas.microsoft.com/office/drawing/2014/main" id="{631D3507-6829-D3D4-2E8D-DFADADBE862B}"/>
              </a:ext>
            </a:extLst>
          </p:cNvPr>
          <p:cNvSpPr txBox="1"/>
          <p:nvPr/>
        </p:nvSpPr>
        <p:spPr>
          <a:xfrm>
            <a:off x="426150" y="2447593"/>
            <a:ext cx="2846100" cy="17620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bg1"/>
                </a:solidFill>
                <a:latin typeface="Inter ExtraBold"/>
                <a:ea typeface="Inter ExtraBold"/>
                <a:cs typeface="Inter ExtraBold"/>
                <a:sym typeface="Inter ExtraBold"/>
              </a:rPr>
              <a:t>Open Innovation (</a:t>
            </a:r>
            <a:r>
              <a:rPr lang="mn-MN" sz="2600" dirty="0">
                <a:solidFill>
                  <a:schemeClr val="bg1"/>
                </a:solidFill>
                <a:latin typeface="Inter ExtraBold"/>
                <a:ea typeface="Inter ExtraBold"/>
                <a:cs typeface="Inter ExtraBold"/>
                <a:sym typeface="Inter ExtraBold"/>
              </a:rPr>
              <a:t>Нээлттэй инноваци)</a:t>
            </a:r>
            <a:endParaRPr lang="en-US" sz="2600" dirty="0">
              <a:solidFill>
                <a:schemeClr val="bg1"/>
              </a:solidFill>
              <a:latin typeface="Inter ExtraBold"/>
              <a:ea typeface="Inter ExtraBold"/>
              <a:cs typeface="Inter ExtraBold"/>
              <a:sym typeface="Inter ExtraBold"/>
            </a:endParaRPr>
          </a:p>
        </p:txBody>
      </p:sp>
    </p:spTree>
    <p:extLst>
      <p:ext uri="{BB962C8B-B14F-4D97-AF65-F5344CB8AC3E}">
        <p14:creationId xmlns:p14="http://schemas.microsoft.com/office/powerpoint/2010/main" val="3683002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4F847-56CD-75CD-24FA-F2B156A0A4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CD57CC-FCAE-5151-6C4C-AD1306F5EF4C}"/>
              </a:ext>
            </a:extLst>
          </p:cNvPr>
          <p:cNvPicPr>
            <a:picLocks noChangeAspect="1"/>
          </p:cNvPicPr>
          <p:nvPr/>
        </p:nvPicPr>
        <p:blipFill>
          <a:blip r:embed="rId2">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9378B129-0BA8-35E1-B318-291EA1985145}"/>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 sz="1820" dirty="0">
                <a:solidFill>
                  <a:schemeClr val="bg1"/>
                </a:solidFill>
                <a:ea typeface="Inter ExtraBold"/>
                <a:cs typeface="Inter ExtraBold"/>
                <a:sym typeface="Inter ExtraBold"/>
              </a:rPr>
              <a:t>Creativity (</a:t>
            </a:r>
            <a:r>
              <a:rPr lang="en" sz="1820" dirty="0" err="1">
                <a:solidFill>
                  <a:schemeClr val="bg1"/>
                </a:solidFill>
                <a:ea typeface="Inter ExtraBold"/>
                <a:cs typeface="Inter ExtraBold"/>
                <a:sym typeface="Inter ExtraBold"/>
              </a:rPr>
              <a:t>Бүтээлч</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байдал</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хэрэгжүүлэх</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арга</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техник</a:t>
            </a:r>
            <a:endParaRPr lang="mn-MN" sz="1820" dirty="0">
              <a:solidFill>
                <a:schemeClr val="bg1"/>
              </a:solidFill>
              <a:ea typeface="Inter ExtraBold"/>
              <a:cs typeface="Inter ExtraBold"/>
              <a:sym typeface="Inter ExtraBold"/>
            </a:endParaRPr>
          </a:p>
        </p:txBody>
      </p:sp>
      <p:sp>
        <p:nvSpPr>
          <p:cNvPr id="7" name="Google Shape;100;p18">
            <a:extLst>
              <a:ext uri="{FF2B5EF4-FFF2-40B4-BE49-F238E27FC236}">
                <a16:creationId xmlns:a16="http://schemas.microsoft.com/office/drawing/2014/main" id="{583CBDA8-AA71-9E25-8E8D-3EFDC1AC11C9}"/>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#1</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3EF2894F-5F1D-D057-CD14-3EBC9D509DF0}"/>
              </a:ext>
            </a:extLst>
          </p:cNvPr>
          <p:cNvSpPr txBox="1"/>
          <p:nvPr/>
        </p:nvSpPr>
        <p:spPr>
          <a:xfrm>
            <a:off x="273750" y="2295193"/>
            <a:ext cx="2846100" cy="1002900"/>
          </a:xfrm>
          <a:prstGeom prst="rect">
            <a:avLst/>
          </a:prstGeom>
          <a:noFill/>
          <a:ln>
            <a:noFill/>
          </a:ln>
        </p:spPr>
        <p:txBody>
          <a:bodyPr spcFirstLastPara="1" wrap="square" lIns="91425" tIns="91425" rIns="91425" bIns="91425" anchor="t" anchorCtr="0">
            <a:noAutofit/>
          </a:bodyPr>
          <a:lstStyle/>
          <a:p>
            <a:r>
              <a:rPr lang="en-US" sz="2600" dirty="0">
                <a:solidFill>
                  <a:schemeClr val="bg1"/>
                </a:solidFill>
                <a:latin typeface="Inter ExtraBold"/>
                <a:ea typeface="Inter ExtraBold"/>
                <a:cs typeface="Inter ExtraBold"/>
                <a:sym typeface="Inter ExtraBold"/>
              </a:rPr>
              <a:t>Brainstorming</a:t>
            </a:r>
          </a:p>
        </p:txBody>
      </p:sp>
      <p:sp>
        <p:nvSpPr>
          <p:cNvPr id="3" name="Google Shape;102;p18">
            <a:extLst>
              <a:ext uri="{FF2B5EF4-FFF2-40B4-BE49-F238E27FC236}">
                <a16:creationId xmlns:a16="http://schemas.microsoft.com/office/drawing/2014/main" id="{7B4A32DC-E0C5-262F-5CA6-C7A67C757C5B}"/>
              </a:ext>
            </a:extLst>
          </p:cNvPr>
          <p:cNvSpPr txBox="1"/>
          <p:nvPr/>
        </p:nvSpPr>
        <p:spPr>
          <a:xfrm>
            <a:off x="3865746" y="928393"/>
            <a:ext cx="7586023" cy="732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n-MN" sz="1600" dirty="0">
                <a:latin typeface="Arial" panose="020B0604020202020204" pitchFamily="34" charset="0"/>
                <a:ea typeface="Inter"/>
                <a:cs typeface="Arial" panose="020B0604020202020204" pitchFamily="34" charset="0"/>
                <a:sym typeface="Inter"/>
              </a:rPr>
              <a:t>Багийн гишүүдээс олон санаа цуглуулах, хязгааргүй сэтгэх боломжийг олгох замаар бүтээлч шийдэл олох техник. Шүүмжлэлгүйгээр санаа гаргахыг дэмждэг.</a:t>
            </a:r>
          </a:p>
        </p:txBody>
      </p:sp>
      <p:pic>
        <p:nvPicPr>
          <p:cNvPr id="4" name="Google Shape;153;p23">
            <a:extLst>
              <a:ext uri="{FF2B5EF4-FFF2-40B4-BE49-F238E27FC236}">
                <a16:creationId xmlns:a16="http://schemas.microsoft.com/office/drawing/2014/main" id="{1A7A750E-752A-9798-0425-59D765E7B142}"/>
              </a:ext>
            </a:extLst>
          </p:cNvPr>
          <p:cNvPicPr preferRelativeResize="0"/>
          <p:nvPr/>
        </p:nvPicPr>
        <p:blipFill>
          <a:blip r:embed="rId3">
            <a:alphaModFix/>
          </a:blip>
          <a:stretch>
            <a:fillRect/>
          </a:stretch>
        </p:blipFill>
        <p:spPr>
          <a:xfrm>
            <a:off x="3865746" y="1931783"/>
            <a:ext cx="7586023" cy="4528209"/>
          </a:xfrm>
          <a:prstGeom prst="rect">
            <a:avLst/>
          </a:prstGeom>
          <a:noFill/>
          <a:ln>
            <a:noFill/>
          </a:ln>
        </p:spPr>
      </p:pic>
    </p:spTree>
    <p:extLst>
      <p:ext uri="{BB962C8B-B14F-4D97-AF65-F5344CB8AC3E}">
        <p14:creationId xmlns:p14="http://schemas.microsoft.com/office/powerpoint/2010/main" val="386794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B25A2-89FB-B9C2-48CE-A918E7971B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40288C1-9C47-5ECD-619F-A263313F70AE}"/>
              </a:ext>
            </a:extLst>
          </p:cNvPr>
          <p:cNvPicPr>
            <a:picLocks noChangeAspect="1"/>
          </p:cNvPicPr>
          <p:nvPr/>
        </p:nvPicPr>
        <p:blipFill>
          <a:blip r:embed="rId2">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36957545-5D0B-5CEE-A459-42F419EBA566}"/>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 sz="1820" dirty="0">
                <a:solidFill>
                  <a:schemeClr val="bg1"/>
                </a:solidFill>
                <a:ea typeface="Inter ExtraBold"/>
                <a:cs typeface="Inter ExtraBold"/>
                <a:sym typeface="Inter ExtraBold"/>
              </a:rPr>
              <a:t>Creativity (</a:t>
            </a:r>
            <a:r>
              <a:rPr lang="en" sz="1820" dirty="0" err="1">
                <a:solidFill>
                  <a:schemeClr val="bg1"/>
                </a:solidFill>
                <a:ea typeface="Inter ExtraBold"/>
                <a:cs typeface="Inter ExtraBold"/>
                <a:sym typeface="Inter ExtraBold"/>
              </a:rPr>
              <a:t>Бүтээлч</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байдал</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хэрэгжүүлэх</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арга</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техник</a:t>
            </a:r>
            <a:endParaRPr lang="mn-MN" sz="1820" dirty="0">
              <a:solidFill>
                <a:schemeClr val="bg1"/>
              </a:solidFill>
              <a:ea typeface="Inter ExtraBold"/>
              <a:cs typeface="Inter ExtraBold"/>
              <a:sym typeface="Inter ExtraBold"/>
            </a:endParaRPr>
          </a:p>
        </p:txBody>
      </p:sp>
      <p:sp>
        <p:nvSpPr>
          <p:cNvPr id="7" name="Google Shape;100;p18">
            <a:extLst>
              <a:ext uri="{FF2B5EF4-FFF2-40B4-BE49-F238E27FC236}">
                <a16:creationId xmlns:a16="http://schemas.microsoft.com/office/drawing/2014/main" id="{21379707-F358-56C5-83D6-821860E323D6}"/>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#2</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740FAE9A-3F8E-5712-9163-E5326BC48776}"/>
              </a:ext>
            </a:extLst>
          </p:cNvPr>
          <p:cNvSpPr txBox="1"/>
          <p:nvPr/>
        </p:nvSpPr>
        <p:spPr>
          <a:xfrm>
            <a:off x="273750" y="2295193"/>
            <a:ext cx="2846100" cy="10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bg1"/>
                </a:solidFill>
                <a:latin typeface="Inter ExtraBold"/>
                <a:ea typeface="Inter ExtraBold"/>
                <a:cs typeface="Inter ExtraBold"/>
                <a:sym typeface="Inter ExtraBold"/>
              </a:rPr>
              <a:t>Mind Mapping</a:t>
            </a:r>
          </a:p>
        </p:txBody>
      </p:sp>
      <p:sp>
        <p:nvSpPr>
          <p:cNvPr id="3" name="Google Shape;102;p18">
            <a:extLst>
              <a:ext uri="{FF2B5EF4-FFF2-40B4-BE49-F238E27FC236}">
                <a16:creationId xmlns:a16="http://schemas.microsoft.com/office/drawing/2014/main" id="{427CE5BB-528F-1360-E517-0DD32030ADC9}"/>
              </a:ext>
            </a:extLst>
          </p:cNvPr>
          <p:cNvSpPr txBox="1"/>
          <p:nvPr/>
        </p:nvSpPr>
        <p:spPr>
          <a:xfrm>
            <a:off x="3865746" y="928393"/>
            <a:ext cx="7586023" cy="6087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n-MN" sz="1200" dirty="0">
                <a:latin typeface="Arial" panose="020B0604020202020204" pitchFamily="34" charset="0"/>
                <a:ea typeface="Inter"/>
                <a:cs typeface="Arial" panose="020B0604020202020204" pitchFamily="34" charset="0"/>
                <a:sym typeface="Inter"/>
              </a:rPr>
              <a:t>Багийн гишүүдээс олон санаа цуглуулах, хязгааргүй сэтгэх боломжийг олгох замаар бүтээлч шийдэл олох техник. Шүүмжлэлгүйгээр санаа гаргахыг дэмждэг.</a:t>
            </a:r>
          </a:p>
        </p:txBody>
      </p:sp>
      <p:pic>
        <p:nvPicPr>
          <p:cNvPr id="6" name="Google Shape;163;p24">
            <a:extLst>
              <a:ext uri="{FF2B5EF4-FFF2-40B4-BE49-F238E27FC236}">
                <a16:creationId xmlns:a16="http://schemas.microsoft.com/office/drawing/2014/main" id="{D478A2F0-E62D-06BF-0EC2-88D89CF47A4B}"/>
              </a:ext>
            </a:extLst>
          </p:cNvPr>
          <p:cNvPicPr preferRelativeResize="0"/>
          <p:nvPr/>
        </p:nvPicPr>
        <p:blipFill rotWithShape="1">
          <a:blip r:embed="rId3">
            <a:alphaModFix/>
          </a:blip>
          <a:srcRect b="13882"/>
          <a:stretch/>
        </p:blipFill>
        <p:spPr>
          <a:xfrm>
            <a:off x="3865745" y="1710205"/>
            <a:ext cx="7586023" cy="4710915"/>
          </a:xfrm>
          <a:prstGeom prst="rect">
            <a:avLst/>
          </a:prstGeom>
          <a:noFill/>
          <a:ln>
            <a:noFill/>
          </a:ln>
        </p:spPr>
      </p:pic>
    </p:spTree>
    <p:extLst>
      <p:ext uri="{BB962C8B-B14F-4D97-AF65-F5344CB8AC3E}">
        <p14:creationId xmlns:p14="http://schemas.microsoft.com/office/powerpoint/2010/main" val="2427794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F9FDF-3C90-B8D3-6B15-978D0928652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EE96DB0-113A-4EF0-771B-365330CB45EA}"/>
              </a:ext>
            </a:extLst>
          </p:cNvPr>
          <p:cNvPicPr>
            <a:picLocks noChangeAspect="1"/>
          </p:cNvPicPr>
          <p:nvPr/>
        </p:nvPicPr>
        <p:blipFill>
          <a:blip r:embed="rId3">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5D74AB15-A374-99AF-BA6E-84D485822FA2}"/>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 sz="1820" dirty="0">
                <a:solidFill>
                  <a:schemeClr val="bg1"/>
                </a:solidFill>
                <a:ea typeface="Inter ExtraBold"/>
                <a:cs typeface="Inter ExtraBold"/>
                <a:sym typeface="Inter ExtraBold"/>
              </a:rPr>
              <a:t>Creativity (</a:t>
            </a:r>
            <a:r>
              <a:rPr lang="en" sz="1820" dirty="0" err="1">
                <a:solidFill>
                  <a:schemeClr val="bg1"/>
                </a:solidFill>
                <a:ea typeface="Inter ExtraBold"/>
                <a:cs typeface="Inter ExtraBold"/>
                <a:sym typeface="Inter ExtraBold"/>
              </a:rPr>
              <a:t>Бүтээлч</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байдал</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хэрэгжүүлэх</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арга</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техник</a:t>
            </a:r>
            <a:endParaRPr lang="mn-MN" sz="1820" dirty="0">
              <a:solidFill>
                <a:schemeClr val="bg1"/>
              </a:solidFill>
              <a:ea typeface="Inter ExtraBold"/>
              <a:cs typeface="Inter ExtraBold"/>
              <a:sym typeface="Inter ExtraBold"/>
            </a:endParaRPr>
          </a:p>
        </p:txBody>
      </p:sp>
      <p:sp>
        <p:nvSpPr>
          <p:cNvPr id="7" name="Google Shape;100;p18">
            <a:extLst>
              <a:ext uri="{FF2B5EF4-FFF2-40B4-BE49-F238E27FC236}">
                <a16:creationId xmlns:a16="http://schemas.microsoft.com/office/drawing/2014/main" id="{505204CB-4181-5D70-6CAB-61DB243AAECB}"/>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#3</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CEE681B8-8C6F-95FD-6FB4-F795CE6E0CFF}"/>
              </a:ext>
            </a:extLst>
          </p:cNvPr>
          <p:cNvSpPr txBox="1"/>
          <p:nvPr/>
        </p:nvSpPr>
        <p:spPr>
          <a:xfrm>
            <a:off x="273750" y="2295193"/>
            <a:ext cx="2846100" cy="10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bg1"/>
                </a:solidFill>
                <a:latin typeface="Inter ExtraBold"/>
                <a:ea typeface="Inter ExtraBold"/>
                <a:cs typeface="Inter ExtraBold"/>
                <a:sym typeface="Inter ExtraBold"/>
              </a:rPr>
              <a:t>SCAMPER Technique</a:t>
            </a:r>
          </a:p>
        </p:txBody>
      </p:sp>
      <p:sp>
        <p:nvSpPr>
          <p:cNvPr id="3" name="Google Shape;102;p18">
            <a:extLst>
              <a:ext uri="{FF2B5EF4-FFF2-40B4-BE49-F238E27FC236}">
                <a16:creationId xmlns:a16="http://schemas.microsoft.com/office/drawing/2014/main" id="{967F599C-C53D-A13B-7A16-E2E9A39F3F2B}"/>
              </a:ext>
            </a:extLst>
          </p:cNvPr>
          <p:cNvSpPr txBox="1"/>
          <p:nvPr/>
        </p:nvSpPr>
        <p:spPr>
          <a:xfrm>
            <a:off x="3865746" y="928393"/>
            <a:ext cx="7586023" cy="732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Arial" panose="020B0604020202020204" pitchFamily="34" charset="0"/>
                <a:ea typeface="Inter"/>
                <a:cs typeface="Arial" panose="020B0604020202020204" pitchFamily="34" charset="0"/>
                <a:sym typeface="Inter"/>
              </a:rPr>
              <a:t>Substitute, Combine, Adapt, Modify, Put to another use, Eliminate, Reverse </a:t>
            </a:r>
            <a:r>
              <a:rPr lang="mn-MN" sz="1600" dirty="0">
                <a:latin typeface="Arial" panose="020B0604020202020204" pitchFamily="34" charset="0"/>
                <a:ea typeface="Inter"/>
                <a:cs typeface="Arial" panose="020B0604020202020204" pitchFamily="34" charset="0"/>
                <a:sym typeface="Inter"/>
              </a:rPr>
              <a:t>гэсэн үгсийн товчлол бөгөөд эдгээрийг ашиглан одоо байгаа бүтээгдэхүүн, үйлчилгээг сайжруулах, шинэ санаа гаргах арга.</a:t>
            </a:r>
          </a:p>
        </p:txBody>
      </p:sp>
      <p:pic>
        <p:nvPicPr>
          <p:cNvPr id="8" name="Google Shape;173;p25">
            <a:extLst>
              <a:ext uri="{FF2B5EF4-FFF2-40B4-BE49-F238E27FC236}">
                <a16:creationId xmlns:a16="http://schemas.microsoft.com/office/drawing/2014/main" id="{046BD096-D4E8-D089-D6D9-AB13667FA770}"/>
              </a:ext>
            </a:extLst>
          </p:cNvPr>
          <p:cNvPicPr preferRelativeResize="0"/>
          <p:nvPr/>
        </p:nvPicPr>
        <p:blipFill>
          <a:blip r:embed="rId4">
            <a:alphaModFix/>
          </a:blip>
          <a:stretch>
            <a:fillRect/>
          </a:stretch>
        </p:blipFill>
        <p:spPr>
          <a:xfrm>
            <a:off x="3808130" y="1918931"/>
            <a:ext cx="7931642" cy="4461548"/>
          </a:xfrm>
          <a:prstGeom prst="rect">
            <a:avLst/>
          </a:prstGeom>
          <a:noFill/>
          <a:ln>
            <a:noFill/>
          </a:ln>
        </p:spPr>
      </p:pic>
    </p:spTree>
    <p:extLst>
      <p:ext uri="{BB962C8B-B14F-4D97-AF65-F5344CB8AC3E}">
        <p14:creationId xmlns:p14="http://schemas.microsoft.com/office/powerpoint/2010/main" val="2579276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AFABC-BC2B-6626-FC2D-46F33805D07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3EBDE5-3CD2-7840-A90A-8BD966193593}"/>
              </a:ext>
            </a:extLst>
          </p:cNvPr>
          <p:cNvPicPr>
            <a:picLocks noChangeAspect="1"/>
          </p:cNvPicPr>
          <p:nvPr/>
        </p:nvPicPr>
        <p:blipFill>
          <a:blip r:embed="rId2">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A358B2F6-0CC7-C0D7-CB22-CA0F41B1F8F3}"/>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 sz="1820" dirty="0">
                <a:solidFill>
                  <a:schemeClr val="bg1"/>
                </a:solidFill>
                <a:ea typeface="Inter ExtraBold"/>
                <a:cs typeface="Inter ExtraBold"/>
                <a:sym typeface="Inter ExtraBold"/>
              </a:rPr>
              <a:t>Creativity (</a:t>
            </a:r>
            <a:r>
              <a:rPr lang="en" sz="1820" dirty="0" err="1">
                <a:solidFill>
                  <a:schemeClr val="bg1"/>
                </a:solidFill>
                <a:ea typeface="Inter ExtraBold"/>
                <a:cs typeface="Inter ExtraBold"/>
                <a:sym typeface="Inter ExtraBold"/>
              </a:rPr>
              <a:t>Бүтээлч</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байдал</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хэрэгжүүлэх</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арга</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техник</a:t>
            </a:r>
            <a:endParaRPr lang="mn-MN" sz="1820" dirty="0">
              <a:solidFill>
                <a:schemeClr val="bg1"/>
              </a:solidFill>
              <a:ea typeface="Inter ExtraBold"/>
              <a:cs typeface="Inter ExtraBold"/>
              <a:sym typeface="Inter ExtraBold"/>
            </a:endParaRPr>
          </a:p>
        </p:txBody>
      </p:sp>
      <p:sp>
        <p:nvSpPr>
          <p:cNvPr id="7" name="Google Shape;100;p18">
            <a:extLst>
              <a:ext uri="{FF2B5EF4-FFF2-40B4-BE49-F238E27FC236}">
                <a16:creationId xmlns:a16="http://schemas.microsoft.com/office/drawing/2014/main" id="{47392CA4-884D-B2CE-15B1-E9BF832FC1E9}"/>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#4</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2C6E5E38-F4F5-C5E7-4DAE-43C9339D7A93}"/>
              </a:ext>
            </a:extLst>
          </p:cNvPr>
          <p:cNvSpPr txBox="1"/>
          <p:nvPr/>
        </p:nvSpPr>
        <p:spPr>
          <a:xfrm>
            <a:off x="273750" y="2295192"/>
            <a:ext cx="2846100" cy="2012647"/>
          </a:xfrm>
          <a:prstGeom prst="rect">
            <a:avLst/>
          </a:prstGeom>
          <a:noFill/>
          <a:ln>
            <a:noFill/>
          </a:ln>
        </p:spPr>
        <p:txBody>
          <a:bodyPr spcFirstLastPara="1" wrap="square" lIns="91425" tIns="91425" rIns="91425" bIns="91425" anchor="t" anchorCtr="0">
            <a:noAutofit/>
          </a:bodyPr>
          <a:lstStyle/>
          <a:p>
            <a:r>
              <a:rPr lang="en-US" sz="2800" b="1" dirty="0">
                <a:solidFill>
                  <a:schemeClr val="bg1"/>
                </a:solidFill>
                <a:latin typeface="Arial" panose="020B0604020202020204" pitchFamily="34" charset="0"/>
                <a:cs typeface="Arial" panose="020B0604020202020204" pitchFamily="34" charset="0"/>
              </a:rPr>
              <a:t> Six Thinking Hats (</a:t>
            </a:r>
            <a:r>
              <a:rPr lang="mn-MN" sz="2800" b="1" dirty="0">
                <a:solidFill>
                  <a:schemeClr val="bg1"/>
                </a:solidFill>
                <a:latin typeface="Arial" panose="020B0604020202020204" pitchFamily="34" charset="0"/>
                <a:cs typeface="Arial" panose="020B0604020202020204" pitchFamily="34" charset="0"/>
              </a:rPr>
              <a:t>Зургаан малгайны арга)</a:t>
            </a:r>
            <a:endParaRPr lang="mn-MN" sz="2800" dirty="0">
              <a:solidFill>
                <a:schemeClr val="bg1"/>
              </a:solidFill>
              <a:latin typeface="Arial" panose="020B0604020202020204" pitchFamily="34" charset="0"/>
              <a:cs typeface="Arial" panose="020B0604020202020204" pitchFamily="34" charset="0"/>
            </a:endParaRPr>
          </a:p>
        </p:txBody>
      </p:sp>
      <p:sp>
        <p:nvSpPr>
          <p:cNvPr id="3" name="Google Shape;102;p18">
            <a:extLst>
              <a:ext uri="{FF2B5EF4-FFF2-40B4-BE49-F238E27FC236}">
                <a16:creationId xmlns:a16="http://schemas.microsoft.com/office/drawing/2014/main" id="{325D642D-1AB7-5F3C-EE49-A0D623EA2198}"/>
              </a:ext>
            </a:extLst>
          </p:cNvPr>
          <p:cNvSpPr txBox="1"/>
          <p:nvPr/>
        </p:nvSpPr>
        <p:spPr>
          <a:xfrm>
            <a:off x="3865746" y="928393"/>
            <a:ext cx="7586023" cy="732456"/>
          </a:xfrm>
          <a:prstGeom prst="rect">
            <a:avLst/>
          </a:prstGeom>
          <a:noFill/>
          <a:ln>
            <a:noFill/>
          </a:ln>
        </p:spPr>
        <p:txBody>
          <a:bodyPr spcFirstLastPara="1" wrap="square" lIns="91425" tIns="91425" rIns="91425" bIns="91425" anchor="t" anchorCtr="0">
            <a:noAutofit/>
          </a:bodyPr>
          <a:lstStyle/>
          <a:p>
            <a:r>
              <a:rPr lang="mn-MN" sz="1600" dirty="0">
                <a:latin typeface="Arial" panose="020B0604020202020204" pitchFamily="34" charset="0"/>
                <a:cs typeface="Arial" panose="020B0604020202020204" pitchFamily="34" charset="0"/>
              </a:rPr>
              <a:t>Энэхүү арга нь </a:t>
            </a:r>
            <a:r>
              <a:rPr lang="mn-MN" sz="1600" b="1" dirty="0">
                <a:latin typeface="Arial" panose="020B0604020202020204" pitchFamily="34" charset="0"/>
                <a:cs typeface="Arial" panose="020B0604020202020204" pitchFamily="34" charset="0"/>
              </a:rPr>
              <a:t>асуудлыг олон төрлийн сэтгэлгээний өнцгөөс харж, бүтээлч шийдэл олох</a:t>
            </a:r>
            <a:r>
              <a:rPr lang="mn-MN" sz="1600" dirty="0">
                <a:latin typeface="Arial" panose="020B0604020202020204" pitchFamily="34" charset="0"/>
                <a:cs typeface="Arial" panose="020B0604020202020204" pitchFamily="34" charset="0"/>
              </a:rPr>
              <a:t> аргачлал юм.</a:t>
            </a:r>
          </a:p>
        </p:txBody>
      </p:sp>
      <p:pic>
        <p:nvPicPr>
          <p:cNvPr id="9" name="Picture 8" descr="A diagram of six thinking hats&#10;&#10;AI-generated content may be incorrect.">
            <a:extLst>
              <a:ext uri="{FF2B5EF4-FFF2-40B4-BE49-F238E27FC236}">
                <a16:creationId xmlns:a16="http://schemas.microsoft.com/office/drawing/2014/main" id="{C0D8C8F7-F821-B808-39A8-5CF86E40E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133" y="1831477"/>
            <a:ext cx="7011247" cy="4632922"/>
          </a:xfrm>
          <a:prstGeom prst="rect">
            <a:avLst/>
          </a:prstGeom>
        </p:spPr>
      </p:pic>
    </p:spTree>
    <p:extLst>
      <p:ext uri="{BB962C8B-B14F-4D97-AF65-F5344CB8AC3E}">
        <p14:creationId xmlns:p14="http://schemas.microsoft.com/office/powerpoint/2010/main" val="290765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49145-6779-88C4-D2B7-657E0148A1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8A237D-E07B-DC71-0863-06A704AF0054}"/>
              </a:ext>
            </a:extLst>
          </p:cNvPr>
          <p:cNvPicPr>
            <a:picLocks noChangeAspect="1"/>
          </p:cNvPicPr>
          <p:nvPr/>
        </p:nvPicPr>
        <p:blipFill>
          <a:blip r:embed="rId3">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5C08A121-DEF8-B9FE-C263-B66B0DEE66B6}"/>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 sz="1820" dirty="0">
                <a:solidFill>
                  <a:schemeClr val="bg1"/>
                </a:solidFill>
                <a:ea typeface="Inter ExtraBold"/>
                <a:cs typeface="Inter ExtraBold"/>
                <a:sym typeface="Inter ExtraBold"/>
              </a:rPr>
              <a:t>Creativity (</a:t>
            </a:r>
            <a:r>
              <a:rPr lang="en" sz="1820" dirty="0" err="1">
                <a:solidFill>
                  <a:schemeClr val="bg1"/>
                </a:solidFill>
                <a:ea typeface="Inter ExtraBold"/>
                <a:cs typeface="Inter ExtraBold"/>
                <a:sym typeface="Inter ExtraBold"/>
              </a:rPr>
              <a:t>Бүтээлч</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байдал</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хэрэгжүүлэх</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арга</a:t>
            </a:r>
            <a:r>
              <a:rPr lang="en" sz="1820" dirty="0">
                <a:solidFill>
                  <a:schemeClr val="bg1"/>
                </a:solidFill>
                <a:ea typeface="Inter ExtraBold"/>
                <a:cs typeface="Inter ExtraBold"/>
                <a:sym typeface="Inter ExtraBold"/>
              </a:rPr>
              <a:t> </a:t>
            </a:r>
            <a:r>
              <a:rPr lang="en" sz="1820" dirty="0" err="1">
                <a:solidFill>
                  <a:schemeClr val="bg1"/>
                </a:solidFill>
                <a:ea typeface="Inter ExtraBold"/>
                <a:cs typeface="Inter ExtraBold"/>
                <a:sym typeface="Inter ExtraBold"/>
              </a:rPr>
              <a:t>техник</a:t>
            </a:r>
            <a:endParaRPr lang="mn-MN" sz="1820" dirty="0">
              <a:solidFill>
                <a:schemeClr val="bg1"/>
              </a:solidFill>
              <a:ea typeface="Inter ExtraBold"/>
              <a:cs typeface="Inter ExtraBold"/>
              <a:sym typeface="Inter ExtraBold"/>
            </a:endParaRPr>
          </a:p>
        </p:txBody>
      </p:sp>
      <p:sp>
        <p:nvSpPr>
          <p:cNvPr id="7" name="Google Shape;100;p18">
            <a:extLst>
              <a:ext uri="{FF2B5EF4-FFF2-40B4-BE49-F238E27FC236}">
                <a16:creationId xmlns:a16="http://schemas.microsoft.com/office/drawing/2014/main" id="{58C7612D-3652-5F6F-2F4E-F64190FB02C4}"/>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#4</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4661B456-42B0-D911-CCD3-085074397B7C}"/>
              </a:ext>
            </a:extLst>
          </p:cNvPr>
          <p:cNvSpPr txBox="1"/>
          <p:nvPr/>
        </p:nvSpPr>
        <p:spPr>
          <a:xfrm>
            <a:off x="273750" y="2295193"/>
            <a:ext cx="2846100" cy="10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bg1"/>
                </a:solidFill>
                <a:latin typeface="Inter ExtraBold"/>
                <a:ea typeface="Inter ExtraBold"/>
                <a:cs typeface="Inter ExtraBold"/>
                <a:sym typeface="Inter ExtraBold"/>
              </a:rPr>
              <a:t>Random Word Stimulation</a:t>
            </a:r>
          </a:p>
        </p:txBody>
      </p:sp>
      <p:sp>
        <p:nvSpPr>
          <p:cNvPr id="3" name="Google Shape;102;p18">
            <a:extLst>
              <a:ext uri="{FF2B5EF4-FFF2-40B4-BE49-F238E27FC236}">
                <a16:creationId xmlns:a16="http://schemas.microsoft.com/office/drawing/2014/main" id="{F610B47A-5B60-552F-53F1-AE0CB9FEC207}"/>
              </a:ext>
            </a:extLst>
          </p:cNvPr>
          <p:cNvSpPr txBox="1"/>
          <p:nvPr/>
        </p:nvSpPr>
        <p:spPr>
          <a:xfrm>
            <a:off x="4072288" y="928393"/>
            <a:ext cx="6934379" cy="732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n-MN" sz="1600" dirty="0">
                <a:latin typeface="Arial" panose="020B0604020202020204" pitchFamily="34" charset="0"/>
                <a:ea typeface="Inter"/>
                <a:cs typeface="Arial" panose="020B0604020202020204" pitchFamily="34" charset="0"/>
                <a:sym typeface="Inter"/>
              </a:rPr>
              <a:t>Санамсаргүй үг сонгож, асуудалтай хэрхэн холбогдож болох талаар бодож, санаагаа хөгжүүлэх арга. Энгийн санаанаас өөр, шинэлэг санаа гаргахад тусалдаг.</a:t>
            </a:r>
          </a:p>
        </p:txBody>
      </p:sp>
      <p:pic>
        <p:nvPicPr>
          <p:cNvPr id="6" name="Google Shape;193;p27">
            <a:extLst>
              <a:ext uri="{FF2B5EF4-FFF2-40B4-BE49-F238E27FC236}">
                <a16:creationId xmlns:a16="http://schemas.microsoft.com/office/drawing/2014/main" id="{22C9A8EF-5FD7-C906-14A4-604BFD87F778}"/>
              </a:ext>
            </a:extLst>
          </p:cNvPr>
          <p:cNvPicPr preferRelativeResize="0"/>
          <p:nvPr/>
        </p:nvPicPr>
        <p:blipFill rotWithShape="1">
          <a:blip r:embed="rId4">
            <a:alphaModFix/>
          </a:blip>
          <a:srcRect b="33257"/>
          <a:stretch/>
        </p:blipFill>
        <p:spPr>
          <a:xfrm>
            <a:off x="4072288" y="1896533"/>
            <a:ext cx="6853097" cy="4168905"/>
          </a:xfrm>
          <a:prstGeom prst="rect">
            <a:avLst/>
          </a:prstGeom>
          <a:noFill/>
          <a:ln>
            <a:noFill/>
          </a:ln>
        </p:spPr>
      </p:pic>
    </p:spTree>
    <p:extLst>
      <p:ext uri="{BB962C8B-B14F-4D97-AF65-F5344CB8AC3E}">
        <p14:creationId xmlns:p14="http://schemas.microsoft.com/office/powerpoint/2010/main" val="3710556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6994A-A3CF-43C2-CE60-83F4CE1752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375C84-B921-732A-A48D-D8DEF3A9E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13" name="Google Shape;199;p28">
            <a:extLst>
              <a:ext uri="{FF2B5EF4-FFF2-40B4-BE49-F238E27FC236}">
                <a16:creationId xmlns:a16="http://schemas.microsoft.com/office/drawing/2014/main" id="{E3E53B8E-5C87-1A49-9A95-A4EB584433F7}"/>
              </a:ext>
            </a:extLst>
          </p:cNvPr>
          <p:cNvSpPr/>
          <p:nvPr/>
        </p:nvSpPr>
        <p:spPr>
          <a:xfrm>
            <a:off x="8223304" y="4861400"/>
            <a:ext cx="1329600" cy="348000"/>
          </a:xfrm>
          <a:prstGeom prst="rect">
            <a:avLst/>
          </a:prstGeom>
          <a:solidFill>
            <a:srgbClr val="FAA3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AA31C"/>
              </a:solidFill>
            </a:endParaRPr>
          </a:p>
        </p:txBody>
      </p:sp>
      <p:sp>
        <p:nvSpPr>
          <p:cNvPr id="14" name="Google Shape;200;p28">
            <a:extLst>
              <a:ext uri="{FF2B5EF4-FFF2-40B4-BE49-F238E27FC236}">
                <a16:creationId xmlns:a16="http://schemas.microsoft.com/office/drawing/2014/main" id="{6E16493A-74C4-26C7-0C31-9C7AA4311892}"/>
              </a:ext>
            </a:extLst>
          </p:cNvPr>
          <p:cNvSpPr/>
          <p:nvPr/>
        </p:nvSpPr>
        <p:spPr>
          <a:xfrm>
            <a:off x="2923809" y="4861400"/>
            <a:ext cx="5319600" cy="348000"/>
          </a:xfrm>
          <a:prstGeom prst="rect">
            <a:avLst/>
          </a:pr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201;p28">
            <a:extLst>
              <a:ext uri="{FF2B5EF4-FFF2-40B4-BE49-F238E27FC236}">
                <a16:creationId xmlns:a16="http://schemas.microsoft.com/office/drawing/2014/main" id="{BA2EEAD8-DDDB-A3EC-F101-3143B3DD8084}"/>
              </a:ext>
            </a:extLst>
          </p:cNvPr>
          <p:cNvSpPr txBox="1"/>
          <p:nvPr/>
        </p:nvSpPr>
        <p:spPr>
          <a:xfrm>
            <a:off x="8223304" y="3973100"/>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20%</a:t>
            </a:r>
            <a:endParaRPr sz="3700" b="1" dirty="0">
              <a:solidFill>
                <a:srgbClr val="FAA31C"/>
              </a:solidFill>
              <a:latin typeface="Inter"/>
              <a:ea typeface="Inter"/>
              <a:cs typeface="Inter"/>
              <a:sym typeface="Inter"/>
            </a:endParaRPr>
          </a:p>
        </p:txBody>
      </p:sp>
      <p:sp>
        <p:nvSpPr>
          <p:cNvPr id="16" name="Google Shape;202;p28">
            <a:extLst>
              <a:ext uri="{FF2B5EF4-FFF2-40B4-BE49-F238E27FC236}">
                <a16:creationId xmlns:a16="http://schemas.microsoft.com/office/drawing/2014/main" id="{85F3D198-3BA1-83D1-FC5F-BA0E739A9A57}"/>
              </a:ext>
            </a:extLst>
          </p:cNvPr>
          <p:cNvSpPr txBox="1"/>
          <p:nvPr/>
        </p:nvSpPr>
        <p:spPr>
          <a:xfrm>
            <a:off x="2923821" y="3973100"/>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chemeClr val="bg1"/>
                </a:solidFill>
                <a:latin typeface="Inter"/>
                <a:ea typeface="Inter"/>
                <a:cs typeface="Inter"/>
                <a:sym typeface="Inter"/>
              </a:rPr>
              <a:t>80%</a:t>
            </a:r>
            <a:endParaRPr sz="3700" b="1" dirty="0">
              <a:solidFill>
                <a:schemeClr val="bg1"/>
              </a:solidFill>
              <a:latin typeface="Inter"/>
              <a:ea typeface="Inter"/>
              <a:cs typeface="Inter"/>
              <a:sym typeface="Inter"/>
            </a:endParaRPr>
          </a:p>
        </p:txBody>
      </p:sp>
      <p:sp>
        <p:nvSpPr>
          <p:cNvPr id="19" name="TextBox 18">
            <a:extLst>
              <a:ext uri="{FF2B5EF4-FFF2-40B4-BE49-F238E27FC236}">
                <a16:creationId xmlns:a16="http://schemas.microsoft.com/office/drawing/2014/main" id="{E029AB5C-47A8-C631-AC1D-C69111E38C83}"/>
              </a:ext>
            </a:extLst>
          </p:cNvPr>
          <p:cNvSpPr txBox="1"/>
          <p:nvPr/>
        </p:nvSpPr>
        <p:spPr>
          <a:xfrm>
            <a:off x="2923808" y="2190147"/>
            <a:ext cx="6629095" cy="1754326"/>
          </a:xfrm>
          <a:prstGeom prst="rect">
            <a:avLst/>
          </a:prstGeom>
          <a:solidFill>
            <a:srgbClr val="FAA31C"/>
          </a:solidFill>
        </p:spPr>
        <p:txBody>
          <a:bodyPr wrap="square" rtlCol="0">
            <a:spAutoFit/>
          </a:bodyPr>
          <a:lstStyle/>
          <a:p>
            <a:pPr algn="ctr"/>
            <a:r>
              <a:rPr lang="mn-MN" b="1" dirty="0">
                <a:solidFill>
                  <a:schemeClr val="bg1"/>
                </a:solidFill>
                <a:latin typeface="Arial" panose="020B0604020202020204" pitchFamily="34" charset="0"/>
                <a:cs typeface="Arial" panose="020B0604020202020204" pitchFamily="34" charset="0"/>
              </a:rPr>
              <a:t>Бүтээлч сэтгэлгээтэй, инновацлаг хүн</a:t>
            </a:r>
            <a:r>
              <a:rPr lang="mn-MN" dirty="0">
                <a:solidFill>
                  <a:schemeClr val="bg1"/>
                </a:solidFill>
                <a:latin typeface="Arial" panose="020B0604020202020204" pitchFamily="34" charset="0"/>
                <a:cs typeface="Arial" panose="020B0604020202020204" pitchFamily="34" charset="0"/>
              </a:rPr>
              <a:t> гэдэг нь асуудлыг уламжлалт бус өнцгөөс харж, шинэлэг шийдэл олж, шинэ санааг бодит амьдралд хэрэгжүүлж чаддаг хүнийг хэлнэ. Ийм хүмүүс </a:t>
            </a:r>
            <a:r>
              <a:rPr lang="mn-MN" b="1" dirty="0">
                <a:solidFill>
                  <a:schemeClr val="bg1"/>
                </a:solidFill>
                <a:latin typeface="Arial" panose="020B0604020202020204" pitchFamily="34" charset="0"/>
                <a:cs typeface="Arial" panose="020B0604020202020204" pitchFamily="34" charset="0"/>
              </a:rPr>
              <a:t>сэтгэлгээний уян хатан байдалтай, шинийг эрэлхийлэгч, эрсдэлээс айдаггүй, сорилтыг боломж гэж хардаг</a:t>
            </a:r>
            <a:endParaRPr lang="mn-MN"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93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4" name="TextBox 3"/>
          <p:cNvSpPr txBox="1"/>
          <p:nvPr/>
        </p:nvSpPr>
        <p:spPr>
          <a:xfrm>
            <a:off x="2804160" y="1946517"/>
            <a:ext cx="6583680" cy="1569660"/>
          </a:xfrm>
          <a:prstGeom prst="rect">
            <a:avLst/>
          </a:prstGeom>
          <a:noFill/>
        </p:spPr>
        <p:txBody>
          <a:bodyPr wrap="square" rtlCol="0">
            <a:spAutoFit/>
          </a:bodyPr>
          <a:lstStyle/>
          <a:p>
            <a:pPr marL="0" lvl="0" indent="0" algn="ctr" rtl="0">
              <a:spcBef>
                <a:spcPts val="0"/>
              </a:spcBef>
              <a:spcAft>
                <a:spcPts val="0"/>
              </a:spcAft>
              <a:buNone/>
            </a:pPr>
            <a:r>
              <a:rPr lang="mn-MN" sz="4800" b="1" dirty="0">
                <a:solidFill>
                  <a:schemeClr val="lt1"/>
                </a:solidFill>
                <a:latin typeface="Arial" panose="020B0604020202020204" pitchFamily="34" charset="0"/>
                <a:ea typeface="Montserrat"/>
                <a:cs typeface="Arial" panose="020B0604020202020204" pitchFamily="34" charset="0"/>
                <a:sym typeface="Montserrat"/>
              </a:rPr>
              <a:t>Анхаарал тавьсанд Баярлалаа</a:t>
            </a:r>
            <a:endParaRPr lang="mn-MN" sz="4800" b="1" dirty="0">
              <a:solidFill>
                <a:schemeClr val="lt1"/>
              </a:solidFill>
              <a:latin typeface="Arial" panose="020B0604020202020204" pitchFamily="34" charset="0"/>
              <a:cs typeface="Arial" panose="020B0604020202020204" pitchFamily="34" charset="0"/>
            </a:endParaRPr>
          </a:p>
        </p:txBody>
      </p:sp>
      <p:sp>
        <p:nvSpPr>
          <p:cNvPr id="2" name="Google Shape;210;p29">
            <a:extLst>
              <a:ext uri="{FF2B5EF4-FFF2-40B4-BE49-F238E27FC236}">
                <a16:creationId xmlns:a16="http://schemas.microsoft.com/office/drawing/2014/main" id="{F1DEFD3E-CA71-22B4-AE49-5C6C41CCDF4E}"/>
              </a:ext>
            </a:extLst>
          </p:cNvPr>
          <p:cNvSpPr txBox="1"/>
          <p:nvPr/>
        </p:nvSpPr>
        <p:spPr>
          <a:xfrm>
            <a:off x="3568118" y="4760812"/>
            <a:ext cx="5055764" cy="11894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err="1">
                <a:solidFill>
                  <a:schemeClr val="bg1"/>
                </a:solidFill>
                <a:latin typeface="Arial" panose="020B0604020202020204" pitchFamily="34" charset="0"/>
                <a:ea typeface="Inter Medium"/>
                <a:cs typeface="Arial" panose="020B0604020202020204" pitchFamily="34" charset="0"/>
                <a:sym typeface="Inter Medium"/>
              </a:rPr>
              <a:t>FaceBook:Grafx</a:t>
            </a:r>
            <a:r>
              <a:rPr lang="en" sz="1600" dirty="0">
                <a:solidFill>
                  <a:schemeClr val="bg1"/>
                </a:solidFill>
                <a:latin typeface="Arial" panose="020B0604020202020204" pitchFamily="34" charset="0"/>
                <a:ea typeface="Inter Medium"/>
                <a:cs typeface="Arial" panose="020B0604020202020204" pitchFamily="34" charset="0"/>
                <a:sym typeface="Inter Medium"/>
              </a:rPr>
              <a:t> </a:t>
            </a:r>
            <a:r>
              <a:rPr lang="en" sz="1600" dirty="0" err="1">
                <a:solidFill>
                  <a:schemeClr val="bg1"/>
                </a:solidFill>
                <a:latin typeface="Arial" panose="020B0604020202020204" pitchFamily="34" charset="0"/>
                <a:ea typeface="Inter Medium"/>
                <a:cs typeface="Arial" panose="020B0604020202020204" pitchFamily="34" charset="0"/>
                <a:sym typeface="Inter Medium"/>
              </a:rPr>
              <a:t>Lkhagva</a:t>
            </a:r>
            <a:endParaRPr sz="1600" dirty="0">
              <a:solidFill>
                <a:schemeClr val="bg1"/>
              </a:solidFill>
              <a:latin typeface="Arial" panose="020B0604020202020204" pitchFamily="34" charset="0"/>
              <a:ea typeface="Inter Medium"/>
              <a:cs typeface="Arial" panose="020B0604020202020204" pitchFamily="34" charset="0"/>
              <a:sym typeface="Inter Medium"/>
            </a:endParaRPr>
          </a:p>
          <a:p>
            <a:pPr marL="0" lvl="0" indent="0" algn="ctr" rtl="0">
              <a:spcBef>
                <a:spcPts val="0"/>
              </a:spcBef>
              <a:spcAft>
                <a:spcPts val="0"/>
              </a:spcAft>
              <a:buNone/>
            </a:pPr>
            <a:r>
              <a:rPr lang="en" sz="1600" dirty="0">
                <a:solidFill>
                  <a:schemeClr val="bg1"/>
                </a:solidFill>
                <a:latin typeface="Arial" panose="020B0604020202020204" pitchFamily="34" charset="0"/>
                <a:ea typeface="Inter Medium"/>
                <a:cs typeface="Arial" panose="020B0604020202020204" pitchFamily="34" charset="0"/>
                <a:sym typeface="Inter Medium"/>
              </a:rPr>
              <a:t>Mobile: 88104099</a:t>
            </a:r>
            <a:endParaRPr sz="1600" dirty="0">
              <a:solidFill>
                <a:schemeClr val="bg1"/>
              </a:solidFill>
              <a:latin typeface="Arial" panose="020B0604020202020204" pitchFamily="34" charset="0"/>
              <a:ea typeface="Inter Medium"/>
              <a:cs typeface="Arial" panose="020B0604020202020204" pitchFamily="34" charset="0"/>
              <a:sym typeface="Inter Medium"/>
            </a:endParaRPr>
          </a:p>
          <a:p>
            <a:pPr marL="0" lvl="0" indent="0" algn="ctr" rtl="0">
              <a:spcBef>
                <a:spcPts val="0"/>
              </a:spcBef>
              <a:spcAft>
                <a:spcPts val="0"/>
              </a:spcAft>
              <a:buNone/>
            </a:pPr>
            <a:r>
              <a:rPr lang="en" sz="1600" dirty="0">
                <a:solidFill>
                  <a:schemeClr val="bg1"/>
                </a:solidFill>
                <a:latin typeface="Arial" panose="020B0604020202020204" pitchFamily="34" charset="0"/>
                <a:ea typeface="Inter Medium"/>
                <a:cs typeface="Arial" panose="020B0604020202020204" pitchFamily="34" charset="0"/>
                <a:sym typeface="Inter Medium"/>
              </a:rPr>
              <a:t>Email: grafx88104099@gmail.com</a:t>
            </a:r>
            <a:endParaRPr sz="1600" dirty="0">
              <a:solidFill>
                <a:schemeClr val="bg1"/>
              </a:solidFill>
              <a:latin typeface="Arial" panose="020B0604020202020204" pitchFamily="34" charset="0"/>
              <a:ea typeface="Inter Medium"/>
              <a:cs typeface="Arial" panose="020B0604020202020204" pitchFamily="34" charset="0"/>
              <a:sym typeface="Inter Medium"/>
            </a:endParaRPr>
          </a:p>
          <a:p>
            <a:pPr marL="0" lvl="0" indent="0" algn="ctr" rtl="0">
              <a:spcBef>
                <a:spcPts val="0"/>
              </a:spcBef>
              <a:spcAft>
                <a:spcPts val="0"/>
              </a:spcAft>
              <a:buClr>
                <a:schemeClr val="dk1"/>
              </a:buClr>
              <a:buSzPts val="1100"/>
              <a:buFont typeface="Arial"/>
              <a:buNone/>
            </a:pPr>
            <a:r>
              <a:rPr lang="en" sz="1600" dirty="0" err="1">
                <a:solidFill>
                  <a:schemeClr val="bg1"/>
                </a:solidFill>
                <a:latin typeface="Arial" panose="020B0604020202020204" pitchFamily="34" charset="0"/>
                <a:ea typeface="Inter Medium"/>
                <a:cs typeface="Arial" panose="020B0604020202020204" pitchFamily="34" charset="0"/>
                <a:sym typeface="Inter Medium"/>
              </a:rPr>
              <a:t>Linkedin</a:t>
            </a:r>
            <a:r>
              <a:rPr lang="en" sz="1600" dirty="0">
                <a:solidFill>
                  <a:schemeClr val="bg1"/>
                </a:solidFill>
                <a:latin typeface="Arial" panose="020B0604020202020204" pitchFamily="34" charset="0"/>
                <a:ea typeface="Inter Medium"/>
                <a:cs typeface="Arial" panose="020B0604020202020204" pitchFamily="34" charset="0"/>
                <a:sym typeface="Inter Medium"/>
              </a:rPr>
              <a:t>: </a:t>
            </a:r>
            <a:r>
              <a:rPr lang="en" sz="1600" dirty="0">
                <a:solidFill>
                  <a:schemeClr val="bg1"/>
                </a:solidFill>
                <a:uFill>
                  <a:noFill/>
                </a:uFill>
                <a:latin typeface="Arial" panose="020B0604020202020204" pitchFamily="34" charset="0"/>
                <a:ea typeface="Inter Medium"/>
                <a:cs typeface="Arial" panose="020B0604020202020204" pitchFamily="34" charset="0"/>
                <a:sym typeface="Inter Medium"/>
                <a:hlinkClick r:id="rId4">
                  <a:extLst>
                    <a:ext uri="{A12FA001-AC4F-418D-AE19-62706E023703}">
                      <ahyp:hlinkClr xmlns:ahyp="http://schemas.microsoft.com/office/drawing/2018/hyperlinkcolor" val="tx"/>
                    </a:ext>
                  </a:extLst>
                </a:hlinkClick>
              </a:rPr>
              <a:t>lkhagvasuren (Grafx lkhagva) Otgonbayar </a:t>
            </a:r>
            <a:endParaRPr sz="1600" dirty="0">
              <a:solidFill>
                <a:schemeClr val="bg1"/>
              </a:solidFill>
              <a:latin typeface="Arial" panose="020B0604020202020204" pitchFamily="34" charset="0"/>
              <a:ea typeface="Inter Medium"/>
              <a:cs typeface="Arial" panose="020B0604020202020204" pitchFamily="34" charset="0"/>
              <a:sym typeface="Inter Medium"/>
            </a:endParaRPr>
          </a:p>
          <a:p>
            <a:pPr marL="0" lvl="0" indent="0" algn="ctr" rtl="0">
              <a:spcBef>
                <a:spcPts val="0"/>
              </a:spcBef>
              <a:spcAft>
                <a:spcPts val="0"/>
              </a:spcAft>
              <a:buNone/>
            </a:pPr>
            <a:endParaRPr sz="1600" dirty="0">
              <a:solidFill>
                <a:schemeClr val="bg1"/>
              </a:solidFill>
              <a:latin typeface="Arial" panose="020B0604020202020204" pitchFamily="34" charset="0"/>
              <a:ea typeface="Inter Medium"/>
              <a:cs typeface="Arial" panose="020B0604020202020204" pitchFamily="34" charset="0"/>
              <a:sym typeface="Inter Medium"/>
            </a:endParaRPr>
          </a:p>
        </p:txBody>
      </p:sp>
      <p:pic>
        <p:nvPicPr>
          <p:cNvPr id="5" name="Picture 4" descr="A person wearing glasses and smiling&#10;&#10;AI-generated content may be incorrect.">
            <a:extLst>
              <a:ext uri="{FF2B5EF4-FFF2-40B4-BE49-F238E27FC236}">
                <a16:creationId xmlns:a16="http://schemas.microsoft.com/office/drawing/2014/main" id="{77247A14-306C-9AE8-7475-E011A5922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9762" y="4008336"/>
            <a:ext cx="752476" cy="752476"/>
          </a:xfrm>
          <a:prstGeom prst="rect">
            <a:avLst/>
          </a:prstGeom>
        </p:spPr>
      </p:pic>
    </p:spTree>
    <p:extLst>
      <p:ext uri="{BB962C8B-B14F-4D97-AF65-F5344CB8AC3E}">
        <p14:creationId xmlns:p14="http://schemas.microsoft.com/office/powerpoint/2010/main" val="2332841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3D38C-3ECC-F64B-5EC9-E0D4CB66A9A4}"/>
              </a:ext>
            </a:extLst>
          </p:cNvPr>
          <p:cNvPicPr>
            <a:picLocks noChangeAspect="1"/>
          </p:cNvPicPr>
          <p:nvPr/>
        </p:nvPicPr>
        <p:blipFill>
          <a:blip r:embed="rId2"/>
          <a:stretch>
            <a:fillRect/>
          </a:stretch>
        </p:blipFill>
        <p:spPr>
          <a:xfrm>
            <a:off x="0" y="-108855"/>
            <a:ext cx="12192000" cy="6966856"/>
          </a:xfrm>
          <a:prstGeom prst="rect">
            <a:avLst/>
          </a:prstGeom>
        </p:spPr>
      </p:pic>
    </p:spTree>
    <p:extLst>
      <p:ext uri="{BB962C8B-B14F-4D97-AF65-F5344CB8AC3E}">
        <p14:creationId xmlns:p14="http://schemas.microsoft.com/office/powerpoint/2010/main" val="1347763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2004"/>
          </a:xfrm>
          <a:prstGeom prst="rect">
            <a:avLst/>
          </a:prstGeom>
        </p:spPr>
      </p:pic>
      <p:grpSp>
        <p:nvGrpSpPr>
          <p:cNvPr id="13" name="Group 12">
            <a:extLst>
              <a:ext uri="{FF2B5EF4-FFF2-40B4-BE49-F238E27FC236}">
                <a16:creationId xmlns:a16="http://schemas.microsoft.com/office/drawing/2014/main" id="{A5A85D78-A546-C313-9DCD-447A71F4DBD2}"/>
              </a:ext>
            </a:extLst>
          </p:cNvPr>
          <p:cNvGrpSpPr/>
          <p:nvPr/>
        </p:nvGrpSpPr>
        <p:grpSpPr>
          <a:xfrm>
            <a:off x="399627" y="1842347"/>
            <a:ext cx="11291147" cy="4030133"/>
            <a:chOff x="1288167" y="1643340"/>
            <a:chExt cx="8520537" cy="3192300"/>
          </a:xfrm>
          <a:solidFill>
            <a:schemeClr val="bg1">
              <a:alpha val="18006"/>
            </a:schemeClr>
          </a:solidFill>
        </p:grpSpPr>
        <p:sp>
          <p:nvSpPr>
            <p:cNvPr id="3" name="Google Shape;62;p14">
              <a:extLst>
                <a:ext uri="{FF2B5EF4-FFF2-40B4-BE49-F238E27FC236}">
                  <a16:creationId xmlns:a16="http://schemas.microsoft.com/office/drawing/2014/main" id="{645030D4-FFDF-AB05-12BD-3E581F9085FF}"/>
                </a:ext>
              </a:extLst>
            </p:cNvPr>
            <p:cNvSpPr/>
            <p:nvPr/>
          </p:nvSpPr>
          <p:spPr>
            <a:xfrm>
              <a:off x="1288167" y="1643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Хиймэл оюун ухааны (</a:t>
              </a:r>
              <a:r>
                <a:rPr lang="en-US" sz="1400" b="1" dirty="0">
                  <a:solidFill>
                    <a:schemeClr val="bg1"/>
                  </a:solidFill>
                  <a:latin typeface="Arial" panose="020B0604020202020204" pitchFamily="34" charset="0"/>
                  <a:ea typeface="Inter"/>
                  <a:cs typeface="Arial" panose="020B0604020202020204" pitchFamily="34" charset="0"/>
                  <a:sym typeface="Inter"/>
                </a:rPr>
                <a:t>AI) </a:t>
              </a:r>
              <a:r>
                <a:rPr lang="mn-MN" sz="1400" b="1" dirty="0">
                  <a:solidFill>
                    <a:schemeClr val="bg1"/>
                  </a:solidFill>
                  <a:latin typeface="Arial" panose="020B0604020202020204" pitchFamily="34" charset="0"/>
                  <a:ea typeface="Inter"/>
                  <a:cs typeface="Arial" panose="020B0604020202020204" pitchFamily="34" charset="0"/>
                  <a:sym typeface="Inter"/>
                </a:rPr>
                <a:t>хувьсал</a:t>
              </a:r>
              <a:endParaRPr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4" name="Google Shape;63;p14">
              <a:extLst>
                <a:ext uri="{FF2B5EF4-FFF2-40B4-BE49-F238E27FC236}">
                  <a16:creationId xmlns:a16="http://schemas.microsoft.com/office/drawing/2014/main" id="{78205DF3-2A90-CD1A-0710-C35272B6B22B}"/>
                </a:ext>
              </a:extLst>
            </p:cNvPr>
            <p:cNvSpPr/>
            <p:nvPr/>
          </p:nvSpPr>
          <p:spPr>
            <a:xfrm>
              <a:off x="3014628" y="1643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Квант тооцоолол (</a:t>
              </a:r>
              <a:r>
                <a:rPr lang="en-US" sz="1400" b="1" dirty="0">
                  <a:solidFill>
                    <a:schemeClr val="bg1"/>
                  </a:solidFill>
                  <a:latin typeface="Arial" panose="020B0604020202020204" pitchFamily="34" charset="0"/>
                  <a:ea typeface="Inter"/>
                  <a:cs typeface="Arial" panose="020B0604020202020204" pitchFamily="34" charset="0"/>
                  <a:sym typeface="Inter"/>
                </a:rPr>
                <a:t>Quantum Computing)</a:t>
              </a:r>
              <a:endParaRPr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5" name="Google Shape;64;p14">
              <a:extLst>
                <a:ext uri="{FF2B5EF4-FFF2-40B4-BE49-F238E27FC236}">
                  <a16:creationId xmlns:a16="http://schemas.microsoft.com/office/drawing/2014/main" id="{DC83E763-C7F3-DBEB-76E2-87EB19AA4AA3}"/>
                </a:ext>
              </a:extLst>
            </p:cNvPr>
            <p:cNvSpPr/>
            <p:nvPr/>
          </p:nvSpPr>
          <p:spPr>
            <a:xfrm>
              <a:off x="4790211" y="1643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Дижитал эдийн засаг ба крипто санхүүжилт</a:t>
              </a:r>
              <a:endParaRPr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6" name="Google Shape;65;p14">
              <a:extLst>
                <a:ext uri="{FF2B5EF4-FFF2-40B4-BE49-F238E27FC236}">
                  <a16:creationId xmlns:a16="http://schemas.microsoft.com/office/drawing/2014/main" id="{8270A866-958A-B446-BAAD-DA8CD908AF1B}"/>
                </a:ext>
              </a:extLst>
            </p:cNvPr>
            <p:cNvSpPr/>
            <p:nvPr/>
          </p:nvSpPr>
          <p:spPr>
            <a:xfrm>
              <a:off x="6565795" y="1643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Ногоон шилжилт ба сэргээгдэх эрчим хүч</a:t>
              </a:r>
              <a:endParaRPr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7" name="Google Shape;66;p14">
              <a:extLst>
                <a:ext uri="{FF2B5EF4-FFF2-40B4-BE49-F238E27FC236}">
                  <a16:creationId xmlns:a16="http://schemas.microsoft.com/office/drawing/2014/main" id="{55C9C21D-9978-203D-3C10-D6EA313FF50A}"/>
                </a:ext>
              </a:extLst>
            </p:cNvPr>
            <p:cNvSpPr/>
            <p:nvPr/>
          </p:nvSpPr>
          <p:spPr>
            <a:xfrm>
              <a:off x="8341404" y="1643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Генетик инженерчлэл ба био технологи</a:t>
              </a:r>
              <a:endParaRPr lang="mn-MN"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8" name="Google Shape;67;p14">
              <a:extLst>
                <a:ext uri="{FF2B5EF4-FFF2-40B4-BE49-F238E27FC236}">
                  <a16:creationId xmlns:a16="http://schemas.microsoft.com/office/drawing/2014/main" id="{5DD6D60A-D894-02A0-817B-D4FDD197AD21}"/>
                </a:ext>
              </a:extLst>
            </p:cNvPr>
            <p:cNvSpPr/>
            <p:nvPr/>
          </p:nvSpPr>
          <p:spPr>
            <a:xfrm>
              <a:off x="1288167" y="3338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 Агаарын такси, </a:t>
              </a:r>
              <a:r>
                <a:rPr lang="en-US" sz="1400" b="1" dirty="0">
                  <a:solidFill>
                    <a:schemeClr val="bg1"/>
                  </a:solidFill>
                  <a:latin typeface="Arial" panose="020B0604020202020204" pitchFamily="34" charset="0"/>
                  <a:ea typeface="Inter"/>
                  <a:cs typeface="Arial" panose="020B0604020202020204" pitchFamily="34" charset="0"/>
                  <a:sym typeface="Inter"/>
                </a:rPr>
                <a:t>Hyperloop </a:t>
              </a:r>
              <a:r>
                <a:rPr lang="mn-MN" sz="1400" b="1" dirty="0">
                  <a:solidFill>
                    <a:schemeClr val="bg1"/>
                  </a:solidFill>
                  <a:latin typeface="Arial" panose="020B0604020202020204" pitchFamily="34" charset="0"/>
                  <a:ea typeface="Inter"/>
                  <a:cs typeface="Arial" panose="020B0604020202020204" pitchFamily="34" charset="0"/>
                  <a:sym typeface="Inter"/>
                </a:rPr>
                <a:t>ба хотын тээврийн хувьсал</a:t>
              </a:r>
              <a:endParaRPr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9" name="Google Shape;68;p14">
              <a:extLst>
                <a:ext uri="{FF2B5EF4-FFF2-40B4-BE49-F238E27FC236}">
                  <a16:creationId xmlns:a16="http://schemas.microsoft.com/office/drawing/2014/main" id="{D57383DC-562C-1215-56CE-D1AAE1A95223}"/>
                </a:ext>
              </a:extLst>
            </p:cNvPr>
            <p:cNvSpPr/>
            <p:nvPr/>
          </p:nvSpPr>
          <p:spPr>
            <a:xfrm>
              <a:off x="3014628" y="3338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Хүний тархи-компьютерийн интерфейс (</a:t>
              </a:r>
              <a:r>
                <a:rPr lang="en-US" sz="1400" b="1" dirty="0">
                  <a:solidFill>
                    <a:schemeClr val="bg1"/>
                  </a:solidFill>
                  <a:latin typeface="Arial" panose="020B0604020202020204" pitchFamily="34" charset="0"/>
                  <a:ea typeface="Inter"/>
                  <a:cs typeface="Arial" panose="020B0604020202020204" pitchFamily="34" charset="0"/>
                  <a:sym typeface="Inter"/>
                </a:rPr>
                <a:t>BCI)</a:t>
              </a:r>
              <a:endParaRPr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10" name="Google Shape;69;p14">
              <a:extLst>
                <a:ext uri="{FF2B5EF4-FFF2-40B4-BE49-F238E27FC236}">
                  <a16:creationId xmlns:a16="http://schemas.microsoft.com/office/drawing/2014/main" id="{22CAE4EF-3108-9AFB-185F-AACAEBC62BCB}"/>
                </a:ext>
              </a:extLst>
            </p:cNvPr>
            <p:cNvSpPr/>
            <p:nvPr/>
          </p:nvSpPr>
          <p:spPr>
            <a:xfrm>
              <a:off x="4790211" y="3338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Сансрын аялал ба колоничлол</a:t>
              </a:r>
              <a:endParaRPr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11" name="Google Shape;70;p14">
              <a:extLst>
                <a:ext uri="{FF2B5EF4-FFF2-40B4-BE49-F238E27FC236}">
                  <a16:creationId xmlns:a16="http://schemas.microsoft.com/office/drawing/2014/main" id="{D6A62034-1433-B835-9385-735DE3AB9AC5}"/>
                </a:ext>
              </a:extLst>
            </p:cNvPr>
            <p:cNvSpPr/>
            <p:nvPr/>
          </p:nvSpPr>
          <p:spPr>
            <a:xfrm>
              <a:off x="6565795" y="3338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 Виртуал ба нэмэгдсэн бодит байдал (</a:t>
              </a:r>
              <a:r>
                <a:rPr lang="en-US" sz="1400" b="1" dirty="0">
                  <a:solidFill>
                    <a:schemeClr val="bg1"/>
                  </a:solidFill>
                  <a:latin typeface="Arial" panose="020B0604020202020204" pitchFamily="34" charset="0"/>
                  <a:ea typeface="Inter"/>
                  <a:cs typeface="Arial" panose="020B0604020202020204" pitchFamily="34" charset="0"/>
                  <a:sym typeface="Inter"/>
                </a:rPr>
                <a:t>VR &amp; AR)</a:t>
              </a:r>
              <a:endParaRPr sz="1000" dirty="0">
                <a:solidFill>
                  <a:schemeClr val="bg1"/>
                </a:solidFill>
                <a:latin typeface="Arial" panose="020B0604020202020204" pitchFamily="34" charset="0"/>
                <a:ea typeface="Inter Medium"/>
                <a:cs typeface="Arial" panose="020B0604020202020204" pitchFamily="34" charset="0"/>
                <a:sym typeface="Inter Medium"/>
              </a:endParaRPr>
            </a:p>
          </p:txBody>
        </p:sp>
        <p:sp>
          <p:nvSpPr>
            <p:cNvPr id="12" name="Google Shape;71;p14">
              <a:extLst>
                <a:ext uri="{FF2B5EF4-FFF2-40B4-BE49-F238E27FC236}">
                  <a16:creationId xmlns:a16="http://schemas.microsoft.com/office/drawing/2014/main" id="{087A6F38-E782-1E5A-4ABF-6ECB1D3B79C6}"/>
                </a:ext>
              </a:extLst>
            </p:cNvPr>
            <p:cNvSpPr/>
            <p:nvPr/>
          </p:nvSpPr>
          <p:spPr>
            <a:xfrm>
              <a:off x="8341379" y="3338340"/>
              <a:ext cx="1467300" cy="1497300"/>
            </a:xfrm>
            <a:prstGeom prst="rect">
              <a:avLst/>
            </a:prstGeom>
            <a:grpFill/>
            <a:ln>
              <a:noFill/>
            </a:ln>
          </p:spPr>
          <p:txBody>
            <a:bodyPr spcFirstLastPara="1" wrap="square" lIns="274300" tIns="91425" rIns="274300" bIns="91425" anchor="ctr" anchorCtr="0">
              <a:noAutofit/>
            </a:bodyPr>
            <a:lstStyle/>
            <a:p>
              <a:pPr marL="0" lvl="0" indent="0" algn="ctr" rtl="0">
                <a:spcBef>
                  <a:spcPts val="0"/>
                </a:spcBef>
                <a:spcAft>
                  <a:spcPts val="0"/>
                </a:spcAft>
                <a:buNone/>
              </a:pPr>
              <a:r>
                <a:rPr lang="mn-MN" sz="1400" b="1" dirty="0">
                  <a:solidFill>
                    <a:schemeClr val="bg1"/>
                  </a:solidFill>
                  <a:latin typeface="Arial" panose="020B0604020202020204" pitchFamily="34" charset="0"/>
                  <a:ea typeface="Inter"/>
                  <a:cs typeface="Arial" panose="020B0604020202020204" pitchFamily="34" charset="0"/>
                  <a:sym typeface="Inter"/>
                </a:rPr>
                <a:t>Хүн ам зүй ба хөдөлмөрийн зах зээлийн өөрчлөлт</a:t>
              </a:r>
              <a:endParaRPr lang="mn-MN" sz="1000" dirty="0">
                <a:solidFill>
                  <a:schemeClr val="bg1"/>
                </a:solidFill>
                <a:latin typeface="Arial" panose="020B0604020202020204" pitchFamily="34" charset="0"/>
                <a:ea typeface="Inter Medium"/>
                <a:cs typeface="Arial" panose="020B0604020202020204" pitchFamily="34" charset="0"/>
                <a:sym typeface="Inter Medium"/>
              </a:endParaRPr>
            </a:p>
          </p:txBody>
        </p:sp>
      </p:grpSp>
      <p:sp>
        <p:nvSpPr>
          <p:cNvPr id="15" name="TextBox 14">
            <a:extLst>
              <a:ext uri="{FF2B5EF4-FFF2-40B4-BE49-F238E27FC236}">
                <a16:creationId xmlns:a16="http://schemas.microsoft.com/office/drawing/2014/main" id="{8D614F1E-76C6-7EEF-4292-DF936328A664}"/>
              </a:ext>
            </a:extLst>
          </p:cNvPr>
          <p:cNvSpPr txBox="1"/>
          <p:nvPr/>
        </p:nvSpPr>
        <p:spPr>
          <a:xfrm>
            <a:off x="399627" y="1263113"/>
            <a:ext cx="11291114" cy="369332"/>
          </a:xfrm>
          <a:prstGeom prst="rect">
            <a:avLst/>
          </a:prstGeom>
          <a:noFill/>
        </p:spPr>
        <p:txBody>
          <a:bodyPr wrap="square" rtlCol="0">
            <a:spAutoFit/>
          </a:bodyPr>
          <a:lstStyle/>
          <a:p>
            <a:r>
              <a:rPr lang="mn-MN" b="1" dirty="0">
                <a:solidFill>
                  <a:srgbClr val="FAA31C"/>
                </a:solidFill>
                <a:latin typeface="Arial" panose="020B0604020202020204" pitchFamily="34" charset="0"/>
                <a:ea typeface="Roboto" panose="02000000000000000000" pitchFamily="2" charset="0"/>
                <a:cs typeface="Arial" panose="020B0604020202020204" pitchFamily="34" charset="0"/>
              </a:rPr>
              <a:t>ОЙРЫН ИРЭЭДҮЙ | </a:t>
            </a:r>
            <a:r>
              <a:rPr lang="mn-MN" dirty="0">
                <a:solidFill>
                  <a:schemeClr val="bg1"/>
                </a:solidFill>
                <a:latin typeface="Arial" panose="020B0604020202020204" pitchFamily="34" charset="0"/>
                <a:cs typeface="Arial" panose="020B0604020202020204" pitchFamily="34" charset="0"/>
              </a:rPr>
              <a:t>10 жилийн дотор хүн төрөлхтний амьдралд голлох нөлөө үзүүлэх</a:t>
            </a:r>
          </a:p>
        </p:txBody>
      </p:sp>
    </p:spTree>
    <p:extLst>
      <p:ext uri="{BB962C8B-B14F-4D97-AF65-F5344CB8AC3E}">
        <p14:creationId xmlns:p14="http://schemas.microsoft.com/office/powerpoint/2010/main" val="204847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extBox 2"/>
          <p:cNvSpPr txBox="1"/>
          <p:nvPr/>
        </p:nvSpPr>
        <p:spPr>
          <a:xfrm>
            <a:off x="661852" y="1524001"/>
            <a:ext cx="4841966" cy="523220"/>
          </a:xfrm>
          <a:prstGeom prst="rect">
            <a:avLst/>
          </a:prstGeom>
          <a:noFill/>
        </p:spPr>
        <p:txBody>
          <a:bodyPr wrap="square" rtlCol="0">
            <a:spAutoFit/>
          </a:bodyPr>
          <a:lstStyle/>
          <a:p>
            <a:r>
              <a:rPr lang="en" sz="2800" b="1" dirty="0" err="1">
                <a:solidFill>
                  <a:schemeClr val="bg1"/>
                </a:solidFill>
                <a:latin typeface="Arial" panose="020B0604020202020204" pitchFamily="34" charset="0"/>
                <a:ea typeface="Inter ExtraBold"/>
                <a:cs typeface="Arial" panose="020B0604020202020204" pitchFamily="34" charset="0"/>
                <a:sym typeface="Inter ExtraBold"/>
              </a:rPr>
              <a:t>Инновац</a:t>
            </a:r>
            <a:r>
              <a:rPr lang="en" sz="2800" b="1" dirty="0">
                <a:solidFill>
                  <a:schemeClr val="bg1"/>
                </a:solidFill>
                <a:latin typeface="Arial" panose="020B0604020202020204" pitchFamily="34" charset="0"/>
                <a:ea typeface="Inter ExtraBold"/>
                <a:cs typeface="Arial" panose="020B0604020202020204" pitchFamily="34" charset="0"/>
                <a:sym typeface="Inter ExtraBold"/>
              </a:rPr>
              <a:t> </a:t>
            </a:r>
            <a:r>
              <a:rPr lang="en" sz="2800" b="1" dirty="0" err="1">
                <a:solidFill>
                  <a:schemeClr val="bg1"/>
                </a:solidFill>
                <a:latin typeface="Arial" panose="020B0604020202020204" pitchFamily="34" charset="0"/>
                <a:ea typeface="Inter ExtraBold"/>
                <a:cs typeface="Arial" panose="020B0604020202020204" pitchFamily="34" charset="0"/>
                <a:sym typeface="Inter ExtraBold"/>
              </a:rPr>
              <a:t>гэж</a:t>
            </a:r>
            <a:r>
              <a:rPr lang="en" sz="2800" b="1" dirty="0">
                <a:solidFill>
                  <a:schemeClr val="bg1"/>
                </a:solidFill>
                <a:latin typeface="Arial" panose="020B0604020202020204" pitchFamily="34" charset="0"/>
                <a:ea typeface="Inter ExtraBold"/>
                <a:cs typeface="Arial" panose="020B0604020202020204" pitchFamily="34" charset="0"/>
                <a:sym typeface="Inter ExtraBold"/>
              </a:rPr>
              <a:t> </a:t>
            </a:r>
            <a:r>
              <a:rPr lang="en" sz="2800" b="1" dirty="0" err="1">
                <a:solidFill>
                  <a:schemeClr val="bg1"/>
                </a:solidFill>
                <a:latin typeface="Arial" panose="020B0604020202020204" pitchFamily="34" charset="0"/>
                <a:ea typeface="Inter ExtraBold"/>
                <a:cs typeface="Arial" panose="020B0604020202020204" pitchFamily="34" charset="0"/>
                <a:sym typeface="Inter ExtraBold"/>
              </a:rPr>
              <a:t>юу</a:t>
            </a:r>
            <a:r>
              <a:rPr lang="en" sz="2800" b="1" dirty="0">
                <a:solidFill>
                  <a:schemeClr val="bg1"/>
                </a:solidFill>
                <a:latin typeface="Arial" panose="020B0604020202020204" pitchFamily="34" charset="0"/>
                <a:ea typeface="Inter ExtraBold"/>
                <a:cs typeface="Arial" panose="020B0604020202020204" pitchFamily="34" charset="0"/>
                <a:sym typeface="Inter ExtraBold"/>
              </a:rPr>
              <a:t> </a:t>
            </a:r>
            <a:r>
              <a:rPr lang="en" sz="2800" b="1" dirty="0" err="1">
                <a:solidFill>
                  <a:schemeClr val="bg1"/>
                </a:solidFill>
                <a:latin typeface="Arial" panose="020B0604020202020204" pitchFamily="34" charset="0"/>
                <a:ea typeface="Inter ExtraBold"/>
                <a:cs typeface="Arial" panose="020B0604020202020204" pitchFamily="34" charset="0"/>
                <a:sym typeface="Inter ExtraBold"/>
              </a:rPr>
              <a:t>вэ</a:t>
            </a:r>
            <a:r>
              <a:rPr lang="en" sz="2800" b="1" dirty="0">
                <a:solidFill>
                  <a:schemeClr val="bg1"/>
                </a:solidFill>
                <a:latin typeface="Arial" panose="020B0604020202020204" pitchFamily="34" charset="0"/>
                <a:ea typeface="Inter ExtraBold"/>
                <a:cs typeface="Arial" panose="020B0604020202020204" pitchFamily="34" charset="0"/>
                <a:sym typeface="Inter ExtraBold"/>
              </a:rPr>
              <a:t>?</a:t>
            </a:r>
            <a:endParaRPr lang="en-US" sz="28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p:cNvSpPr txBox="1"/>
          <p:nvPr/>
        </p:nvSpPr>
        <p:spPr>
          <a:xfrm>
            <a:off x="627018" y="2278552"/>
            <a:ext cx="4876800" cy="3785652"/>
          </a:xfrm>
          <a:prstGeom prst="rect">
            <a:avLst/>
          </a:prstGeom>
          <a:noFill/>
        </p:spPr>
        <p:txBody>
          <a:bodyPr wrap="square" rtlCol="0">
            <a:spAutoFit/>
          </a:bodyPr>
          <a:lstStyle/>
          <a:p>
            <a:pPr marL="444500" lvl="0" indent="-285750" algn="l" rtl="0">
              <a:spcBef>
                <a:spcPts val="0"/>
              </a:spcBef>
              <a:spcAft>
                <a:spcPts val="0"/>
              </a:spcAft>
              <a:buClr>
                <a:srgbClr val="00FDFF"/>
              </a:buClr>
              <a:buSzPts val="1100"/>
              <a:buFont typeface="Wingdings" pitchFamily="2" charset="2"/>
              <a:buChar char="v"/>
            </a:pPr>
            <a:r>
              <a:rPr lang="mn-MN" sz="1600" b="1" dirty="0">
                <a:solidFill>
                  <a:srgbClr val="FAA31C"/>
                </a:solidFill>
                <a:latin typeface="Arial" panose="020B0604020202020204" pitchFamily="34" charset="0"/>
                <a:ea typeface="Inter Medium"/>
                <a:cs typeface="Arial" panose="020B0604020202020204" pitchFamily="34" charset="0"/>
                <a:sym typeface="Inter Medium"/>
              </a:rPr>
              <a:t>Шинэлэг санаа гаргах: </a:t>
            </a:r>
            <a:r>
              <a:rPr lang="mn-MN" sz="1600" dirty="0">
                <a:solidFill>
                  <a:schemeClr val="bg1"/>
                </a:solidFill>
                <a:latin typeface="Arial" panose="020B0604020202020204" pitchFamily="34" charset="0"/>
                <a:ea typeface="Inter Medium"/>
                <a:cs typeface="Arial" panose="020B0604020202020204" pitchFamily="34" charset="0"/>
                <a:sym typeface="Inter Medium"/>
              </a:rPr>
              <a:t>Инновацлаг байдал нь хуучин арга барил, тогтсон сэтгэлгээнээс гадуур сэтгэх явц бөгөөд өөр өнцгөөс асуудалд хандаж, шинэ санааг бий болгоход чиглэнэ.</a:t>
            </a:r>
          </a:p>
          <a:p>
            <a:pPr marL="444500" lvl="0" indent="-285750" algn="l" rtl="0">
              <a:spcBef>
                <a:spcPts val="0"/>
              </a:spcBef>
              <a:spcAft>
                <a:spcPts val="0"/>
              </a:spcAft>
              <a:buClr>
                <a:srgbClr val="00FDFF"/>
              </a:buClr>
              <a:buSzPts val="1100"/>
              <a:buFont typeface="Wingdings" pitchFamily="2" charset="2"/>
              <a:buChar char="v"/>
            </a:pPr>
            <a:r>
              <a:rPr lang="mn-MN" sz="1600" b="1" dirty="0">
                <a:solidFill>
                  <a:srgbClr val="FAA31C"/>
                </a:solidFill>
                <a:latin typeface="Arial" panose="020B0604020202020204" pitchFamily="34" charset="0"/>
                <a:ea typeface="Inter Medium"/>
                <a:cs typeface="Arial" panose="020B0604020202020204" pitchFamily="34" charset="0"/>
                <a:sym typeface="Inter Medium"/>
              </a:rPr>
              <a:t>Технологийн хэрэглээ: </a:t>
            </a:r>
            <a:r>
              <a:rPr lang="mn-MN" sz="1600" dirty="0">
                <a:solidFill>
                  <a:schemeClr val="bg1"/>
                </a:solidFill>
                <a:latin typeface="Arial" panose="020B0604020202020204" pitchFamily="34" charset="0"/>
                <a:ea typeface="Inter Medium"/>
                <a:cs typeface="Arial" panose="020B0604020202020204" pitchFamily="34" charset="0"/>
                <a:sym typeface="Inter Medium"/>
              </a:rPr>
              <a:t>Орчин үед инновац нь технологийн дэвшилтэй салшгүй холбоотой. Өндөр технологи, хиймэл оюун ухаан, автоматжуулалт зэрэг нь инновацийн чухал хэрэгсэл болдог.</a:t>
            </a:r>
          </a:p>
          <a:p>
            <a:pPr marL="444500" lvl="0" indent="-285750" algn="l" rtl="0">
              <a:spcBef>
                <a:spcPts val="0"/>
              </a:spcBef>
              <a:spcAft>
                <a:spcPts val="0"/>
              </a:spcAft>
              <a:buClr>
                <a:srgbClr val="00FDFF"/>
              </a:buClr>
              <a:buSzPts val="1100"/>
              <a:buFont typeface="Wingdings" pitchFamily="2" charset="2"/>
              <a:buChar char="v"/>
            </a:pPr>
            <a:r>
              <a:rPr lang="mn-MN" sz="1600" b="1" dirty="0">
                <a:solidFill>
                  <a:srgbClr val="FAA31C"/>
                </a:solidFill>
                <a:latin typeface="Arial" panose="020B0604020202020204" pitchFamily="34" charset="0"/>
                <a:ea typeface="Inter Medium"/>
                <a:cs typeface="Arial" panose="020B0604020202020204" pitchFamily="34" charset="0"/>
                <a:sym typeface="Inter Medium"/>
              </a:rPr>
              <a:t>Зах зээлийн хэрэгцээг хангах: </a:t>
            </a:r>
            <a:r>
              <a:rPr lang="mn-MN" sz="1600" dirty="0">
                <a:solidFill>
                  <a:schemeClr val="bg1"/>
                </a:solidFill>
                <a:latin typeface="Arial" panose="020B0604020202020204" pitchFamily="34" charset="0"/>
                <a:ea typeface="Inter Medium"/>
                <a:cs typeface="Arial" panose="020B0604020202020204" pitchFamily="34" charset="0"/>
                <a:sym typeface="Inter Medium"/>
              </a:rPr>
              <a:t>Инновац нь зөвхөн шинэлэг зүйл гаргах бус хэрэглэгчийн хэрэгцээ, шаардлагыг хангахуйц, бодит үнэ цэнэтэй бүтээгдэхүүн,</a:t>
            </a:r>
            <a:r>
              <a:rPr lang="en-US" sz="1600" dirty="0">
                <a:solidFill>
                  <a:schemeClr val="bg1"/>
                </a:solidFill>
                <a:latin typeface="Arial" panose="020B0604020202020204" pitchFamily="34" charset="0"/>
                <a:ea typeface="Inter Medium"/>
                <a:cs typeface="Arial" panose="020B0604020202020204" pitchFamily="34" charset="0"/>
                <a:sym typeface="Inter Medium"/>
              </a:rPr>
              <a:t>r </a:t>
            </a:r>
            <a:r>
              <a:rPr lang="mn-MN" sz="1600" dirty="0">
                <a:solidFill>
                  <a:schemeClr val="bg1"/>
                </a:solidFill>
                <a:latin typeface="Arial" panose="020B0604020202020204" pitchFamily="34" charset="0"/>
                <a:ea typeface="Inter Medium"/>
                <a:cs typeface="Arial" panose="020B0604020202020204" pitchFamily="34" charset="0"/>
                <a:sym typeface="Inter Medium"/>
              </a:rPr>
              <a:t>үйлчилгээ бүтээхэд төвлөрдөг.</a:t>
            </a:r>
          </a:p>
        </p:txBody>
      </p:sp>
      <p:pic>
        <p:nvPicPr>
          <p:cNvPr id="11" name="Picture 10" descr="A person sitting in a chair with a lightning bolt&#10;&#10;AI-generated content may be incorrect.">
            <a:extLst>
              <a:ext uri="{FF2B5EF4-FFF2-40B4-BE49-F238E27FC236}">
                <a16:creationId xmlns:a16="http://schemas.microsoft.com/office/drawing/2014/main" id="{ACFF65E0-F548-F863-B940-77E685E0B4AE}"/>
              </a:ext>
            </a:extLst>
          </p:cNvPr>
          <p:cNvPicPr>
            <a:picLocks noChangeAspect="1"/>
          </p:cNvPicPr>
          <p:nvPr/>
        </p:nvPicPr>
        <p:blipFill>
          <a:blip r:embed="rId4">
            <a:extLst>
              <a:ext uri="{28A0092B-C50C-407E-A947-70E740481C1C}">
                <a14:useLocalDpi xmlns:a14="http://schemas.microsoft.com/office/drawing/2010/main" val="0"/>
              </a:ext>
            </a:extLst>
          </a:blip>
          <a:srcRect b="13498"/>
          <a:stretch/>
        </p:blipFill>
        <p:spPr>
          <a:xfrm>
            <a:off x="6725921" y="447878"/>
            <a:ext cx="4965666" cy="2675466"/>
          </a:xfrm>
          <a:prstGeom prst="rect">
            <a:avLst/>
          </a:prstGeom>
        </p:spPr>
      </p:pic>
      <p:pic>
        <p:nvPicPr>
          <p:cNvPr id="13" name="Picture 12" descr="A person with a mustache&#10;&#10;AI-generated content may be incorrect.">
            <a:extLst>
              <a:ext uri="{FF2B5EF4-FFF2-40B4-BE49-F238E27FC236}">
                <a16:creationId xmlns:a16="http://schemas.microsoft.com/office/drawing/2014/main" id="{B4B5EB6A-3BB5-E761-E3A9-15204579F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7146" y="3568224"/>
            <a:ext cx="1877026" cy="2515602"/>
          </a:xfrm>
          <a:prstGeom prst="rect">
            <a:avLst/>
          </a:prstGeom>
        </p:spPr>
      </p:pic>
      <p:sp>
        <p:nvSpPr>
          <p:cNvPr id="14" name="TextBox 13">
            <a:extLst>
              <a:ext uri="{FF2B5EF4-FFF2-40B4-BE49-F238E27FC236}">
                <a16:creationId xmlns:a16="http://schemas.microsoft.com/office/drawing/2014/main" id="{245DE641-8F8B-F206-2F5B-CF45C7BC8FDE}"/>
              </a:ext>
            </a:extLst>
          </p:cNvPr>
          <p:cNvSpPr txBox="1"/>
          <p:nvPr/>
        </p:nvSpPr>
        <p:spPr>
          <a:xfrm>
            <a:off x="6820747" y="3684693"/>
            <a:ext cx="2398571" cy="1200329"/>
          </a:xfrm>
          <a:prstGeom prst="rect">
            <a:avLst/>
          </a:prstGeom>
          <a:noFill/>
        </p:spPr>
        <p:txBody>
          <a:bodyPr wrap="square" rtlCol="0">
            <a:spAutoFit/>
          </a:bodyPr>
          <a:lstStyle/>
          <a:p>
            <a:pPr algn="l"/>
            <a:r>
              <a:rPr lang="en-US" sz="3600" b="0" i="0" dirty="0">
                <a:effectLst/>
                <a:latin typeface="Arial" panose="020B0604020202020204" pitchFamily="34" charset="0"/>
                <a:cs typeface="Arial" panose="020B0604020202020204" pitchFamily="34" charset="0"/>
              </a:rPr>
              <a:t>Nikola Tesla</a:t>
            </a:r>
          </a:p>
        </p:txBody>
      </p:sp>
    </p:spTree>
    <p:extLst>
      <p:ext uri="{BB962C8B-B14F-4D97-AF65-F5344CB8AC3E}">
        <p14:creationId xmlns:p14="http://schemas.microsoft.com/office/powerpoint/2010/main" val="311008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F93E8-E196-A3B6-62AE-124D6AE859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DEE3AA1-3AA6-59BA-9B77-67C5A30BC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extBox 2">
            <a:extLst>
              <a:ext uri="{FF2B5EF4-FFF2-40B4-BE49-F238E27FC236}">
                <a16:creationId xmlns:a16="http://schemas.microsoft.com/office/drawing/2014/main" id="{621406A8-E9CB-3CC4-7E33-D943EBF6456F}"/>
              </a:ext>
            </a:extLst>
          </p:cNvPr>
          <p:cNvSpPr txBox="1"/>
          <p:nvPr/>
        </p:nvSpPr>
        <p:spPr>
          <a:xfrm>
            <a:off x="661851" y="1263483"/>
            <a:ext cx="5115801" cy="523220"/>
          </a:xfrm>
          <a:prstGeom prst="rect">
            <a:avLst/>
          </a:prstGeom>
          <a:noFill/>
        </p:spPr>
        <p:txBody>
          <a:bodyPr wrap="square" rtlCol="0">
            <a:spAutoFit/>
          </a:bodyPr>
          <a:lstStyle/>
          <a:p>
            <a:pPr marL="0" lvl="0" indent="0" algn="l" rtl="0">
              <a:spcBef>
                <a:spcPts val="0"/>
              </a:spcBef>
              <a:spcAft>
                <a:spcPts val="0"/>
              </a:spcAft>
              <a:buSzPts val="990"/>
              <a:buNone/>
            </a:pPr>
            <a:r>
              <a:rPr lang="mn-MN" sz="2800" b="1" dirty="0">
                <a:solidFill>
                  <a:schemeClr val="bg1"/>
                </a:solidFill>
                <a:latin typeface="Arial" panose="020B0604020202020204" pitchFamily="34" charset="0"/>
                <a:ea typeface="Inter ExtraBold"/>
                <a:cs typeface="Arial" panose="020B0604020202020204" pitchFamily="34" charset="0"/>
                <a:sym typeface="Inter ExtraBold"/>
              </a:rPr>
              <a:t>Бүтээлч байдал гэж юу вэ?</a:t>
            </a:r>
          </a:p>
        </p:txBody>
      </p:sp>
      <p:sp>
        <p:nvSpPr>
          <p:cNvPr id="4" name="TextBox 3">
            <a:extLst>
              <a:ext uri="{FF2B5EF4-FFF2-40B4-BE49-F238E27FC236}">
                <a16:creationId xmlns:a16="http://schemas.microsoft.com/office/drawing/2014/main" id="{13109758-F4EB-9364-6125-269DDA3D6EA6}"/>
              </a:ext>
            </a:extLst>
          </p:cNvPr>
          <p:cNvSpPr txBox="1"/>
          <p:nvPr/>
        </p:nvSpPr>
        <p:spPr>
          <a:xfrm>
            <a:off x="627018" y="2278552"/>
            <a:ext cx="4876800" cy="4031873"/>
          </a:xfrm>
          <a:prstGeom prst="rect">
            <a:avLst/>
          </a:prstGeom>
          <a:noFill/>
        </p:spPr>
        <p:txBody>
          <a:bodyPr wrap="square" rtlCol="0">
            <a:spAutoFit/>
          </a:bodyPr>
          <a:lstStyle/>
          <a:p>
            <a:pPr marL="457200" lvl="0" indent="-298450" algn="l" rtl="0">
              <a:spcBef>
                <a:spcPts val="0"/>
              </a:spcBef>
              <a:spcAft>
                <a:spcPts val="0"/>
              </a:spcAft>
              <a:buClr>
                <a:srgbClr val="00C8FF"/>
              </a:buClr>
              <a:buSzPts val="1100"/>
              <a:buChar char="●"/>
            </a:pPr>
            <a:r>
              <a:rPr lang="mn-MN" sz="1600" b="1" dirty="0">
                <a:solidFill>
                  <a:srgbClr val="FAA31C"/>
                </a:solidFill>
                <a:latin typeface="Arial" panose="020B0604020202020204" pitchFamily="34" charset="0"/>
                <a:ea typeface="Inter Medium"/>
                <a:cs typeface="Arial" panose="020B0604020202020204" pitchFamily="34" charset="0"/>
                <a:sym typeface="Inter Medium"/>
              </a:rPr>
              <a:t>Сэтгэлгээний уян хатан байдал: </a:t>
            </a:r>
            <a:r>
              <a:rPr lang="mn-MN" sz="1600" dirty="0">
                <a:solidFill>
                  <a:schemeClr val="bg1"/>
                </a:solidFill>
                <a:latin typeface="Arial" panose="020B0604020202020204" pitchFamily="34" charset="0"/>
                <a:ea typeface="Inter Medium"/>
                <a:cs typeface="Arial" panose="020B0604020202020204" pitchFamily="34" charset="0"/>
                <a:sym typeface="Inter Medium"/>
              </a:rPr>
              <a:t>Бүтээлч байдал нь хязгаарлагдмал бодол, уламжлалт арга барилаас ангижирч, аливаа асуудлыг олон талаас нь харах чадвартай холбоотой.</a:t>
            </a:r>
          </a:p>
          <a:p>
            <a:pPr marL="457200" lvl="0" indent="-298450" algn="l" rtl="0">
              <a:spcBef>
                <a:spcPts val="0"/>
              </a:spcBef>
              <a:spcAft>
                <a:spcPts val="0"/>
              </a:spcAft>
              <a:buClr>
                <a:srgbClr val="00C8FF"/>
              </a:buClr>
              <a:buSzPts val="1100"/>
              <a:buChar char="●"/>
            </a:pPr>
            <a:r>
              <a:rPr lang="mn-MN" sz="1600" b="1" dirty="0">
                <a:solidFill>
                  <a:srgbClr val="FAA31C"/>
                </a:solidFill>
                <a:latin typeface="Arial" panose="020B0604020202020204" pitchFamily="34" charset="0"/>
                <a:ea typeface="Inter Medium"/>
                <a:cs typeface="Arial" panose="020B0604020202020204" pitchFamily="34" charset="0"/>
                <a:sym typeface="Inter Medium"/>
              </a:rPr>
              <a:t>Хамтын ажиллагаа: </a:t>
            </a:r>
            <a:r>
              <a:rPr lang="mn-MN" sz="1600" dirty="0">
                <a:solidFill>
                  <a:schemeClr val="bg1"/>
                </a:solidFill>
                <a:latin typeface="Arial" panose="020B0604020202020204" pitchFamily="34" charset="0"/>
                <a:ea typeface="Inter Medium"/>
                <a:cs typeface="Arial" panose="020B0604020202020204" pitchFamily="34" charset="0"/>
                <a:sym typeface="Inter Medium"/>
              </a:rPr>
              <a:t>Бүтээлч байдал нь дан ганц хувь хүний чадвар бус, багийн хамтын ажиллагаа, харилцаа холбоонд тулгуурлах нь илүү үр дүнтэй. Багийн гишүүдийн өөр өөр санал, туршлага нь шинэ санааг төрүүлэхэд түлхэц болдог.</a:t>
            </a:r>
          </a:p>
          <a:p>
            <a:pPr marL="457200" lvl="0" indent="-298450" algn="l" rtl="0">
              <a:spcBef>
                <a:spcPts val="0"/>
              </a:spcBef>
              <a:spcAft>
                <a:spcPts val="0"/>
              </a:spcAft>
              <a:buClr>
                <a:srgbClr val="00C8FF"/>
              </a:buClr>
              <a:buSzPts val="1100"/>
              <a:buChar char="●"/>
            </a:pPr>
            <a:r>
              <a:rPr lang="mn-MN" sz="1600" b="1" dirty="0">
                <a:solidFill>
                  <a:srgbClr val="FAA31C"/>
                </a:solidFill>
                <a:latin typeface="Arial" panose="020B0604020202020204" pitchFamily="34" charset="0"/>
                <a:ea typeface="Inter Medium"/>
                <a:cs typeface="Arial" panose="020B0604020202020204" pitchFamily="34" charset="0"/>
                <a:sym typeface="Inter Medium"/>
              </a:rPr>
              <a:t>Туршилт хийх, суралцах: </a:t>
            </a:r>
            <a:r>
              <a:rPr lang="mn-MN" sz="1600" dirty="0">
                <a:solidFill>
                  <a:schemeClr val="bg1"/>
                </a:solidFill>
                <a:latin typeface="Arial" panose="020B0604020202020204" pitchFamily="34" charset="0"/>
                <a:ea typeface="Inter Medium"/>
                <a:cs typeface="Arial" panose="020B0604020202020204" pitchFamily="34" charset="0"/>
                <a:sym typeface="Inter Medium"/>
              </a:rPr>
              <a:t>Бүтээлч байдал нь туршилтаар дамжиж, алдаанаас суралцан, тасралтгүй сайжруулах үйл явц юм. Энгийнээс онцгой санаа төрөх хүртэл туршилт хийх нь бүтээлч байдлын нэг хэсэг.</a:t>
            </a:r>
          </a:p>
        </p:txBody>
      </p:sp>
      <p:pic>
        <p:nvPicPr>
          <p:cNvPr id="7" name="Picture 6" descr="A person with long white beard and blue hat&#10;&#10;AI-generated content may be incorrect.">
            <a:extLst>
              <a:ext uri="{FF2B5EF4-FFF2-40B4-BE49-F238E27FC236}">
                <a16:creationId xmlns:a16="http://schemas.microsoft.com/office/drawing/2014/main" id="{AF58821A-A2D0-FDC1-6BCB-B30BD612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6267" y="3496733"/>
            <a:ext cx="2646679" cy="2646679"/>
          </a:xfrm>
          <a:prstGeom prst="rect">
            <a:avLst/>
          </a:prstGeom>
        </p:spPr>
      </p:pic>
      <p:sp>
        <p:nvSpPr>
          <p:cNvPr id="11" name="TextBox 10">
            <a:extLst>
              <a:ext uri="{FF2B5EF4-FFF2-40B4-BE49-F238E27FC236}">
                <a16:creationId xmlns:a16="http://schemas.microsoft.com/office/drawing/2014/main" id="{A033353D-D18C-7AC4-83C9-029A70DE33F8}"/>
              </a:ext>
            </a:extLst>
          </p:cNvPr>
          <p:cNvSpPr txBox="1"/>
          <p:nvPr/>
        </p:nvSpPr>
        <p:spPr>
          <a:xfrm>
            <a:off x="6820748" y="3684693"/>
            <a:ext cx="2255520" cy="1200329"/>
          </a:xfrm>
          <a:prstGeom prst="rect">
            <a:avLst/>
          </a:prstGeom>
          <a:noFill/>
        </p:spPr>
        <p:txBody>
          <a:bodyPr wrap="square" rtlCol="0">
            <a:spAutoFit/>
          </a:bodyPr>
          <a:lstStyle/>
          <a:p>
            <a:pPr algn="l"/>
            <a:r>
              <a:rPr lang="en-US" sz="3600" b="0" i="0" dirty="0">
                <a:effectLst/>
                <a:latin typeface="Arial" panose="020B0604020202020204" pitchFamily="34" charset="0"/>
                <a:cs typeface="Arial" panose="020B0604020202020204" pitchFamily="34" charset="0"/>
              </a:rPr>
              <a:t>Leonardo da Vinci</a:t>
            </a:r>
          </a:p>
        </p:txBody>
      </p:sp>
      <p:pic>
        <p:nvPicPr>
          <p:cNvPr id="14" name="Picture 13" descr="A drawing of a person and a map&#10;&#10;AI-generated content may be incorrect.">
            <a:extLst>
              <a:ext uri="{FF2B5EF4-FFF2-40B4-BE49-F238E27FC236}">
                <a16:creationId xmlns:a16="http://schemas.microsoft.com/office/drawing/2014/main" id="{05CCB725-EC0F-E540-B081-AA06D66F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568" y="448098"/>
            <a:ext cx="5007378" cy="2646679"/>
          </a:xfrm>
          <a:prstGeom prst="rect">
            <a:avLst/>
          </a:prstGeom>
        </p:spPr>
      </p:pic>
    </p:spTree>
    <p:extLst>
      <p:ext uri="{BB962C8B-B14F-4D97-AF65-F5344CB8AC3E}">
        <p14:creationId xmlns:p14="http://schemas.microsoft.com/office/powerpoint/2010/main" val="35940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15" name="Google Shape;84;p16">
            <a:extLst>
              <a:ext uri="{FF2B5EF4-FFF2-40B4-BE49-F238E27FC236}">
                <a16:creationId xmlns:a16="http://schemas.microsoft.com/office/drawing/2014/main" id="{1F24697F-EB3E-79FF-BEF7-EDF7CF17534C}"/>
              </a:ext>
            </a:extLst>
          </p:cNvPr>
          <p:cNvSpPr txBox="1">
            <a:spLocks noGrp="1"/>
          </p:cNvSpPr>
          <p:nvPr>
            <p:ph type="title"/>
          </p:nvPr>
        </p:nvSpPr>
        <p:spPr>
          <a:xfrm>
            <a:off x="2695786" y="1521584"/>
            <a:ext cx="669205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00" b="1" dirty="0" err="1">
                <a:latin typeface="Arial" panose="020B0604020202020204" pitchFamily="34" charset="0"/>
                <a:ea typeface="Inter ExtraBold"/>
                <a:cs typeface="Arial" panose="020B0604020202020204" pitchFamily="34" charset="0"/>
                <a:sym typeface="Inter ExtraBold"/>
              </a:rPr>
              <a:t>Инновац</a:t>
            </a:r>
            <a:r>
              <a:rPr lang="en" sz="2800" b="1" dirty="0">
                <a:latin typeface="Arial" panose="020B0604020202020204" pitchFamily="34" charset="0"/>
                <a:ea typeface="Inter ExtraBold"/>
                <a:cs typeface="Arial" panose="020B0604020202020204" pitchFamily="34" charset="0"/>
                <a:sym typeface="Inter ExtraBold"/>
              </a:rPr>
              <a:t> </a:t>
            </a:r>
            <a:r>
              <a:rPr lang="en" sz="2800" b="1" dirty="0" err="1">
                <a:latin typeface="Arial" panose="020B0604020202020204" pitchFamily="34" charset="0"/>
                <a:ea typeface="Inter ExtraBold"/>
                <a:cs typeface="Arial" panose="020B0604020202020204" pitchFamily="34" charset="0"/>
                <a:sym typeface="Inter ExtraBold"/>
              </a:rPr>
              <a:t>ба</a:t>
            </a:r>
            <a:r>
              <a:rPr lang="en" sz="2800" b="1" dirty="0">
                <a:latin typeface="Arial" panose="020B0604020202020204" pitchFamily="34" charset="0"/>
                <a:ea typeface="Inter ExtraBold"/>
                <a:cs typeface="Arial" panose="020B0604020202020204" pitchFamily="34" charset="0"/>
                <a:sym typeface="Inter ExtraBold"/>
              </a:rPr>
              <a:t> </a:t>
            </a:r>
            <a:r>
              <a:rPr lang="en" sz="2800" b="1" dirty="0" err="1">
                <a:latin typeface="Arial" panose="020B0604020202020204" pitchFamily="34" charset="0"/>
                <a:ea typeface="Inter ExtraBold"/>
                <a:cs typeface="Arial" panose="020B0604020202020204" pitchFamily="34" charset="0"/>
                <a:sym typeface="Inter ExtraBold"/>
              </a:rPr>
              <a:t>бүтээлч</a:t>
            </a:r>
            <a:r>
              <a:rPr lang="en" sz="2800" b="1" dirty="0">
                <a:latin typeface="Arial" panose="020B0604020202020204" pitchFamily="34" charset="0"/>
                <a:ea typeface="Inter ExtraBold"/>
                <a:cs typeface="Arial" panose="020B0604020202020204" pitchFamily="34" charset="0"/>
                <a:sym typeface="Inter ExtraBold"/>
              </a:rPr>
              <a:t> </a:t>
            </a:r>
            <a:r>
              <a:rPr lang="en" sz="2800" b="1" dirty="0" err="1">
                <a:latin typeface="Arial" panose="020B0604020202020204" pitchFamily="34" charset="0"/>
                <a:ea typeface="Inter ExtraBold"/>
                <a:cs typeface="Arial" panose="020B0604020202020204" pitchFamily="34" charset="0"/>
                <a:sym typeface="Inter ExtraBold"/>
              </a:rPr>
              <a:t>байдлын</a:t>
            </a:r>
            <a:r>
              <a:rPr lang="en" sz="2800" b="1" dirty="0">
                <a:latin typeface="Arial" panose="020B0604020202020204" pitchFamily="34" charset="0"/>
                <a:ea typeface="Inter ExtraBold"/>
                <a:cs typeface="Arial" panose="020B0604020202020204" pitchFamily="34" charset="0"/>
                <a:sym typeface="Inter ExtraBold"/>
              </a:rPr>
              <a:t> </a:t>
            </a:r>
            <a:r>
              <a:rPr lang="en" sz="2800" b="1" dirty="0" err="1">
                <a:latin typeface="Arial" panose="020B0604020202020204" pitchFamily="34" charset="0"/>
                <a:ea typeface="Inter ExtraBold"/>
                <a:cs typeface="Arial" panose="020B0604020202020204" pitchFamily="34" charset="0"/>
                <a:sym typeface="Inter ExtraBold"/>
              </a:rPr>
              <a:t>ялгаа</a:t>
            </a:r>
            <a:endParaRPr sz="2800" b="1" dirty="0">
              <a:latin typeface="Arial" panose="020B0604020202020204" pitchFamily="34" charset="0"/>
              <a:ea typeface="Inter ExtraBold"/>
              <a:cs typeface="Arial" panose="020B0604020202020204" pitchFamily="34" charset="0"/>
              <a:sym typeface="Inter ExtraBold"/>
            </a:endParaRPr>
          </a:p>
        </p:txBody>
      </p:sp>
      <p:sp>
        <p:nvSpPr>
          <p:cNvPr id="16" name="Google Shape;85;p16">
            <a:extLst>
              <a:ext uri="{FF2B5EF4-FFF2-40B4-BE49-F238E27FC236}">
                <a16:creationId xmlns:a16="http://schemas.microsoft.com/office/drawing/2014/main" id="{6AF47409-2A12-58E2-0A98-4EF1F5D48FA0}"/>
              </a:ext>
            </a:extLst>
          </p:cNvPr>
          <p:cNvSpPr txBox="1">
            <a:spLocks/>
          </p:cNvSpPr>
          <p:nvPr/>
        </p:nvSpPr>
        <p:spPr>
          <a:xfrm>
            <a:off x="2695786" y="2490253"/>
            <a:ext cx="6692054" cy="273198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9250">
              <a:spcBef>
                <a:spcPts val="0"/>
              </a:spcBef>
              <a:buClr>
                <a:srgbClr val="00FDFF"/>
              </a:buClr>
              <a:buSzPts val="1900"/>
              <a:buFont typeface="Arial" panose="020B0604020202020204" pitchFamily="34" charset="0"/>
              <a:buChar char="●"/>
            </a:pPr>
            <a:r>
              <a:rPr lang="mn-MN" sz="1600" dirty="0">
                <a:latin typeface="Arial" panose="020B0604020202020204" pitchFamily="34" charset="0"/>
                <a:ea typeface="Inter SemiBold"/>
                <a:cs typeface="Arial" panose="020B0604020202020204" pitchFamily="34" charset="0"/>
                <a:sym typeface="Inter SemiBold"/>
              </a:rPr>
              <a:t>Инновацлаг байдал нь илүү их хэрэгжүүлэлтэд чиглэгдсэн байдаг бол бүтээлч байдал нь санаа гаргахад илүү анхаардаг.</a:t>
            </a:r>
            <a:endParaRPr lang="en-US" sz="1600" dirty="0">
              <a:latin typeface="Arial" panose="020B0604020202020204" pitchFamily="34" charset="0"/>
              <a:ea typeface="Inter SemiBold"/>
              <a:cs typeface="Arial" panose="020B0604020202020204" pitchFamily="34" charset="0"/>
              <a:sym typeface="Inter SemiBold"/>
            </a:endParaRPr>
          </a:p>
          <a:p>
            <a:pPr marL="457200" indent="-349250">
              <a:spcBef>
                <a:spcPts val="0"/>
              </a:spcBef>
              <a:buClr>
                <a:srgbClr val="00FDFF"/>
              </a:buClr>
              <a:buSzPts val="1900"/>
              <a:buFont typeface="Arial" panose="020B0604020202020204" pitchFamily="34" charset="0"/>
              <a:buChar char="●"/>
            </a:pPr>
            <a:endParaRPr lang="mn-MN" sz="1600" dirty="0">
              <a:latin typeface="Arial" panose="020B0604020202020204" pitchFamily="34" charset="0"/>
              <a:ea typeface="Inter SemiBold"/>
              <a:cs typeface="Arial" panose="020B0604020202020204" pitchFamily="34" charset="0"/>
              <a:sym typeface="Inter SemiBold"/>
            </a:endParaRPr>
          </a:p>
          <a:p>
            <a:pPr marL="457200" indent="-349250">
              <a:spcBef>
                <a:spcPts val="0"/>
              </a:spcBef>
              <a:buClr>
                <a:srgbClr val="00C8FF"/>
              </a:buClr>
              <a:buSzPts val="1900"/>
              <a:buFont typeface="Arial" panose="020B0604020202020204" pitchFamily="34" charset="0"/>
              <a:buChar char="●"/>
            </a:pPr>
            <a:r>
              <a:rPr lang="mn-MN" sz="1600" dirty="0">
                <a:latin typeface="Arial" panose="020B0604020202020204" pitchFamily="34" charset="0"/>
                <a:ea typeface="Inter SemiBold"/>
                <a:cs typeface="Arial" panose="020B0604020202020204" pitchFamily="34" charset="0"/>
                <a:sym typeface="Inter SemiBold"/>
              </a:rPr>
              <a:t>Бүтээлч байдал нь шинэ санааг төрүүлэх үйл явц байхад инновац нь эдгээр санааг бодит амьдралд хэрэгжүүлж, зах зээлд гаргах үйл явц юм.</a:t>
            </a:r>
            <a:endParaRPr lang="en-US" sz="1600" dirty="0">
              <a:latin typeface="Arial" panose="020B0604020202020204" pitchFamily="34" charset="0"/>
              <a:ea typeface="Inter SemiBold"/>
              <a:cs typeface="Arial" panose="020B0604020202020204" pitchFamily="34" charset="0"/>
              <a:sym typeface="Inter SemiBold"/>
            </a:endParaRPr>
          </a:p>
          <a:p>
            <a:pPr marL="457200" indent="-349250">
              <a:spcBef>
                <a:spcPts val="0"/>
              </a:spcBef>
              <a:buClr>
                <a:srgbClr val="00C8FF"/>
              </a:buClr>
              <a:buSzPts val="1900"/>
              <a:buFont typeface="Arial" panose="020B0604020202020204" pitchFamily="34" charset="0"/>
              <a:buChar char="●"/>
            </a:pPr>
            <a:endParaRPr lang="mn-MN" sz="1600" dirty="0">
              <a:latin typeface="Arial" panose="020B0604020202020204" pitchFamily="34" charset="0"/>
              <a:ea typeface="Inter SemiBold"/>
              <a:cs typeface="Arial" panose="020B0604020202020204" pitchFamily="34" charset="0"/>
              <a:sym typeface="Inter SemiBold"/>
            </a:endParaRPr>
          </a:p>
          <a:p>
            <a:pPr marL="457200" indent="-349250">
              <a:spcBef>
                <a:spcPts val="0"/>
              </a:spcBef>
              <a:buClr>
                <a:srgbClr val="00FDFF"/>
              </a:buClr>
              <a:buSzPts val="1900"/>
              <a:buFont typeface="Arial" panose="020B0604020202020204" pitchFamily="34" charset="0"/>
              <a:buChar char="●"/>
            </a:pPr>
            <a:r>
              <a:rPr lang="mn-MN" sz="1600" dirty="0">
                <a:latin typeface="Arial" panose="020B0604020202020204" pitchFamily="34" charset="0"/>
                <a:ea typeface="Inter SemiBold"/>
                <a:cs typeface="Arial" panose="020B0604020202020204" pitchFamily="34" charset="0"/>
                <a:sym typeface="Inter SemiBold"/>
              </a:rPr>
              <a:t>Инновацлаг байдал нь ихэвчлэн тухайн бүтээгдэхүүн, үйлчилгээний үр ашиг, хэрэглээний хувьд сайжруулахыг зорьдог бол бүтээлч байдал нь өвөрмөц, хязгааргүй сэтгэлгээг бий болгоход илүү чиглэнэ.</a:t>
            </a:r>
          </a:p>
        </p:txBody>
      </p:sp>
    </p:spTree>
    <p:extLst>
      <p:ext uri="{BB962C8B-B14F-4D97-AF65-F5344CB8AC3E}">
        <p14:creationId xmlns:p14="http://schemas.microsoft.com/office/powerpoint/2010/main" val="1796969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2004"/>
          </a:xfrm>
          <a:prstGeom prst="rect">
            <a:avLst/>
          </a:prstGeom>
        </p:spPr>
      </p:pic>
      <p:sp>
        <p:nvSpPr>
          <p:cNvPr id="2" name="Google Shape;90;p17">
            <a:extLst>
              <a:ext uri="{FF2B5EF4-FFF2-40B4-BE49-F238E27FC236}">
                <a16:creationId xmlns:a16="http://schemas.microsoft.com/office/drawing/2014/main" id="{733B0DB3-C078-BB04-DA07-9497209EEC80}"/>
              </a:ext>
            </a:extLst>
          </p:cNvPr>
          <p:cNvSpPr/>
          <p:nvPr/>
        </p:nvSpPr>
        <p:spPr>
          <a:xfrm>
            <a:off x="3807504" y="2926078"/>
            <a:ext cx="2969001" cy="2969001"/>
          </a:xfrm>
          <a:prstGeom prst="ellipse">
            <a:avLst/>
          </a:prstGeom>
          <a:solidFill>
            <a:srgbClr val="FAA31C">
              <a:alpha val="49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lt1"/>
                </a:solidFill>
                <a:latin typeface="Arial" panose="020B0604020202020204" pitchFamily="34" charset="0"/>
                <a:ea typeface="Inter ExtraBold"/>
                <a:cs typeface="Arial" panose="020B0604020202020204" pitchFamily="34" charset="0"/>
                <a:sym typeface="Inter ExtraBold"/>
              </a:rPr>
              <a:t>Innovation</a:t>
            </a:r>
            <a:endParaRPr sz="2400" b="1" dirty="0">
              <a:solidFill>
                <a:schemeClr val="lt1"/>
              </a:solidFill>
              <a:latin typeface="Arial" panose="020B0604020202020204" pitchFamily="34" charset="0"/>
              <a:ea typeface="Inter ExtraBold"/>
              <a:cs typeface="Arial" panose="020B0604020202020204" pitchFamily="34" charset="0"/>
              <a:sym typeface="Inter ExtraBold"/>
            </a:endParaRPr>
          </a:p>
        </p:txBody>
      </p:sp>
      <p:sp>
        <p:nvSpPr>
          <p:cNvPr id="4" name="Google Shape;91;p17">
            <a:extLst>
              <a:ext uri="{FF2B5EF4-FFF2-40B4-BE49-F238E27FC236}">
                <a16:creationId xmlns:a16="http://schemas.microsoft.com/office/drawing/2014/main" id="{A4944F04-563B-A9E3-A5E3-3CBB6CE918D9}"/>
              </a:ext>
            </a:extLst>
          </p:cNvPr>
          <p:cNvSpPr/>
          <p:nvPr/>
        </p:nvSpPr>
        <p:spPr>
          <a:xfrm>
            <a:off x="6096000" y="2926078"/>
            <a:ext cx="2969001" cy="2969001"/>
          </a:xfrm>
          <a:prstGeom prst="ellipse">
            <a:avLst/>
          </a:prstGeom>
          <a:solidFill>
            <a:srgbClr val="0079FE">
              <a:alpha val="512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lt1"/>
                </a:solidFill>
                <a:latin typeface="Arial" panose="020B0604020202020204" pitchFamily="34" charset="0"/>
                <a:ea typeface="Inter ExtraBold"/>
                <a:cs typeface="Arial" panose="020B0604020202020204" pitchFamily="34" charset="0"/>
                <a:sym typeface="Inter ExtraBold"/>
              </a:rPr>
              <a:t>Creativity</a:t>
            </a:r>
            <a:endParaRPr sz="2400" b="1" dirty="0">
              <a:solidFill>
                <a:schemeClr val="lt1"/>
              </a:solidFill>
              <a:latin typeface="Arial" panose="020B0604020202020204" pitchFamily="34" charset="0"/>
              <a:ea typeface="Inter ExtraBold"/>
              <a:cs typeface="Arial" panose="020B0604020202020204" pitchFamily="34" charset="0"/>
              <a:sym typeface="Inter ExtraBold"/>
            </a:endParaRPr>
          </a:p>
        </p:txBody>
      </p:sp>
      <p:sp>
        <p:nvSpPr>
          <p:cNvPr id="5" name="Google Shape;92;p17">
            <a:extLst>
              <a:ext uri="{FF2B5EF4-FFF2-40B4-BE49-F238E27FC236}">
                <a16:creationId xmlns:a16="http://schemas.microsoft.com/office/drawing/2014/main" id="{ACE87653-089D-B093-9A22-C7FE64B7672D}"/>
              </a:ext>
            </a:extLst>
          </p:cNvPr>
          <p:cNvSpPr txBox="1">
            <a:spLocks noGrp="1"/>
          </p:cNvSpPr>
          <p:nvPr>
            <p:ph type="title"/>
          </p:nvPr>
        </p:nvSpPr>
        <p:spPr>
          <a:xfrm>
            <a:off x="1886543" y="1306440"/>
            <a:ext cx="8676300" cy="14232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mn-MN" sz="2800" b="1" dirty="0">
                <a:latin typeface="Arial" panose="020B0604020202020204" pitchFamily="34" charset="0"/>
                <a:ea typeface="Inter ExtraBold"/>
                <a:cs typeface="Arial" panose="020B0604020202020204" pitchFamily="34" charset="0"/>
                <a:sym typeface="Inter ExtraBold"/>
              </a:rPr>
              <a:t>Бизнесээ дараагийн түвшинд хүргэхийн тулд инноваци, бүтээлч байдлыг өдөр тутмын үйл ажиллагаандаа тусгаарай! </a:t>
            </a:r>
          </a:p>
        </p:txBody>
      </p:sp>
    </p:spTree>
    <p:extLst>
      <p:ext uri="{BB962C8B-B14F-4D97-AF65-F5344CB8AC3E}">
        <p14:creationId xmlns:p14="http://schemas.microsoft.com/office/powerpoint/2010/main" val="1133155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349E5-DE9B-C1D5-5B20-40CB270B23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AAF85C-4C11-10D7-48BE-DABB8BBC4362}"/>
              </a:ext>
            </a:extLst>
          </p:cNvPr>
          <p:cNvPicPr>
            <a:picLocks noChangeAspect="1"/>
          </p:cNvPicPr>
          <p:nvPr/>
        </p:nvPicPr>
        <p:blipFill>
          <a:blip r:embed="rId3">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131ADB6E-25EA-1256-E5E1-CC92757DC7E1}"/>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sz="1820" dirty="0">
                <a:solidFill>
                  <a:schemeClr val="bg1"/>
                </a:solidFill>
                <a:ea typeface="Inter ExtraBold"/>
                <a:cs typeface="Inter ExtraBold"/>
                <a:sym typeface="Inter ExtraBold"/>
              </a:rPr>
              <a:t>Innovation (</a:t>
            </a:r>
            <a:r>
              <a:rPr lang="mn-MN" sz="1820" dirty="0">
                <a:solidFill>
                  <a:schemeClr val="bg1"/>
                </a:solidFill>
                <a:ea typeface="Inter ExtraBold"/>
                <a:cs typeface="Inter ExtraBold"/>
                <a:sym typeface="Inter ExtraBold"/>
              </a:rPr>
              <a:t>Инновац) хэрэгжүүлэх  арга техник</a:t>
            </a:r>
          </a:p>
        </p:txBody>
      </p:sp>
      <p:sp>
        <p:nvSpPr>
          <p:cNvPr id="7" name="Google Shape;100;p18">
            <a:extLst>
              <a:ext uri="{FF2B5EF4-FFF2-40B4-BE49-F238E27FC236}">
                <a16:creationId xmlns:a16="http://schemas.microsoft.com/office/drawing/2014/main" id="{8C033B5B-CC48-DC60-833E-A6BDC59519CB}"/>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#1</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11EBADF3-9AA6-D8EF-D9ED-7CBD0044D88B}"/>
              </a:ext>
            </a:extLst>
          </p:cNvPr>
          <p:cNvSpPr txBox="1"/>
          <p:nvPr/>
        </p:nvSpPr>
        <p:spPr>
          <a:xfrm>
            <a:off x="273750" y="2295193"/>
            <a:ext cx="2846100" cy="10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dirty="0">
                <a:solidFill>
                  <a:schemeClr val="bg1"/>
                </a:solidFill>
                <a:latin typeface="Inter ExtraBold"/>
                <a:ea typeface="Inter ExtraBold"/>
                <a:cs typeface="Inter ExtraBold"/>
                <a:sym typeface="Inter ExtraBold"/>
              </a:rPr>
              <a:t>Design </a:t>
            </a:r>
            <a:endParaRPr sz="2600" dirty="0">
              <a:solidFill>
                <a:schemeClr val="bg1"/>
              </a:solidFill>
              <a:latin typeface="Inter ExtraBold"/>
              <a:ea typeface="Inter ExtraBold"/>
              <a:cs typeface="Inter ExtraBold"/>
              <a:sym typeface="Inter ExtraBold"/>
            </a:endParaRPr>
          </a:p>
          <a:p>
            <a:pPr marL="0" lvl="0" indent="0" algn="l" rtl="0">
              <a:spcBef>
                <a:spcPts val="0"/>
              </a:spcBef>
              <a:spcAft>
                <a:spcPts val="0"/>
              </a:spcAft>
              <a:buNone/>
            </a:pPr>
            <a:r>
              <a:rPr lang="en" sz="2600" dirty="0">
                <a:solidFill>
                  <a:schemeClr val="bg1"/>
                </a:solidFill>
                <a:latin typeface="Inter ExtraBold"/>
                <a:ea typeface="Inter ExtraBold"/>
                <a:cs typeface="Inter ExtraBold"/>
                <a:sym typeface="Inter ExtraBold"/>
              </a:rPr>
              <a:t>Thinking</a:t>
            </a:r>
            <a:endParaRPr sz="2600" dirty="0">
              <a:solidFill>
                <a:schemeClr val="bg1"/>
              </a:solidFill>
              <a:latin typeface="Inter ExtraBold"/>
              <a:ea typeface="Inter ExtraBold"/>
              <a:cs typeface="Inter ExtraBold"/>
              <a:sym typeface="Inter ExtraBold"/>
            </a:endParaRPr>
          </a:p>
        </p:txBody>
      </p:sp>
      <p:pic>
        <p:nvPicPr>
          <p:cNvPr id="12" name="Google Shape;98;p18">
            <a:extLst>
              <a:ext uri="{FF2B5EF4-FFF2-40B4-BE49-F238E27FC236}">
                <a16:creationId xmlns:a16="http://schemas.microsoft.com/office/drawing/2014/main" id="{287F938A-4322-B27A-CD02-3817C66ECAB2}"/>
              </a:ext>
            </a:extLst>
          </p:cNvPr>
          <p:cNvPicPr preferRelativeResize="0"/>
          <p:nvPr/>
        </p:nvPicPr>
        <p:blipFill>
          <a:blip r:embed="rId4">
            <a:alphaModFix/>
          </a:blip>
          <a:stretch>
            <a:fillRect/>
          </a:stretch>
        </p:blipFill>
        <p:spPr>
          <a:xfrm>
            <a:off x="3971492" y="2087861"/>
            <a:ext cx="7480277" cy="4133640"/>
          </a:xfrm>
          <a:prstGeom prst="rect">
            <a:avLst/>
          </a:prstGeom>
          <a:noFill/>
          <a:ln>
            <a:noFill/>
          </a:ln>
        </p:spPr>
      </p:pic>
      <p:sp>
        <p:nvSpPr>
          <p:cNvPr id="13" name="Google Shape;102;p18">
            <a:extLst>
              <a:ext uri="{FF2B5EF4-FFF2-40B4-BE49-F238E27FC236}">
                <a16:creationId xmlns:a16="http://schemas.microsoft.com/office/drawing/2014/main" id="{1BB78504-F500-90BE-8EA2-F119A9073004}"/>
              </a:ext>
            </a:extLst>
          </p:cNvPr>
          <p:cNvSpPr txBox="1"/>
          <p:nvPr/>
        </p:nvSpPr>
        <p:spPr>
          <a:xfrm>
            <a:off x="3971493" y="928393"/>
            <a:ext cx="7480277" cy="732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err="1">
                <a:latin typeface="Arial" panose="020B0604020202020204" pitchFamily="34" charset="0"/>
                <a:ea typeface="Inter"/>
                <a:cs typeface="Arial" panose="020B0604020202020204" pitchFamily="34" charset="0"/>
                <a:sym typeface="Inter"/>
              </a:rPr>
              <a:t>Хэрэглэгчийн</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хэрэгцээ</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асуудлыг</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гүнзгий</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ойлгож</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бүтээлч</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шийдэл</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боловсруулах</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арга</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Энэ</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нь</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хэрэглэгчийг</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ойлгох</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асуудлыг</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тодорхойлох</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санаа</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гаргах</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прототип</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бүтээх</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турших</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зэрэг</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үе</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шатуудыг</a:t>
            </a:r>
            <a:r>
              <a:rPr lang="en" sz="1200" dirty="0">
                <a:latin typeface="Arial" panose="020B0604020202020204" pitchFamily="34" charset="0"/>
                <a:ea typeface="Inter"/>
                <a:cs typeface="Arial" panose="020B0604020202020204" pitchFamily="34" charset="0"/>
                <a:sym typeface="Inter"/>
              </a:rPr>
              <a:t> </a:t>
            </a:r>
            <a:r>
              <a:rPr lang="en" sz="1200" dirty="0" err="1">
                <a:latin typeface="Arial" panose="020B0604020202020204" pitchFamily="34" charset="0"/>
                <a:ea typeface="Inter"/>
                <a:cs typeface="Arial" panose="020B0604020202020204" pitchFamily="34" charset="0"/>
                <a:sym typeface="Inter"/>
              </a:rPr>
              <a:t>агуулдаг</a:t>
            </a:r>
            <a:r>
              <a:rPr lang="en" sz="1200" dirty="0">
                <a:latin typeface="Arial" panose="020B0604020202020204" pitchFamily="34" charset="0"/>
                <a:ea typeface="Inter"/>
                <a:cs typeface="Arial" panose="020B0604020202020204" pitchFamily="34" charset="0"/>
                <a:sym typeface="Inter"/>
              </a:rPr>
              <a:t>.</a:t>
            </a:r>
            <a:endParaRPr sz="1200" dirty="0">
              <a:latin typeface="Arial" panose="020B0604020202020204" pitchFamily="34" charset="0"/>
              <a:ea typeface="Inter"/>
              <a:cs typeface="Arial" panose="020B0604020202020204" pitchFamily="34" charset="0"/>
              <a:sym typeface="Inter"/>
            </a:endParaRPr>
          </a:p>
        </p:txBody>
      </p:sp>
    </p:spTree>
    <p:extLst>
      <p:ext uri="{BB962C8B-B14F-4D97-AF65-F5344CB8AC3E}">
        <p14:creationId xmlns:p14="http://schemas.microsoft.com/office/powerpoint/2010/main" val="428775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C9A5D-BE01-7D97-2814-B2A9717F8C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D12515B-B4B8-7F7B-3952-C84F7552682D}"/>
              </a:ext>
            </a:extLst>
          </p:cNvPr>
          <p:cNvPicPr>
            <a:picLocks noChangeAspect="1"/>
          </p:cNvPicPr>
          <p:nvPr/>
        </p:nvPicPr>
        <p:blipFill>
          <a:blip r:embed="rId2">
            <a:extLst>
              <a:ext uri="{28A0092B-C50C-407E-A947-70E740481C1C}">
                <a14:useLocalDpi xmlns:a14="http://schemas.microsoft.com/office/drawing/2010/main" val="0"/>
              </a:ext>
            </a:extLst>
          </a:blip>
          <a:srcRect r="71786"/>
          <a:stretch/>
        </p:blipFill>
        <p:spPr>
          <a:xfrm>
            <a:off x="0" y="0"/>
            <a:ext cx="3439886" cy="6852004"/>
          </a:xfrm>
          <a:prstGeom prst="rect">
            <a:avLst/>
          </a:prstGeom>
        </p:spPr>
      </p:pic>
      <p:sp>
        <p:nvSpPr>
          <p:cNvPr id="5" name="Google Shape;99;p18">
            <a:extLst>
              <a:ext uri="{FF2B5EF4-FFF2-40B4-BE49-F238E27FC236}">
                <a16:creationId xmlns:a16="http://schemas.microsoft.com/office/drawing/2014/main" id="{7192D22D-DECB-0C94-AA75-12F1CC6DE2C7}"/>
              </a:ext>
            </a:extLst>
          </p:cNvPr>
          <p:cNvSpPr txBox="1">
            <a:spLocks/>
          </p:cNvSpPr>
          <p:nvPr/>
        </p:nvSpPr>
        <p:spPr>
          <a:xfrm>
            <a:off x="273750" y="928393"/>
            <a:ext cx="2846100" cy="1366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sz="1820" dirty="0">
                <a:solidFill>
                  <a:schemeClr val="bg1"/>
                </a:solidFill>
                <a:ea typeface="Inter ExtraBold"/>
                <a:cs typeface="Inter ExtraBold"/>
                <a:sym typeface="Inter ExtraBold"/>
              </a:rPr>
              <a:t>Innovation (</a:t>
            </a:r>
            <a:r>
              <a:rPr lang="mn-MN" sz="1820" dirty="0">
                <a:solidFill>
                  <a:schemeClr val="bg1"/>
                </a:solidFill>
                <a:ea typeface="Inter ExtraBold"/>
                <a:cs typeface="Inter ExtraBold"/>
                <a:sym typeface="Inter ExtraBold"/>
              </a:rPr>
              <a:t>Инновац) хэрэгжүүлэх  арга техник</a:t>
            </a:r>
          </a:p>
        </p:txBody>
      </p:sp>
      <p:sp>
        <p:nvSpPr>
          <p:cNvPr id="7" name="Google Shape;100;p18">
            <a:extLst>
              <a:ext uri="{FF2B5EF4-FFF2-40B4-BE49-F238E27FC236}">
                <a16:creationId xmlns:a16="http://schemas.microsoft.com/office/drawing/2014/main" id="{A655E956-9444-570B-8AE5-C2A623D77E77}"/>
              </a:ext>
            </a:extLst>
          </p:cNvPr>
          <p:cNvSpPr txBox="1"/>
          <p:nvPr/>
        </p:nvSpPr>
        <p:spPr>
          <a:xfrm>
            <a:off x="273750" y="1537149"/>
            <a:ext cx="1329600" cy="88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700" b="1" dirty="0">
                <a:solidFill>
                  <a:srgbClr val="FAA31C"/>
                </a:solidFill>
                <a:latin typeface="Inter"/>
                <a:ea typeface="Inter"/>
                <a:cs typeface="Inter"/>
                <a:sym typeface="Inter"/>
              </a:rPr>
              <a:t>#2</a:t>
            </a:r>
            <a:endParaRPr sz="3700" b="1" dirty="0">
              <a:solidFill>
                <a:srgbClr val="FAA31C"/>
              </a:solidFill>
              <a:latin typeface="Inter"/>
              <a:ea typeface="Inter"/>
              <a:cs typeface="Inter"/>
              <a:sym typeface="Inter"/>
            </a:endParaRPr>
          </a:p>
        </p:txBody>
      </p:sp>
      <p:sp>
        <p:nvSpPr>
          <p:cNvPr id="11" name="Google Shape;101;p18">
            <a:extLst>
              <a:ext uri="{FF2B5EF4-FFF2-40B4-BE49-F238E27FC236}">
                <a16:creationId xmlns:a16="http://schemas.microsoft.com/office/drawing/2014/main" id="{70E7F612-7903-FF46-ACD0-F989F517E9EA}"/>
              </a:ext>
            </a:extLst>
          </p:cNvPr>
          <p:cNvSpPr txBox="1"/>
          <p:nvPr/>
        </p:nvSpPr>
        <p:spPr>
          <a:xfrm>
            <a:off x="273750" y="2295193"/>
            <a:ext cx="2846100" cy="10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chemeClr val="bg1"/>
                </a:solidFill>
                <a:latin typeface="Inter ExtraBold"/>
                <a:ea typeface="Inter ExtraBold"/>
                <a:cs typeface="Inter ExtraBold"/>
                <a:sym typeface="Inter ExtraBold"/>
              </a:rPr>
              <a:t>Lean Startup Methodology</a:t>
            </a:r>
          </a:p>
        </p:txBody>
      </p:sp>
      <p:sp>
        <p:nvSpPr>
          <p:cNvPr id="3" name="Google Shape;102;p18">
            <a:extLst>
              <a:ext uri="{FF2B5EF4-FFF2-40B4-BE49-F238E27FC236}">
                <a16:creationId xmlns:a16="http://schemas.microsoft.com/office/drawing/2014/main" id="{2407DAD0-2202-ECAA-F319-BBBF7E874871}"/>
              </a:ext>
            </a:extLst>
          </p:cNvPr>
          <p:cNvSpPr txBox="1"/>
          <p:nvPr/>
        </p:nvSpPr>
        <p:spPr>
          <a:xfrm>
            <a:off x="3865746" y="928393"/>
            <a:ext cx="7586023" cy="732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n-MN" sz="1200" dirty="0">
                <a:latin typeface="Inter"/>
                <a:ea typeface="Inter"/>
                <a:cs typeface="Inter"/>
                <a:sym typeface="Inter"/>
              </a:rPr>
              <a:t>Бүтээгдэхүүн, үйлчилгээг хурдан хөгжүүлж, хэрэглэгчийн санал хүсэлтийг авч сайжруулах арга. "Бүтээх-Хэмжих-Сурах" циклийг ашиглан зах зээлд хурдан нийцүүлэхэд чиглэнэ.</a:t>
            </a:r>
          </a:p>
        </p:txBody>
      </p:sp>
      <p:pic>
        <p:nvPicPr>
          <p:cNvPr id="14" name="Picture 13" descr="A diagram of a diagram&#10;&#10;AI-generated content may be incorrect.">
            <a:extLst>
              <a:ext uri="{FF2B5EF4-FFF2-40B4-BE49-F238E27FC236}">
                <a16:creationId xmlns:a16="http://schemas.microsoft.com/office/drawing/2014/main" id="{B8A0A2E8-CBCF-B815-D797-604E5AC4C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746" y="2198046"/>
            <a:ext cx="5074885" cy="3389864"/>
          </a:xfrm>
          <a:prstGeom prst="rect">
            <a:avLst/>
          </a:prstGeom>
        </p:spPr>
      </p:pic>
      <p:pic>
        <p:nvPicPr>
          <p:cNvPr id="6" name="Google Shape;112;p19">
            <a:extLst>
              <a:ext uri="{FF2B5EF4-FFF2-40B4-BE49-F238E27FC236}">
                <a16:creationId xmlns:a16="http://schemas.microsoft.com/office/drawing/2014/main" id="{93D82879-576D-F67E-CD61-ACF781D43E13}"/>
              </a:ext>
            </a:extLst>
          </p:cNvPr>
          <p:cNvPicPr preferRelativeResize="0"/>
          <p:nvPr/>
        </p:nvPicPr>
        <p:blipFill>
          <a:blip r:embed="rId4">
            <a:alphaModFix/>
          </a:blip>
          <a:stretch>
            <a:fillRect/>
          </a:stretch>
        </p:blipFill>
        <p:spPr>
          <a:xfrm>
            <a:off x="9208826" y="2056064"/>
            <a:ext cx="2242943" cy="3389864"/>
          </a:xfrm>
          <a:prstGeom prst="rect">
            <a:avLst/>
          </a:prstGeom>
          <a:noFill/>
          <a:ln>
            <a:noFill/>
          </a:ln>
        </p:spPr>
      </p:pic>
    </p:spTree>
    <p:extLst>
      <p:ext uri="{BB962C8B-B14F-4D97-AF65-F5344CB8AC3E}">
        <p14:creationId xmlns:p14="http://schemas.microsoft.com/office/powerpoint/2010/main" val="902820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380</TotalTime>
  <Words>833</Words>
  <Application>Microsoft Macintosh PowerPoint</Application>
  <PresentationFormat>Widescreen</PresentationFormat>
  <Paragraphs>93</Paragraphs>
  <Slides>19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Arial</vt:lpstr>
      <vt:lpstr>Calibri</vt:lpstr>
      <vt:lpstr>Calibri Light</vt:lpstr>
      <vt:lpstr>Inter</vt:lpstr>
      <vt:lpstr>Inter ExtraBold</vt:lpstr>
      <vt:lpstr>Roboto</vt:lpstr>
      <vt:lpstr>Wingdings</vt:lpstr>
      <vt:lpstr>Office Theme</vt:lpstr>
      <vt:lpstr>PowerPoint Presentation</vt:lpstr>
      <vt:lpstr>PowerPoint Presentation</vt:lpstr>
      <vt:lpstr>PowerPoint Presentation</vt:lpstr>
      <vt:lpstr>PowerPoint Presentation</vt:lpstr>
      <vt:lpstr>PowerPoint Presentation</vt:lpstr>
      <vt:lpstr>Инновац ба бүтээлч байдлын ялгаа</vt:lpstr>
      <vt:lpstr>Бизнесээ дараагийн түвшинд хүргэхийн тулд инноваци, бүтээлч байдлыг өдөр тутмын үйл ажиллагаандаа тусгаарай!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lkhagvasuren Otgonabayar</cp:lastModifiedBy>
  <cp:revision>14</cp:revision>
  <dcterms:created xsi:type="dcterms:W3CDTF">2025-01-24T07:18:57Z</dcterms:created>
  <dcterms:modified xsi:type="dcterms:W3CDTF">2025-02-08T08:10:17Z</dcterms:modified>
</cp:coreProperties>
</file>