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Roboto"/>
      <p:regular r:id="rId46"/>
      <p:bold r:id="rId47"/>
      <p:italic r:id="rId48"/>
      <p:boldItalic r:id="rId49"/>
    </p:embeddedFont>
    <p:embeddedFont>
      <p:font typeface="Poppins"/>
      <p:regular r:id="rId50"/>
      <p:bold r:id="rId51"/>
      <p:italic r:id="rId52"/>
      <p:boldItalic r:id="rId53"/>
    </p:embeddedFont>
    <p:embeddedFont>
      <p:font typeface="Poppins Light"/>
      <p:regular r:id="rId54"/>
      <p:bold r:id="rId55"/>
      <p:italic r:id="rId56"/>
      <p:boldItalic r:id="rId57"/>
    </p:embeddedFont>
    <p:embeddedFont>
      <p:font typeface="Poppins Medium"/>
      <p:regular r:id="rId58"/>
      <p:bold r:id="rId59"/>
      <p:italic r:id="rId60"/>
      <p:boldItalic r:id="rId61"/>
    </p:embeddedFont>
    <p:embeddedFont>
      <p:font typeface="Poppins SemiBold"/>
      <p:regular r:id="rId62"/>
      <p:bold r:id="rId63"/>
      <p:italic r:id="rId64"/>
      <p:boldItalic r:id="rId65"/>
    </p:embeddedFont>
    <p:embeddedFont>
      <p:font typeface="Roboto Mono"/>
      <p:regular r:id="rId66"/>
      <p:bold r:id="rId67"/>
      <p:italic r:id="rId68"/>
      <p:boldItalic r:id="rId69"/>
    </p:embeddedFont>
    <p:embeddedFont>
      <p:font typeface="Poppins ExtraLight"/>
      <p:regular r:id="rId70"/>
      <p:bold r:id="rId71"/>
      <p:italic r:id="rId72"/>
      <p:boldItalic r:id="rId73"/>
    </p:embeddedFont>
    <p:embeddedFont>
      <p:font typeface="Poppins ExtraBold"/>
      <p:bold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6" roundtripDataSignature="AMtx7mgghZPIXdBbnwLsJn+n16z+PMqp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408074-FAF0-41D0-831B-8FD5DFE6E7DE}">
  <a:tblStyle styleId="{D3408074-FAF0-41D0-831B-8FD5DFE6E7D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64419A9-E10E-4A7B-A62F-56D5D7A82E8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ExtraLight-boldItalic.fntdata"/><Relationship Id="rId72" Type="http://schemas.openxmlformats.org/officeDocument/2006/relationships/font" Target="fonts/PoppinsExtraLight-italic.fntdata"/><Relationship Id="rId31" Type="http://schemas.openxmlformats.org/officeDocument/2006/relationships/slide" Target="slides/slide26.xml"/><Relationship Id="rId75" Type="http://schemas.openxmlformats.org/officeDocument/2006/relationships/font" Target="fonts/PoppinsExtraBold-boldItalic.fntdata"/><Relationship Id="rId30" Type="http://schemas.openxmlformats.org/officeDocument/2006/relationships/slide" Target="slides/slide25.xml"/><Relationship Id="rId74" Type="http://schemas.openxmlformats.org/officeDocument/2006/relationships/font" Target="fonts/PoppinsExtraBold-bold.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PoppinsExtraLight-bold.fntdata"/><Relationship Id="rId70" Type="http://schemas.openxmlformats.org/officeDocument/2006/relationships/font" Target="fonts/PoppinsExtraLight-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oppinsSemiBold-regular.fntdata"/><Relationship Id="rId61" Type="http://schemas.openxmlformats.org/officeDocument/2006/relationships/font" Target="fonts/PoppinsMedium-boldItalic.fntdata"/><Relationship Id="rId20" Type="http://schemas.openxmlformats.org/officeDocument/2006/relationships/slide" Target="slides/slide15.xml"/><Relationship Id="rId64" Type="http://schemas.openxmlformats.org/officeDocument/2006/relationships/font" Target="fonts/PoppinsSemiBold-italic.fntdata"/><Relationship Id="rId63" Type="http://schemas.openxmlformats.org/officeDocument/2006/relationships/font" Target="fonts/PoppinsSemiBold-bold.fntdata"/><Relationship Id="rId22" Type="http://schemas.openxmlformats.org/officeDocument/2006/relationships/slide" Target="slides/slide17.xml"/><Relationship Id="rId66" Type="http://schemas.openxmlformats.org/officeDocument/2006/relationships/font" Target="fonts/RobotoMono-regular.fntdata"/><Relationship Id="rId21" Type="http://schemas.openxmlformats.org/officeDocument/2006/relationships/slide" Target="slides/slide16.xml"/><Relationship Id="rId65" Type="http://schemas.openxmlformats.org/officeDocument/2006/relationships/font" Target="fonts/PoppinsSemiBold-boldItalic.fntdata"/><Relationship Id="rId24" Type="http://schemas.openxmlformats.org/officeDocument/2006/relationships/slide" Target="slides/slide19.xml"/><Relationship Id="rId68" Type="http://schemas.openxmlformats.org/officeDocument/2006/relationships/font" Target="fonts/RobotoMono-italic.fntdata"/><Relationship Id="rId23" Type="http://schemas.openxmlformats.org/officeDocument/2006/relationships/slide" Target="slides/slide18.xml"/><Relationship Id="rId67" Type="http://schemas.openxmlformats.org/officeDocument/2006/relationships/font" Target="fonts/RobotoMono-bold.fntdata"/><Relationship Id="rId60" Type="http://schemas.openxmlformats.org/officeDocument/2006/relationships/font" Target="fonts/PoppinsMedium-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Mon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6.xml"/><Relationship Id="rId55" Type="http://schemas.openxmlformats.org/officeDocument/2006/relationships/font" Target="fonts/PoppinsLight-bold.fntdata"/><Relationship Id="rId10" Type="http://schemas.openxmlformats.org/officeDocument/2006/relationships/slide" Target="slides/slide5.xml"/><Relationship Id="rId54" Type="http://schemas.openxmlformats.org/officeDocument/2006/relationships/font" Target="fonts/PoppinsLight-regular.fntdata"/><Relationship Id="rId13" Type="http://schemas.openxmlformats.org/officeDocument/2006/relationships/slide" Target="slides/slide8.xml"/><Relationship Id="rId57" Type="http://schemas.openxmlformats.org/officeDocument/2006/relationships/font" Target="fonts/PoppinsLight-boldItalic.fntdata"/><Relationship Id="rId12" Type="http://schemas.openxmlformats.org/officeDocument/2006/relationships/slide" Target="slides/slide7.xml"/><Relationship Id="rId56" Type="http://schemas.openxmlformats.org/officeDocument/2006/relationships/font" Target="fonts/PoppinsLight-italic.fntdata"/><Relationship Id="rId15" Type="http://schemas.openxmlformats.org/officeDocument/2006/relationships/slide" Target="slides/slide10.xml"/><Relationship Id="rId59" Type="http://schemas.openxmlformats.org/officeDocument/2006/relationships/font" Target="fonts/PoppinsMedium-bold.fntdata"/><Relationship Id="rId14" Type="http://schemas.openxmlformats.org/officeDocument/2006/relationships/slide" Target="slides/slide9.xml"/><Relationship Id="rId58" Type="http://schemas.openxmlformats.org/officeDocument/2006/relationships/font" Target="fonts/PoppinsMedium-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305570c33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305570c338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305570c33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305570c338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305570c33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3305570c338_0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305570c33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305570c338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305570c338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305570c338_0_3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305570c338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305570c338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305570c33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305570c338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305570c338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305570c338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305570c33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305570c338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305570c33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305570c338_0_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305570c338_0_1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3305570c338_0_12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305570c338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305570c338_0_3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05570c33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305570c338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305570c33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305570c338_0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305570c338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305570c338_0_3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305570c33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305570c338_0_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305570c33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3305570c338_0_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305570c338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305570c338_0_3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305570c338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305570c338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305570c338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305570c338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305570c33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305570c338_0_3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305570c338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305570c338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305570c338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305570c338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05570c338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305570c338_0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305570c338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305570c338_0_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305570c338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305570c338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305570c338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305570c338_0_4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05570c338_0_655:notes"/>
          <p:cNvSpPr/>
          <p:nvPr>
            <p:ph idx="2" type="sldImg"/>
          </p:nvPr>
        </p:nvSpPr>
        <p:spPr>
          <a:xfrm>
            <a:off x="38129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305570c338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305570c338_0_668:notes"/>
          <p:cNvSpPr/>
          <p:nvPr>
            <p:ph idx="2" type="sldImg"/>
          </p:nvPr>
        </p:nvSpPr>
        <p:spPr>
          <a:xfrm>
            <a:off x="38129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305570c338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05570c338_0_686:notes"/>
          <p:cNvSpPr/>
          <p:nvPr>
            <p:ph idx="2" type="sldImg"/>
          </p:nvPr>
        </p:nvSpPr>
        <p:spPr>
          <a:xfrm>
            <a:off x="38129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305570c338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br>
              <a:rPr lang="en-US" sz="1000"/>
            </a:br>
            <a:endParaRPr sz="1000"/>
          </a:p>
          <a:p>
            <a:pPr indent="-292100" lvl="0" marL="457200" rtl="0" algn="l">
              <a:lnSpc>
                <a:spcPct val="100000"/>
              </a:lnSpc>
              <a:spcBef>
                <a:spcPts val="0"/>
              </a:spcBef>
              <a:spcAft>
                <a:spcPts val="0"/>
              </a:spcAft>
              <a:buSzPts val="1000"/>
              <a:buChar char="●"/>
            </a:pPr>
            <a:r>
              <a:rPr b="1" lang="en-US" sz="1000">
                <a:solidFill>
                  <a:schemeClr val="dk1"/>
                </a:solidFill>
              </a:rPr>
              <a:t>Brand Safe and Dynamic Responses</a:t>
            </a:r>
            <a:r>
              <a:rPr lang="en-US" sz="1000">
                <a:solidFill>
                  <a:schemeClr val="dk1"/>
                </a:solidFill>
              </a:rPr>
              <a:t> - The agent can be trained on specific partner information and offer a mix of canned and open responses with defined guardrails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en-US" sz="1000">
                <a:solidFill>
                  <a:schemeClr val="dk1"/>
                </a:solidFill>
              </a:rPr>
              <a:t>Powered by Tripadvisor Data</a:t>
            </a:r>
            <a:r>
              <a:rPr lang="en-US" sz="1000">
                <a:solidFill>
                  <a:schemeClr val="dk1"/>
                </a:solidFill>
              </a:rPr>
              <a:t> - The agent has full access to Tripadvisor’s API - something no one else can offer</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en-US" sz="1000">
                <a:solidFill>
                  <a:schemeClr val="dk1"/>
                </a:solidFill>
              </a:rPr>
              <a:t>Multilingual and Contextual</a:t>
            </a:r>
            <a:r>
              <a:rPr lang="en-US" sz="1000">
                <a:solidFill>
                  <a:schemeClr val="dk1"/>
                </a:solidFill>
              </a:rPr>
              <a:t> - Talk to it in any language and receive contextually relevant prompts alongside the response to drive the conversation forward</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en-US" sz="1000">
                <a:solidFill>
                  <a:schemeClr val="dk1"/>
                </a:solidFill>
              </a:rPr>
              <a:t>Smarter over time</a:t>
            </a:r>
            <a:r>
              <a:rPr lang="en-US" sz="1000">
                <a:solidFill>
                  <a:schemeClr val="dk1"/>
                </a:solidFill>
              </a:rPr>
              <a:t> - Its memory function uses previous interactions with individual users to deliver better, more personalised recommendations the more it is used</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en-US" sz="1000">
                <a:solidFill>
                  <a:schemeClr val="dk1"/>
                </a:solidFill>
              </a:rPr>
              <a:t>Unmatched Insights</a:t>
            </a:r>
            <a:r>
              <a:rPr lang="en-US" sz="1000">
                <a:solidFill>
                  <a:schemeClr val="dk1"/>
                </a:solidFill>
              </a:rPr>
              <a:t> - We can understand what is being asked and what recommendations are being surfaced to provide invaluable insights back to the partner</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en-US" sz="1000">
                <a:solidFill>
                  <a:schemeClr val="dk1"/>
                </a:solidFill>
              </a:rPr>
              <a:t>Flexible deployment</a:t>
            </a:r>
            <a:r>
              <a:rPr lang="en-US" sz="1000">
                <a:solidFill>
                  <a:schemeClr val="dk1"/>
                </a:solidFill>
              </a:rPr>
              <a:t> - Multiple input modes (voice, chat and tap) remove any barriers to use. The agent can be deployed through the web, integrated into partner sites/apps and be deployed in rooms for on stay use</a:t>
            </a:r>
            <a:endParaRPr sz="10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305570c338_0_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305570c338_0_1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305570c338_0_1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3305570c338_0_1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305570c338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305570c338_0_1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305570c33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305570c338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05570c33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3305570c338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305570c33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305570c338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305570c338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305570c338_0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Green_Left">
  <p:cSld name="CUSTOM_6_2_2">
    <p:bg>
      <p:bgPr>
        <a:solidFill>
          <a:schemeClr val="lt1"/>
        </a:solidFill>
      </p:bgPr>
    </p:bg>
    <p:spTree>
      <p:nvGrpSpPr>
        <p:cNvPr id="80" name="Shape 80"/>
        <p:cNvGrpSpPr/>
        <p:nvPr/>
      </p:nvGrpSpPr>
      <p:grpSpPr>
        <a:xfrm>
          <a:off x="0" y="0"/>
          <a:ext cx="0" cy="0"/>
          <a:chOff x="0" y="0"/>
          <a:chExt cx="0" cy="0"/>
        </a:xfrm>
      </p:grpSpPr>
      <p:sp>
        <p:nvSpPr>
          <p:cNvPr id="81" name="Google Shape;81;g3305570c338_0_1175"/>
          <p:cNvSpPr/>
          <p:nvPr>
            <p:ph idx="2" type="pic"/>
          </p:nvPr>
        </p:nvSpPr>
        <p:spPr>
          <a:xfrm>
            <a:off x="6083200" y="0"/>
            <a:ext cx="6108900" cy="6858000"/>
          </a:xfrm>
          <a:prstGeom prst="rect">
            <a:avLst/>
          </a:prstGeom>
          <a:noFill/>
          <a:ln>
            <a:noFill/>
          </a:ln>
        </p:spPr>
      </p:sp>
      <p:sp>
        <p:nvSpPr>
          <p:cNvPr id="82" name="Google Shape;82;g3305570c338_0_1175"/>
          <p:cNvSpPr txBox="1"/>
          <p:nvPr>
            <p:ph idx="12" type="sldNum"/>
          </p:nvPr>
        </p:nvSpPr>
        <p:spPr>
          <a:xfrm>
            <a:off x="11420293" y="6596268"/>
            <a:ext cx="731700" cy="3423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83" name="Google Shape;83;g3305570c338_0_1175"/>
          <p:cNvSpPr txBox="1"/>
          <p:nvPr>
            <p:ph idx="3" type="sldNum"/>
          </p:nvPr>
        </p:nvSpPr>
        <p:spPr>
          <a:xfrm>
            <a:off x="11409561" y="6592857"/>
            <a:ext cx="731700" cy="342300"/>
          </a:xfrm>
          <a:prstGeom prst="rect">
            <a:avLst/>
          </a:prstGeom>
        </p:spPr>
        <p:txBody>
          <a:bodyPr anchorCtr="0" anchor="ctr" bIns="45700" lIns="91425" spcFirstLastPara="1" rIns="91425" wrap="square" tIns="4570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g3305570c338_0_1175"/>
          <p:cNvPicPr preferRelativeResize="0"/>
          <p:nvPr/>
        </p:nvPicPr>
        <p:blipFill>
          <a:blip r:embed="rId2">
            <a:alphaModFix/>
          </a:blip>
          <a:stretch>
            <a:fillRect/>
          </a:stretch>
        </p:blipFill>
        <p:spPr>
          <a:xfrm>
            <a:off x="154234" y="6478836"/>
            <a:ext cx="220435" cy="220462"/>
          </a:xfrm>
          <a:prstGeom prst="rect">
            <a:avLst/>
          </a:prstGeom>
          <a:noFill/>
          <a:ln>
            <a:noFill/>
          </a:ln>
        </p:spPr>
      </p:pic>
      <p:sp>
        <p:nvSpPr>
          <p:cNvPr id="85" name="Google Shape;85;g3305570c338_0_1175"/>
          <p:cNvSpPr txBox="1"/>
          <p:nvPr>
            <p:ph idx="1" type="subTitle"/>
          </p:nvPr>
        </p:nvSpPr>
        <p:spPr>
          <a:xfrm>
            <a:off x="537200" y="548200"/>
            <a:ext cx="3615300" cy="342300"/>
          </a:xfrm>
          <a:prstGeom prst="rect">
            <a:avLst/>
          </a:prstGeom>
        </p:spPr>
        <p:txBody>
          <a:bodyPr anchorCtr="0" anchor="t" bIns="0" lIns="0" spcFirstLastPara="1" rIns="304800" wrap="square" tIns="0">
            <a:normAutofit/>
          </a:bodyPr>
          <a:lstStyle>
            <a:lvl1pPr lvl="0">
              <a:lnSpc>
                <a:spcPct val="115000"/>
              </a:lnSpc>
              <a:spcBef>
                <a:spcPts val="1000"/>
              </a:spcBef>
              <a:spcAft>
                <a:spcPts val="0"/>
              </a:spcAft>
              <a:buSzPts val="1100"/>
              <a:buFont typeface="Roboto Mono"/>
              <a:buNone/>
              <a:defRPr sz="1100">
                <a:latin typeface="Roboto Mono"/>
                <a:ea typeface="Roboto Mono"/>
                <a:cs typeface="Roboto Mono"/>
                <a:sym typeface="Roboto Mono"/>
              </a:defRPr>
            </a:lvl1pPr>
            <a:lvl2pPr lvl="1">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2pPr>
            <a:lvl3pPr lvl="2">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3pPr>
            <a:lvl4pPr lvl="3">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4pPr>
            <a:lvl5pPr lvl="4">
              <a:lnSpc>
                <a:spcPct val="115000"/>
              </a:lnSpc>
              <a:spcBef>
                <a:spcPts val="500"/>
              </a:spcBef>
              <a:spcAft>
                <a:spcPts val="0"/>
              </a:spcAft>
              <a:buClr>
                <a:schemeClr val="dk1"/>
              </a:buClr>
              <a:buSzPts val="1800"/>
              <a:buNone/>
              <a:defRPr>
                <a:solidFill>
                  <a:schemeClr val="dk1"/>
                </a:solidFill>
              </a:defRPr>
            </a:lvl5pPr>
            <a:lvl6pPr lvl="5">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6pPr>
            <a:lvl7pPr lvl="6">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7pPr>
            <a:lvl8pPr lvl="7">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8pPr>
            <a:lvl9pPr lvl="8">
              <a:lnSpc>
                <a:spcPct val="115000"/>
              </a:lnSpc>
              <a:spcBef>
                <a:spcPts val="5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9pPr>
          </a:lstStyle>
          <a:p/>
        </p:txBody>
      </p:sp>
      <p:sp>
        <p:nvSpPr>
          <p:cNvPr id="86" name="Google Shape;86;g3305570c338_0_1175"/>
          <p:cNvSpPr txBox="1"/>
          <p:nvPr>
            <p:ph idx="4" type="subTitle"/>
          </p:nvPr>
        </p:nvSpPr>
        <p:spPr>
          <a:xfrm>
            <a:off x="537200" y="3429000"/>
            <a:ext cx="3615300" cy="2469600"/>
          </a:xfrm>
          <a:prstGeom prst="rect">
            <a:avLst/>
          </a:prstGeom>
        </p:spPr>
        <p:txBody>
          <a:bodyPr anchorCtr="0" anchor="t" bIns="45700" lIns="91425" spcFirstLastPara="1" rIns="91425" wrap="square" tIns="45700">
            <a:normAutofit/>
          </a:bodyPr>
          <a:lstStyle>
            <a:lvl1pPr lvl="0">
              <a:spcBef>
                <a:spcPts val="1000"/>
              </a:spcBef>
              <a:spcAft>
                <a:spcPts val="0"/>
              </a:spcAft>
              <a:buSzPts val="1600"/>
              <a:buNone/>
              <a:defRPr sz="1600"/>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p:txBody>
      </p:sp>
      <p:sp>
        <p:nvSpPr>
          <p:cNvPr id="87" name="Google Shape;87;g3305570c338_0_1175"/>
          <p:cNvSpPr txBox="1"/>
          <p:nvPr>
            <p:ph idx="5" type="subTitle"/>
          </p:nvPr>
        </p:nvSpPr>
        <p:spPr>
          <a:xfrm>
            <a:off x="537200" y="1008700"/>
            <a:ext cx="3615300" cy="1919100"/>
          </a:xfrm>
          <a:prstGeom prst="rect">
            <a:avLst/>
          </a:prstGeom>
        </p:spPr>
        <p:txBody>
          <a:bodyPr anchorCtr="0" anchor="t" bIns="45700" lIns="91425" spcFirstLastPara="1" rIns="91425" wrap="square" tIns="45700">
            <a:normAutofit/>
          </a:bodyPr>
          <a:lstStyle>
            <a:lvl1pPr lvl="0">
              <a:lnSpc>
                <a:spcPct val="85000"/>
              </a:lnSpc>
              <a:spcBef>
                <a:spcPts val="1000"/>
              </a:spcBef>
              <a:spcAft>
                <a:spcPts val="0"/>
              </a:spcAft>
              <a:buSzPts val="2800"/>
              <a:buNone/>
              <a:defRPr/>
            </a:lvl1pPr>
            <a:lvl2pPr lvl="1">
              <a:spcBef>
                <a:spcPts val="500"/>
              </a:spcBef>
              <a:spcAft>
                <a:spcPts val="0"/>
              </a:spcAft>
              <a:buSzPts val="3200"/>
              <a:buNone/>
              <a:defRPr sz="3200"/>
            </a:lvl2pPr>
            <a:lvl3pPr lvl="2">
              <a:spcBef>
                <a:spcPts val="500"/>
              </a:spcBef>
              <a:spcAft>
                <a:spcPts val="0"/>
              </a:spcAft>
              <a:buSzPts val="3200"/>
              <a:buNone/>
              <a:defRPr sz="3200"/>
            </a:lvl3pPr>
            <a:lvl4pPr lvl="3">
              <a:spcBef>
                <a:spcPts val="500"/>
              </a:spcBef>
              <a:spcAft>
                <a:spcPts val="0"/>
              </a:spcAft>
              <a:buSzPts val="3200"/>
              <a:buNone/>
              <a:defRPr sz="3200"/>
            </a:lvl4pPr>
            <a:lvl5pPr lvl="4">
              <a:spcBef>
                <a:spcPts val="500"/>
              </a:spcBef>
              <a:spcAft>
                <a:spcPts val="0"/>
              </a:spcAft>
              <a:buSzPts val="3200"/>
              <a:buNone/>
              <a:defRPr sz="3200"/>
            </a:lvl5pPr>
            <a:lvl6pPr lvl="5">
              <a:spcBef>
                <a:spcPts val="500"/>
              </a:spcBef>
              <a:spcAft>
                <a:spcPts val="0"/>
              </a:spcAft>
              <a:buSzPts val="3200"/>
              <a:buNone/>
              <a:defRPr sz="3200"/>
            </a:lvl6pPr>
            <a:lvl7pPr lvl="6">
              <a:spcBef>
                <a:spcPts val="500"/>
              </a:spcBef>
              <a:spcAft>
                <a:spcPts val="0"/>
              </a:spcAft>
              <a:buSzPts val="3200"/>
              <a:buNone/>
              <a:defRPr sz="3200"/>
            </a:lvl7pPr>
            <a:lvl8pPr lvl="7">
              <a:spcBef>
                <a:spcPts val="500"/>
              </a:spcBef>
              <a:spcAft>
                <a:spcPts val="0"/>
              </a:spcAft>
              <a:buSzPts val="3200"/>
              <a:buNone/>
              <a:defRPr sz="3200"/>
            </a:lvl8pPr>
            <a:lvl9pPr lvl="8">
              <a:spcBef>
                <a:spcPts val="500"/>
              </a:spcBef>
              <a:spcAft>
                <a:spcPts val="0"/>
              </a:spcAft>
              <a:buSzPts val="3200"/>
              <a:buNone/>
              <a:defRPr sz="3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p:nvPr>
            <p:ph idx="2" type="pic"/>
          </p:nvPr>
        </p:nvSpPr>
        <p:spPr>
          <a:xfrm>
            <a:off x="5183188" y="987425"/>
            <a:ext cx="6172200" cy="4873625"/>
          </a:xfrm>
          <a:prstGeom prst="rect">
            <a:avLst/>
          </a:prstGeom>
          <a:noFill/>
          <a:ln>
            <a:noFill/>
          </a:ln>
        </p:spPr>
      </p:sp>
      <p:sp>
        <p:nvSpPr>
          <p:cNvPr id="64" name="Google Shape;64;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34.jp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7.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9.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20.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jpg"/><Relationship Id="rId4" Type="http://schemas.openxmlformats.org/officeDocument/2006/relationships/image" Target="../media/image26.png"/><Relationship Id="rId5"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32.jpg"/><Relationship Id="rId6" Type="http://schemas.openxmlformats.org/officeDocument/2006/relationships/image" Target="../media/image40.jpg"/><Relationship Id="rId7"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jpg"/><Relationship Id="rId4" Type="http://schemas.openxmlformats.org/officeDocument/2006/relationships/image" Target="../media/image1.png"/><Relationship Id="rId9" Type="http://schemas.openxmlformats.org/officeDocument/2006/relationships/image" Target="../media/image38.jpg"/><Relationship Id="rId5" Type="http://schemas.openxmlformats.org/officeDocument/2006/relationships/image" Target="../media/image22.jpg"/><Relationship Id="rId6" Type="http://schemas.openxmlformats.org/officeDocument/2006/relationships/hyperlink" Target="https://www.emerchantpay.com/insights/six-things-consumers-expect-from-travel-agencies-in-2024/" TargetMode="External"/><Relationship Id="rId7" Type="http://schemas.openxmlformats.org/officeDocument/2006/relationships/hyperlink" Target="https://simpleflying.com/air-passengers-ai-research-use-analysis/" TargetMode="External"/><Relationship Id="rId8" Type="http://schemas.openxmlformats.org/officeDocument/2006/relationships/hyperlink" Target="https://guidegeek.com/press/use-of-ai-tools-for-travel-up-40-in-past-yea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1.gif"/><Relationship Id="rId4" Type="http://schemas.openxmlformats.org/officeDocument/2006/relationships/image" Target="../media/image29.png"/><Relationship Id="rId5" Type="http://schemas.openxmlformats.org/officeDocument/2006/relationships/image" Target="../media/image30.gif"/></Relationships>
</file>

<file path=ppt/slides/_rels/slide37.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2.jpg"/><Relationship Id="rId4" Type="http://schemas.openxmlformats.org/officeDocument/2006/relationships/image" Target="../media/image25.jpg"/><Relationship Id="rId9" Type="http://schemas.openxmlformats.org/officeDocument/2006/relationships/image" Target="../media/image29.png"/><Relationship Id="rId5" Type="http://schemas.openxmlformats.org/officeDocument/2006/relationships/image" Target="../media/image27.jpg"/><Relationship Id="rId6" Type="http://schemas.openxmlformats.org/officeDocument/2006/relationships/image" Target="../media/image28.png"/><Relationship Id="rId7" Type="http://schemas.openxmlformats.org/officeDocument/2006/relationships/image" Target="../media/image33.png"/><Relationship Id="rId8" Type="http://schemas.openxmlformats.org/officeDocument/2006/relationships/image" Target="../media/image45.png"/></Relationships>
</file>

<file path=ppt/slides/_rels/slide38.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4.jpg"/><Relationship Id="rId4" Type="http://schemas.openxmlformats.org/officeDocument/2006/relationships/hyperlink" Target="http://drive.google.com/file/d/1yE_vpsbdFylHN_h1b6RZx3nRUaLnU5d_/view" TargetMode="External"/><Relationship Id="rId9" Type="http://schemas.openxmlformats.org/officeDocument/2006/relationships/hyperlink" Target="https://drive.google.com/file/d/1yE_vpsbdFylHN_h1b6RZx3nRUaLnU5d_/view?usp=sharing" TargetMode="External"/><Relationship Id="rId5" Type="http://schemas.openxmlformats.org/officeDocument/2006/relationships/image" Target="../media/image39.jpg"/><Relationship Id="rId6" Type="http://schemas.openxmlformats.org/officeDocument/2006/relationships/image" Target="../media/image36.gif"/><Relationship Id="rId7" Type="http://schemas.openxmlformats.org/officeDocument/2006/relationships/image" Target="../media/image29.png"/><Relationship Id="rId8" Type="http://schemas.openxmlformats.org/officeDocument/2006/relationships/hyperlink" Target="https://drive.google.com/file/d/1yE_vpsbdFylHN_h1b6RZx3nRUaLnU5d_/view?usp=shar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hyperlink" Target="http://drive.google.com/file/d/1f4je3F5J8jL5MJOpcH9xjTZFuHks9I6s/view" TargetMode="External"/><Relationship Id="rId6"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3.jp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24.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b="0" l="0" r="0" t="0"/>
          <a:stretch/>
        </p:blipFill>
        <p:spPr>
          <a:xfrm>
            <a:off x="0" y="2998"/>
            <a:ext cx="12192000" cy="6852004"/>
          </a:xfrm>
          <a:prstGeom prst="rect">
            <a:avLst/>
          </a:prstGeom>
          <a:noFill/>
          <a:ln>
            <a:noFill/>
          </a:ln>
        </p:spPr>
      </p:pic>
      <p:sp>
        <p:nvSpPr>
          <p:cNvPr id="93" name="Google Shape;93;p1"/>
          <p:cNvSpPr txBox="1"/>
          <p:nvPr/>
        </p:nvSpPr>
        <p:spPr>
          <a:xfrm>
            <a:off x="3466013" y="3644760"/>
            <a:ext cx="62179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lt1"/>
              </a:solidFill>
              <a:latin typeface="Roboto"/>
              <a:ea typeface="Roboto"/>
              <a:cs typeface="Roboto"/>
              <a:sym typeface="Roboto"/>
            </a:endParaRPr>
          </a:p>
        </p:txBody>
      </p:sp>
      <p:sp>
        <p:nvSpPr>
          <p:cNvPr id="94" name="Google Shape;94;p1"/>
          <p:cNvSpPr txBox="1"/>
          <p:nvPr/>
        </p:nvSpPr>
        <p:spPr>
          <a:xfrm>
            <a:off x="2987089" y="2551655"/>
            <a:ext cx="62178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Poppins"/>
                <a:ea typeface="Poppins"/>
                <a:cs typeface="Poppins"/>
                <a:sym typeface="Poppins"/>
              </a:rPr>
              <a:t>Trending on Tripadvisor</a:t>
            </a:r>
            <a:r>
              <a:rPr b="1" lang="en-US" sz="5400">
                <a:solidFill>
                  <a:schemeClr val="lt1"/>
                </a:solidFill>
                <a:latin typeface="Roboto"/>
                <a:ea typeface="Roboto"/>
                <a:cs typeface="Roboto"/>
                <a:sym typeface="Roboto"/>
              </a:rPr>
              <a:t> </a:t>
            </a:r>
            <a:endParaRPr b="1" sz="5400">
              <a:solidFill>
                <a:schemeClr val="lt1"/>
              </a:solidFill>
              <a:latin typeface="Roboto"/>
              <a:ea typeface="Roboto"/>
              <a:cs typeface="Roboto"/>
              <a:sym typeface="Roboto"/>
            </a:endParaRPr>
          </a:p>
        </p:txBody>
      </p:sp>
      <p:pic>
        <p:nvPicPr>
          <p:cNvPr id="95" name="Google Shape;95;p1"/>
          <p:cNvPicPr preferRelativeResize="0"/>
          <p:nvPr/>
        </p:nvPicPr>
        <p:blipFill rotWithShape="1">
          <a:blip r:embed="rId4">
            <a:alphaModFix/>
          </a:blip>
          <a:srcRect b="0" l="0" r="75737" t="0"/>
          <a:stretch/>
        </p:blipFill>
        <p:spPr>
          <a:xfrm>
            <a:off x="9806063" y="6050525"/>
            <a:ext cx="583276" cy="611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g3305570c338_0_105"/>
          <p:cNvPicPr preferRelativeResize="0"/>
          <p:nvPr/>
        </p:nvPicPr>
        <p:blipFill rotWithShape="1">
          <a:blip r:embed="rId3">
            <a:alphaModFix/>
          </a:blip>
          <a:srcRect b="0" l="0" r="0" t="0"/>
          <a:stretch/>
        </p:blipFill>
        <p:spPr>
          <a:xfrm>
            <a:off x="0" y="2998"/>
            <a:ext cx="12191999" cy="6852004"/>
          </a:xfrm>
          <a:prstGeom prst="rect">
            <a:avLst/>
          </a:prstGeom>
          <a:noFill/>
          <a:ln>
            <a:noFill/>
          </a:ln>
        </p:spPr>
      </p:pic>
      <p:pic>
        <p:nvPicPr>
          <p:cNvPr id="197" name="Google Shape;197;g3305570c338_0_105"/>
          <p:cNvPicPr preferRelativeResize="0"/>
          <p:nvPr/>
        </p:nvPicPr>
        <p:blipFill rotWithShape="1">
          <a:blip r:embed="rId4">
            <a:alphaModFix/>
          </a:blip>
          <a:srcRect b="0" l="0" r="0" t="9861"/>
          <a:stretch/>
        </p:blipFill>
        <p:spPr>
          <a:xfrm>
            <a:off x="1343800" y="755888"/>
            <a:ext cx="9504399" cy="5346225"/>
          </a:xfrm>
          <a:prstGeom prst="rect">
            <a:avLst/>
          </a:prstGeom>
          <a:noFill/>
          <a:ln>
            <a:noFill/>
          </a:ln>
        </p:spPr>
      </p:pic>
      <p:sp>
        <p:nvSpPr>
          <p:cNvPr id="198" name="Google Shape;198;g3305570c338_0_105"/>
          <p:cNvSpPr txBox="1"/>
          <p:nvPr/>
        </p:nvSpPr>
        <p:spPr>
          <a:xfrm>
            <a:off x="1780350" y="1974725"/>
            <a:ext cx="7835700" cy="97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5700">
                <a:solidFill>
                  <a:schemeClr val="lt1"/>
                </a:solidFill>
                <a:latin typeface="Poppins"/>
                <a:ea typeface="Poppins"/>
                <a:cs typeface="Poppins"/>
                <a:sym typeface="Poppins"/>
              </a:rPr>
              <a:t>What destinations</a:t>
            </a:r>
            <a:endParaRPr/>
          </a:p>
        </p:txBody>
      </p:sp>
      <p:pic>
        <p:nvPicPr>
          <p:cNvPr id="199" name="Google Shape;199;g3305570c338_0_105"/>
          <p:cNvPicPr preferRelativeResize="0"/>
          <p:nvPr/>
        </p:nvPicPr>
        <p:blipFill rotWithShape="1">
          <a:blip r:embed="rId5">
            <a:alphaModFix/>
          </a:blip>
          <a:srcRect b="0" l="0" r="75737" t="0"/>
          <a:stretch/>
        </p:blipFill>
        <p:spPr>
          <a:xfrm>
            <a:off x="9721025" y="6102625"/>
            <a:ext cx="550948" cy="577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3305570c338_0_202"/>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05" name="Google Shape;205;g3305570c338_0_202"/>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06" name="Google Shape;206;g3305570c338_0_202"/>
          <p:cNvSpPr txBox="1"/>
          <p:nvPr/>
        </p:nvSpPr>
        <p:spPr>
          <a:xfrm>
            <a:off x="3290241" y="6054815"/>
            <a:ext cx="8545200" cy="186900"/>
          </a:xfrm>
          <a:prstGeom prst="rect">
            <a:avLst/>
          </a:prstGeom>
          <a:noFill/>
          <a:ln>
            <a:noFill/>
          </a:ln>
        </p:spPr>
        <p:txBody>
          <a:bodyPr anchorCtr="0" anchor="ctr" bIns="0" lIns="0" spcFirstLastPara="1" rIns="91425" wrap="square" tIns="0">
            <a:noAutofit/>
          </a:bodyPr>
          <a:lstStyle/>
          <a:p>
            <a:pPr indent="0" lvl="0" marL="0" rtl="0" algn="l">
              <a:lnSpc>
                <a:spcPct val="115000"/>
              </a:lnSpc>
              <a:spcBef>
                <a:spcPts val="0"/>
              </a:spcBef>
              <a:spcAft>
                <a:spcPts val="0"/>
              </a:spcAft>
              <a:buNone/>
            </a:pPr>
            <a:r>
              <a:rPr lang="en-US" sz="700">
                <a:solidFill>
                  <a:srgbClr val="434343"/>
                </a:solidFill>
                <a:latin typeface="Roboto Mono"/>
                <a:ea typeface="Roboto Mono"/>
                <a:cs typeface="Roboto Mono"/>
                <a:sym typeface="Roboto Mono"/>
              </a:rPr>
              <a:t>Source:  Tripadvisor internal data, 1/1/25 - 1/31/25 </a:t>
            </a:r>
            <a:endParaRPr sz="700">
              <a:solidFill>
                <a:srgbClr val="434343"/>
              </a:solidFill>
              <a:latin typeface="Roboto Mono"/>
              <a:ea typeface="Roboto Mono"/>
              <a:cs typeface="Roboto Mono"/>
              <a:sym typeface="Roboto Mono"/>
            </a:endParaRPr>
          </a:p>
        </p:txBody>
      </p:sp>
      <p:sp>
        <p:nvSpPr>
          <p:cNvPr id="207" name="Google Shape;207;g3305570c338_0_202"/>
          <p:cNvSpPr txBox="1"/>
          <p:nvPr/>
        </p:nvSpPr>
        <p:spPr>
          <a:xfrm>
            <a:off x="1051350" y="893000"/>
            <a:ext cx="10684500" cy="7716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lang="en-US" sz="2000">
                <a:solidFill>
                  <a:srgbClr val="000000"/>
                </a:solidFill>
                <a:latin typeface="Poppins"/>
                <a:ea typeface="Poppins"/>
                <a:cs typeface="Poppins"/>
                <a:sym typeface="Poppins"/>
              </a:rPr>
              <a:t>All destination regions benefit from seasonal demand increase in January</a:t>
            </a:r>
            <a:endParaRPr sz="2000">
              <a:solidFill>
                <a:srgbClr val="000000"/>
              </a:solidFill>
              <a:latin typeface="Poppins"/>
              <a:ea typeface="Poppins"/>
              <a:cs typeface="Poppins"/>
              <a:sym typeface="Poppins"/>
            </a:endParaRPr>
          </a:p>
        </p:txBody>
      </p:sp>
      <p:sp>
        <p:nvSpPr>
          <p:cNvPr id="208" name="Google Shape;208;g3305570c338_0_202"/>
          <p:cNvSpPr txBox="1"/>
          <p:nvPr/>
        </p:nvSpPr>
        <p:spPr>
          <a:xfrm>
            <a:off x="1051350" y="1522055"/>
            <a:ext cx="10684500" cy="3663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lang="en-US" sz="1000">
                <a:solidFill>
                  <a:srgbClr val="000000"/>
                </a:solidFill>
                <a:latin typeface="Poppins Light"/>
                <a:ea typeface="Poppins Light"/>
                <a:cs typeface="Poppins Light"/>
                <a:sym typeface="Poppins Light"/>
              </a:rPr>
              <a:t>Destinations in all regions gained in the month of January from prior month, led by EMEA destinations increasing </a:t>
            </a:r>
            <a:r>
              <a:rPr lang="en-US" sz="1000">
                <a:latin typeface="Poppins Light"/>
                <a:ea typeface="Poppins Light"/>
                <a:cs typeface="Poppins Light"/>
                <a:sym typeface="Poppins Light"/>
              </a:rPr>
              <a:t>57</a:t>
            </a:r>
            <a:r>
              <a:rPr lang="en-US" sz="1000">
                <a:solidFill>
                  <a:srgbClr val="000000"/>
                </a:solidFill>
                <a:latin typeface="Poppins Light"/>
                <a:ea typeface="Poppins Light"/>
                <a:cs typeface="Poppins Light"/>
                <a:sym typeface="Poppins Light"/>
              </a:rPr>
              <a:t>% MoM. EMEA attracted the largest share of demand (</a:t>
            </a:r>
            <a:r>
              <a:rPr lang="en-US" sz="1000">
                <a:latin typeface="Poppins Light"/>
                <a:ea typeface="Poppins Light"/>
                <a:cs typeface="Poppins Light"/>
                <a:sym typeface="Poppins Light"/>
              </a:rPr>
              <a:t>39</a:t>
            </a:r>
            <a:r>
              <a:rPr lang="en-US" sz="1000">
                <a:solidFill>
                  <a:srgbClr val="000000"/>
                </a:solidFill>
                <a:latin typeface="Poppins Light"/>
                <a:ea typeface="Poppins Light"/>
                <a:cs typeface="Poppins Light"/>
                <a:sym typeface="Poppins Light"/>
              </a:rPr>
              <a:t>%) in January, followed by </a:t>
            </a:r>
            <a:r>
              <a:rPr lang="en-US" sz="1000">
                <a:latin typeface="Poppins Light"/>
                <a:ea typeface="Poppins Light"/>
                <a:cs typeface="Poppins Light"/>
                <a:sym typeface="Poppins Light"/>
              </a:rPr>
              <a:t>APAC</a:t>
            </a:r>
            <a:r>
              <a:rPr lang="en-US" sz="1000">
                <a:solidFill>
                  <a:srgbClr val="000000"/>
                </a:solidFill>
                <a:latin typeface="Poppins Light"/>
                <a:ea typeface="Poppins Light"/>
                <a:cs typeface="Poppins Light"/>
                <a:sym typeface="Poppins Light"/>
              </a:rPr>
              <a:t> (2</a:t>
            </a:r>
            <a:r>
              <a:rPr lang="en-US" sz="1000">
                <a:latin typeface="Poppins Light"/>
                <a:ea typeface="Poppins Light"/>
                <a:cs typeface="Poppins Light"/>
                <a:sym typeface="Poppins Light"/>
              </a:rPr>
              <a:t>3</a:t>
            </a:r>
            <a:r>
              <a:rPr lang="en-US" sz="1000">
                <a:solidFill>
                  <a:srgbClr val="000000"/>
                </a:solidFill>
                <a:latin typeface="Poppins Light"/>
                <a:ea typeface="Poppins Light"/>
                <a:cs typeface="Poppins Light"/>
                <a:sym typeface="Poppins Light"/>
              </a:rPr>
              <a:t>%)</a:t>
            </a:r>
            <a:r>
              <a:rPr lang="en-US" sz="1000">
                <a:latin typeface="Poppins Light"/>
                <a:ea typeface="Poppins Light"/>
                <a:cs typeface="Poppins Light"/>
                <a:sym typeface="Poppins Light"/>
              </a:rPr>
              <a:t>.</a:t>
            </a:r>
            <a:endParaRPr sz="1000">
              <a:solidFill>
                <a:srgbClr val="000000"/>
              </a:solidFill>
              <a:latin typeface="Poppins Light"/>
              <a:ea typeface="Poppins Light"/>
              <a:cs typeface="Poppins Light"/>
              <a:sym typeface="Poppins Light"/>
            </a:endParaRPr>
          </a:p>
        </p:txBody>
      </p:sp>
      <p:pic>
        <p:nvPicPr>
          <p:cNvPr id="209" name="Google Shape;209;g3305570c338_0_202" title="Travel Intent by Destination Region, Hotel Clickers"/>
          <p:cNvPicPr preferRelativeResize="0"/>
          <p:nvPr/>
        </p:nvPicPr>
        <p:blipFill>
          <a:blip r:embed="rId4">
            <a:alphaModFix/>
          </a:blip>
          <a:stretch>
            <a:fillRect/>
          </a:stretch>
        </p:blipFill>
        <p:spPr>
          <a:xfrm>
            <a:off x="1950025" y="2283475"/>
            <a:ext cx="8273326" cy="3620674"/>
          </a:xfrm>
          <a:prstGeom prst="rect">
            <a:avLst/>
          </a:prstGeom>
          <a:noFill/>
          <a:ln>
            <a:noFill/>
          </a:ln>
        </p:spPr>
      </p:pic>
      <p:sp>
        <p:nvSpPr>
          <p:cNvPr id="210" name="Google Shape;210;g3305570c338_0_202"/>
          <p:cNvSpPr txBox="1"/>
          <p:nvPr/>
        </p:nvSpPr>
        <p:spPr>
          <a:xfrm>
            <a:off x="1604774" y="2200456"/>
            <a:ext cx="6084600" cy="487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000000"/>
                </a:solidFill>
                <a:highlight>
                  <a:srgbClr val="FFFFFF"/>
                </a:highlight>
                <a:latin typeface="Poppins Light"/>
                <a:ea typeface="Poppins Light"/>
                <a:cs typeface="Poppins Light"/>
                <a:sym typeface="Poppins Light"/>
              </a:rPr>
              <a:t>Traffic for Destination Region, Hotel Clicks</a:t>
            </a:r>
            <a:endParaRPr sz="1700">
              <a:solidFill>
                <a:srgbClr val="000000"/>
              </a:solidFill>
              <a:highlight>
                <a:srgbClr val="FFFFFF"/>
              </a:highlight>
              <a:latin typeface="Poppins Light"/>
              <a:ea typeface="Poppins Light"/>
              <a:cs typeface="Poppins Light"/>
              <a:sym typeface="Poppins Light"/>
            </a:endParaRPr>
          </a:p>
        </p:txBody>
      </p:sp>
      <p:pic>
        <p:nvPicPr>
          <p:cNvPr id="211" name="Google Shape;211;g3305570c338_0_202"/>
          <p:cNvPicPr preferRelativeResize="0"/>
          <p:nvPr/>
        </p:nvPicPr>
        <p:blipFill rotWithShape="1">
          <a:blip r:embed="rId5">
            <a:alphaModFix/>
          </a:blip>
          <a:srcRect b="0" l="0" r="75737" t="0"/>
          <a:stretch/>
        </p:blipFill>
        <p:spPr>
          <a:xfrm>
            <a:off x="9672400" y="6084400"/>
            <a:ext cx="550948" cy="577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305570c338_0_222"/>
          <p:cNvPicPr preferRelativeResize="0"/>
          <p:nvPr/>
        </p:nvPicPr>
        <p:blipFill rotWithShape="1">
          <a:blip r:embed="rId3">
            <a:alphaModFix/>
          </a:blip>
          <a:srcRect b="0" l="0" r="0" t="0"/>
          <a:stretch/>
        </p:blipFill>
        <p:spPr>
          <a:xfrm>
            <a:off x="-72875" y="2998"/>
            <a:ext cx="12191999" cy="6852004"/>
          </a:xfrm>
          <a:prstGeom prst="rect">
            <a:avLst/>
          </a:prstGeom>
          <a:noFill/>
          <a:ln>
            <a:noFill/>
          </a:ln>
        </p:spPr>
      </p:pic>
      <p:sp>
        <p:nvSpPr>
          <p:cNvPr id="217" name="Google Shape;217;g3305570c338_0_222"/>
          <p:cNvSpPr txBox="1"/>
          <p:nvPr/>
        </p:nvSpPr>
        <p:spPr>
          <a:xfrm>
            <a:off x="1870600"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18" name="Google Shape;218;g3305570c338_0_222"/>
          <p:cNvSpPr txBox="1"/>
          <p:nvPr/>
        </p:nvSpPr>
        <p:spPr>
          <a:xfrm>
            <a:off x="1318300" y="977026"/>
            <a:ext cx="3727500" cy="923400"/>
          </a:xfrm>
          <a:prstGeom prst="rect">
            <a:avLst/>
          </a:prstGeom>
          <a:noFill/>
          <a:ln>
            <a:noFill/>
          </a:ln>
        </p:spPr>
        <p:txBody>
          <a:bodyPr anchorCtr="0" anchor="t" bIns="0" lIns="0" spcFirstLastPara="1" rIns="228600" wrap="square" tIns="0">
            <a:spAutoFit/>
          </a:bodyPr>
          <a:lstStyle/>
          <a:p>
            <a:pPr indent="0" lvl="0" marL="0" rtl="0" algn="l">
              <a:spcBef>
                <a:spcPts val="0"/>
              </a:spcBef>
              <a:spcAft>
                <a:spcPts val="0"/>
              </a:spcAft>
              <a:buNone/>
            </a:pPr>
            <a:r>
              <a:rPr lang="en-US" sz="2000">
                <a:solidFill>
                  <a:srgbClr val="000000"/>
                </a:solidFill>
                <a:latin typeface="Poppins"/>
                <a:ea typeface="Poppins"/>
                <a:cs typeface="Poppins"/>
                <a:sym typeface="Poppins"/>
              </a:rPr>
              <a:t>Top 10 Destinations in APAC seen by Domestic vs International IPs </a:t>
            </a:r>
            <a:endParaRPr sz="2000">
              <a:solidFill>
                <a:srgbClr val="000000"/>
              </a:solidFill>
              <a:highlight>
                <a:srgbClr val="F2B203"/>
              </a:highlight>
              <a:latin typeface="Poppins"/>
              <a:ea typeface="Poppins"/>
              <a:cs typeface="Poppins"/>
              <a:sym typeface="Poppins"/>
            </a:endParaRPr>
          </a:p>
        </p:txBody>
      </p:sp>
      <p:graphicFrame>
        <p:nvGraphicFramePr>
          <p:cNvPr id="219" name="Google Shape;219;g3305570c338_0_222"/>
          <p:cNvGraphicFramePr/>
          <p:nvPr/>
        </p:nvGraphicFramePr>
        <p:xfrm>
          <a:off x="5637850" y="877210"/>
          <a:ext cx="3000000" cy="3000000"/>
        </p:xfrm>
        <a:graphic>
          <a:graphicData uri="http://schemas.openxmlformats.org/drawingml/2006/table">
            <a:tbl>
              <a:tblPr>
                <a:noFill/>
                <a:tableStyleId>{D3408074-FAF0-41D0-831B-8FD5DFE6E7DE}</a:tableStyleId>
              </a:tblPr>
              <a:tblGrid>
                <a:gridCol w="732850"/>
                <a:gridCol w="2102975"/>
                <a:gridCol w="2049850"/>
              </a:tblGrid>
              <a:tr h="397100">
                <a:tc gridSpan="3">
                  <a:txBody>
                    <a:bodyPr/>
                    <a:lstStyle/>
                    <a:p>
                      <a:pPr indent="0" lvl="0" marL="0" rtl="0" algn="ctr">
                        <a:lnSpc>
                          <a:spcPct val="115000"/>
                        </a:lnSpc>
                        <a:spcBef>
                          <a:spcPts val="0"/>
                        </a:spcBef>
                        <a:spcAft>
                          <a:spcPts val="0"/>
                        </a:spcAft>
                        <a:buNone/>
                      </a:pPr>
                      <a:r>
                        <a:rPr b="1" lang="en-US" sz="1000">
                          <a:solidFill>
                            <a:srgbClr val="FFFFFF"/>
                          </a:solidFill>
                          <a:latin typeface="Poppins"/>
                          <a:ea typeface="Poppins"/>
                          <a:cs typeface="Poppins"/>
                          <a:sym typeface="Poppins"/>
                        </a:rPr>
                        <a:t>Top APAC Destinations</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D4D4D4"/>
                      </a:solidFill>
                      <a:prstDash val="solid"/>
                      <a:round/>
                      <a:headEnd len="sm" w="sm" type="none"/>
                      <a:tailEnd len="sm" w="sm" type="none"/>
                    </a:lnB>
                    <a:solidFill>
                      <a:srgbClr val="000000"/>
                    </a:solidFill>
                  </a:tcPr>
                </a:tc>
                <a:tc hMerge="1"/>
                <a:tc hMerge="1"/>
              </a:tr>
              <a:tr h="397100">
                <a:tc>
                  <a:txBody>
                    <a:bodyPr/>
                    <a:lstStyle/>
                    <a:p>
                      <a:pPr indent="0" lvl="0" marL="0" rtl="0" algn="l">
                        <a:lnSpc>
                          <a:spcPct val="115000"/>
                        </a:lnSpc>
                        <a:spcBef>
                          <a:spcPts val="0"/>
                        </a:spcBef>
                        <a:spcAft>
                          <a:spcPts val="0"/>
                        </a:spcAft>
                        <a:buNone/>
                      </a:pPr>
                      <a:r>
                        <a:rPr b="1" lang="en-US" sz="1000">
                          <a:solidFill>
                            <a:srgbClr val="FFFFFF"/>
                          </a:solidFill>
                          <a:latin typeface="Poppins"/>
                          <a:ea typeface="Poppins"/>
                          <a:cs typeface="Poppins"/>
                          <a:sym typeface="Poppins"/>
                        </a:rPr>
                        <a:t>Rank</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8650">
                      <a:solidFill>
                        <a:srgbClr val="D4D4D4"/>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solidFill>
                      <a:srgbClr val="000000"/>
                    </a:solidFill>
                  </a:tcPr>
                </a:tc>
                <a:tc>
                  <a:txBody>
                    <a:bodyPr/>
                    <a:lstStyle/>
                    <a:p>
                      <a:pPr indent="0" lvl="0" marL="0" rtl="0" algn="l">
                        <a:lnSpc>
                          <a:spcPct val="115000"/>
                        </a:lnSpc>
                        <a:spcBef>
                          <a:spcPts val="0"/>
                        </a:spcBef>
                        <a:spcAft>
                          <a:spcPts val="0"/>
                        </a:spcAft>
                        <a:buNone/>
                      </a:pPr>
                      <a:r>
                        <a:rPr b="1" lang="en-US" sz="1000">
                          <a:solidFill>
                            <a:srgbClr val="FFFFFF"/>
                          </a:solidFill>
                          <a:latin typeface="Poppins"/>
                          <a:ea typeface="Poppins"/>
                          <a:cs typeface="Poppins"/>
                          <a:sym typeface="Poppins"/>
                        </a:rPr>
                        <a:t>Domestic visitors (IP)</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8650">
                      <a:solidFill>
                        <a:srgbClr val="D4D4D4"/>
                      </a:solidFill>
                      <a:prstDash val="solid"/>
                      <a:round/>
                      <a:headEnd len="sm" w="sm" type="none"/>
                      <a:tailEnd len="sm" w="sm" type="none"/>
                    </a:lnR>
                    <a:lnT cap="flat" cmpd="sng" w="8650">
                      <a:solidFill>
                        <a:srgbClr val="D4D4D4"/>
                      </a:solidFill>
                      <a:prstDash val="solid"/>
                      <a:round/>
                      <a:headEnd len="sm" w="sm" type="none"/>
                      <a:tailEnd len="sm" w="sm" type="none"/>
                    </a:lnT>
                    <a:lnB cap="flat" cmpd="sng" w="6350">
                      <a:solidFill>
                        <a:srgbClr val="CCCCCC"/>
                      </a:solidFill>
                      <a:prstDash val="solid"/>
                      <a:round/>
                      <a:headEnd len="sm" w="sm" type="none"/>
                      <a:tailEnd len="sm" w="sm" type="none"/>
                    </a:lnB>
                    <a:solidFill>
                      <a:srgbClr val="000000"/>
                    </a:solidFill>
                  </a:tcPr>
                </a:tc>
                <a:tc>
                  <a:txBody>
                    <a:bodyPr/>
                    <a:lstStyle/>
                    <a:p>
                      <a:pPr indent="0" lvl="0" marL="0" rtl="0" algn="l">
                        <a:lnSpc>
                          <a:spcPct val="115000"/>
                        </a:lnSpc>
                        <a:spcBef>
                          <a:spcPts val="0"/>
                        </a:spcBef>
                        <a:spcAft>
                          <a:spcPts val="0"/>
                        </a:spcAft>
                        <a:buNone/>
                      </a:pPr>
                      <a:r>
                        <a:rPr b="1" lang="en-US" sz="1000">
                          <a:solidFill>
                            <a:srgbClr val="FFFFFF"/>
                          </a:solidFill>
                          <a:latin typeface="Poppins"/>
                          <a:ea typeface="Poppins"/>
                          <a:cs typeface="Poppins"/>
                          <a:sym typeface="Poppins"/>
                        </a:rPr>
                        <a:t>International visitors (IP)</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8650">
                      <a:solidFill>
                        <a:srgbClr val="D4D4D4"/>
                      </a:solidFill>
                      <a:prstDash val="solid"/>
                      <a:round/>
                      <a:headEnd len="sm" w="sm" type="none"/>
                      <a:tailEnd len="sm" w="sm" type="none"/>
                    </a:lnR>
                    <a:lnT cap="flat" cmpd="sng" w="8650">
                      <a:solidFill>
                        <a:srgbClr val="D4D4D4"/>
                      </a:solidFill>
                      <a:prstDash val="solid"/>
                      <a:round/>
                      <a:headEnd len="sm" w="sm" type="none"/>
                      <a:tailEnd len="sm" w="sm" type="none"/>
                    </a:lnT>
                    <a:lnB cap="flat" cmpd="sng" w="6350">
                      <a:solidFill>
                        <a:srgbClr val="CCCCCC"/>
                      </a:solidFill>
                      <a:prstDash val="solid"/>
                      <a:round/>
                      <a:headEnd len="sm" w="sm" type="none"/>
                      <a:tailEnd len="sm" w="sm" type="none"/>
                    </a:lnB>
                    <a:solidFill>
                      <a:srgbClr val="000000"/>
                    </a:solidFill>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63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spcBef>
                          <a:spcPts val="0"/>
                        </a:spcBef>
                        <a:spcAft>
                          <a:spcPts val="0"/>
                        </a:spcAft>
                        <a:buNone/>
                      </a:pPr>
                      <a:r>
                        <a:rPr lang="en-US" sz="1000">
                          <a:latin typeface="Poppins"/>
                          <a:ea typeface="Poppins"/>
                          <a:cs typeface="Poppins"/>
                          <a:sym typeface="Poppins"/>
                        </a:rPr>
                        <a:t>Tokyo, JP</a:t>
                      </a:r>
                      <a:endParaRPr sz="1000">
                        <a:latin typeface="Poppins"/>
                        <a:ea typeface="Poppins"/>
                        <a:cs typeface="Poppins"/>
                        <a:sym typeface="Poppins"/>
                      </a:endParaRPr>
                    </a:p>
                  </a:txBody>
                  <a:tcPr marT="18800" marB="1880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1000">
                          <a:solidFill>
                            <a:srgbClr val="000000"/>
                          </a:solidFill>
                          <a:latin typeface="Poppins"/>
                          <a:ea typeface="Poppins"/>
                          <a:cs typeface="Poppins"/>
                          <a:sym typeface="Poppins"/>
                        </a:rPr>
                        <a:t>Tokyo, JP</a:t>
                      </a:r>
                      <a:endParaRPr sz="1000">
                        <a:latin typeface="Poppins"/>
                        <a:ea typeface="Poppins"/>
                        <a:cs typeface="Poppins"/>
                        <a:sym typeface="Poppins"/>
                      </a:endParaRPr>
                    </a:p>
                  </a:txBody>
                  <a:tcPr marT="18800" marB="1880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2</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Seoul,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spcBef>
                          <a:spcPts val="0"/>
                        </a:spcBef>
                        <a:spcAft>
                          <a:spcPts val="0"/>
                        </a:spcAft>
                        <a:buNone/>
                      </a:pPr>
                      <a:r>
                        <a:rPr lang="en-US" sz="1000">
                          <a:latin typeface="Poppins"/>
                          <a:ea typeface="Poppins"/>
                          <a:cs typeface="Poppins"/>
                          <a:sym typeface="Poppins"/>
                        </a:rPr>
                        <a:t>Bangkok, TH</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3</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Busan,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Singapore. SG</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4</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Chuo, JP</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Bali, ID</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5</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Seogwipo,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Chuo, JP</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6</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Prayagraj, IN</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Hong Kong, CN</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7</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Jeju,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Patong, TH</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8</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Incheon,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Seoul, SK</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9</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Gangneung, SK</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Pattaya, TH</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tcPr>
                </a:tc>
              </a:tr>
              <a:tr h="397100">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10</a:t>
                      </a:r>
                      <a:endParaRPr sz="1000">
                        <a:latin typeface="Poppins"/>
                        <a:ea typeface="Poppins"/>
                        <a:cs typeface="Poppins"/>
                        <a:sym typeface="Poppins"/>
                      </a:endParaRPr>
                    </a:p>
                  </a:txBody>
                  <a:tcPr marT="18800" marB="18800" marR="28575" marL="28575" anchor="b">
                    <a:lnL cap="flat" cmpd="sng" w="8650">
                      <a:solidFill>
                        <a:srgbClr val="D4D4D4"/>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D4D4D4"/>
                      </a:solidFill>
                      <a:prstDash val="solid"/>
                      <a:round/>
                      <a:headEnd len="sm" w="sm" type="none"/>
                      <a:tailEnd len="sm" w="sm" type="none"/>
                    </a:lnT>
                    <a:lnB cap="flat" cmpd="sng" w="8650">
                      <a:solidFill>
                        <a:srgbClr val="D4D4D4"/>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latin typeface="Poppins"/>
                          <a:ea typeface="Poppins"/>
                          <a:cs typeface="Poppins"/>
                          <a:sym typeface="Poppins"/>
                        </a:rPr>
                        <a:t>Jakarta, ID</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000">
                          <a:solidFill>
                            <a:srgbClr val="000000"/>
                          </a:solidFill>
                          <a:latin typeface="Poppins"/>
                          <a:ea typeface="Poppins"/>
                          <a:cs typeface="Poppins"/>
                          <a:sym typeface="Poppins"/>
                        </a:rPr>
                        <a:t>Dhaalu Atoll, MV</a:t>
                      </a:r>
                      <a:endParaRPr sz="1000">
                        <a:solidFill>
                          <a:srgbClr val="000000"/>
                        </a:solidFill>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tcPr>
                </a:tc>
              </a:tr>
            </a:tbl>
          </a:graphicData>
        </a:graphic>
      </p:graphicFrame>
      <p:sp>
        <p:nvSpPr>
          <p:cNvPr id="220" name="Google Shape;220;g3305570c338_0_222"/>
          <p:cNvSpPr txBox="1"/>
          <p:nvPr/>
        </p:nvSpPr>
        <p:spPr>
          <a:xfrm>
            <a:off x="1926125" y="5516177"/>
            <a:ext cx="6651900" cy="164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700">
                <a:solidFill>
                  <a:srgbClr val="000000"/>
                </a:solidFill>
                <a:latin typeface="Roboto Mono"/>
                <a:ea typeface="Roboto Mono"/>
                <a:cs typeface="Roboto Mono"/>
                <a:sym typeface="Roboto Mono"/>
              </a:rPr>
              <a:t>Source:  Tripadvisor internal data, 1/1/25 - 1/31/25 </a:t>
            </a:r>
            <a:endParaRPr sz="700">
              <a:solidFill>
                <a:srgbClr val="000000"/>
              </a:solidFill>
              <a:latin typeface="Roboto Mono"/>
              <a:ea typeface="Roboto Mono"/>
              <a:cs typeface="Roboto Mono"/>
              <a:sym typeface="Roboto Mono"/>
            </a:endParaRPr>
          </a:p>
        </p:txBody>
      </p:sp>
      <p:pic>
        <p:nvPicPr>
          <p:cNvPr id="221" name="Google Shape;221;g3305570c338_0_222"/>
          <p:cNvPicPr preferRelativeResize="0"/>
          <p:nvPr/>
        </p:nvPicPr>
        <p:blipFill rotWithShape="1">
          <a:blip r:embed="rId4">
            <a:alphaModFix/>
          </a:blip>
          <a:srcRect b="0" l="0" r="74221" t="0"/>
          <a:stretch/>
        </p:blipFill>
        <p:spPr>
          <a:xfrm>
            <a:off x="9615800" y="6086975"/>
            <a:ext cx="619725" cy="611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305570c338_0_173"/>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27" name="Google Shape;227;g3305570c338_0_173"/>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sp>
        <p:nvSpPr>
          <p:cNvPr id="228" name="Google Shape;228;g3305570c338_0_173"/>
          <p:cNvSpPr txBox="1"/>
          <p:nvPr/>
        </p:nvSpPr>
        <p:spPr>
          <a:xfrm>
            <a:off x="1767650" y="1366750"/>
            <a:ext cx="8802000" cy="15699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6000">
                <a:solidFill>
                  <a:schemeClr val="lt1"/>
                </a:solidFill>
                <a:latin typeface="Poppins"/>
                <a:ea typeface="Poppins"/>
                <a:cs typeface="Poppins"/>
                <a:sym typeface="Poppins"/>
              </a:rPr>
              <a:t>Tripadvisor Insights - Mongolia</a:t>
            </a:r>
            <a:endParaRPr sz="6000">
              <a:solidFill>
                <a:schemeClr val="lt1"/>
              </a:solidFill>
              <a:latin typeface="Poppins"/>
              <a:ea typeface="Poppins"/>
              <a:cs typeface="Poppins"/>
              <a:sym typeface="Poppins"/>
            </a:endParaRPr>
          </a:p>
        </p:txBody>
      </p:sp>
      <p:pic>
        <p:nvPicPr>
          <p:cNvPr id="229" name="Google Shape;229;g3305570c338_0_173"/>
          <p:cNvPicPr preferRelativeResize="0"/>
          <p:nvPr/>
        </p:nvPicPr>
        <p:blipFill rotWithShape="1">
          <a:blip r:embed="rId4">
            <a:alphaModFix/>
          </a:blip>
          <a:srcRect b="0" l="0" r="76748" t="0"/>
          <a:stretch/>
        </p:blipFill>
        <p:spPr>
          <a:xfrm>
            <a:off x="9670475" y="6086975"/>
            <a:ext cx="558976" cy="611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3305570c338_0_332"/>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35" name="Google Shape;235;g3305570c338_0_332"/>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sp>
        <p:nvSpPr>
          <p:cNvPr id="236" name="Google Shape;236;g3305570c338_0_332"/>
          <p:cNvSpPr txBox="1"/>
          <p:nvPr/>
        </p:nvSpPr>
        <p:spPr>
          <a:xfrm>
            <a:off x="1864850" y="2915700"/>
            <a:ext cx="8802000" cy="8772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6000">
                <a:solidFill>
                  <a:schemeClr val="lt1"/>
                </a:solidFill>
                <a:latin typeface="Poppins"/>
                <a:ea typeface="Poppins"/>
                <a:cs typeface="Poppins"/>
                <a:sym typeface="Poppins"/>
              </a:rPr>
              <a:t>Global Travelers </a:t>
            </a:r>
            <a:endParaRPr sz="6000">
              <a:solidFill>
                <a:schemeClr val="lt1"/>
              </a:solidFill>
              <a:latin typeface="Poppins"/>
              <a:ea typeface="Poppins"/>
              <a:cs typeface="Poppins"/>
              <a:sym typeface="Poppins"/>
            </a:endParaRPr>
          </a:p>
        </p:txBody>
      </p:sp>
      <p:pic>
        <p:nvPicPr>
          <p:cNvPr id="237" name="Google Shape;237;g3305570c338_0_332"/>
          <p:cNvPicPr preferRelativeResize="0"/>
          <p:nvPr/>
        </p:nvPicPr>
        <p:blipFill rotWithShape="1">
          <a:blip r:embed="rId4">
            <a:alphaModFix/>
          </a:blip>
          <a:srcRect b="0" l="0" r="75737" t="0"/>
          <a:stretch/>
        </p:blipFill>
        <p:spPr>
          <a:xfrm>
            <a:off x="9714650" y="6095950"/>
            <a:ext cx="557327" cy="584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3305570c338_0_22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43" name="Google Shape;243;g3305570c338_0_227"/>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44" name="Google Shape;244;g3305570c338_0_227"/>
          <p:cNvSpPr txBox="1"/>
          <p:nvPr/>
        </p:nvSpPr>
        <p:spPr>
          <a:xfrm>
            <a:off x="1046435" y="670248"/>
            <a:ext cx="10264200" cy="865500"/>
          </a:xfrm>
          <a:prstGeom prst="rect">
            <a:avLst/>
          </a:prstGeom>
          <a:noFill/>
          <a:ln>
            <a:noFill/>
          </a:ln>
        </p:spPr>
        <p:txBody>
          <a:bodyPr anchorCtr="0" anchor="t" bIns="34425" lIns="68875" spcFirstLastPara="1" rIns="68875" wrap="square" tIns="34425">
            <a:noAutofit/>
          </a:bodyPr>
          <a:lstStyle/>
          <a:p>
            <a:pPr indent="0" lvl="0" marL="0" rtl="0" algn="l">
              <a:spcBef>
                <a:spcPts val="600"/>
              </a:spcBef>
              <a:spcAft>
                <a:spcPts val="0"/>
              </a:spcAft>
              <a:buNone/>
            </a:pPr>
            <a:r>
              <a:rPr lang="en-US" sz="1800">
                <a:solidFill>
                  <a:srgbClr val="000000"/>
                </a:solidFill>
                <a:latin typeface="Poppins"/>
                <a:ea typeface="Poppins"/>
                <a:cs typeface="Poppins"/>
                <a:sym typeface="Poppins"/>
              </a:rPr>
              <a:t>Global unique user traffic to Mongolia steadily increases from the start of the year, reaching its peak in July. However, traffic declines during the final quarter before rebounding in January 2025, marking a 10% year-over-year increase compared to January 2024.</a:t>
            </a:r>
            <a:endParaRPr sz="1800">
              <a:solidFill>
                <a:srgbClr val="000000"/>
              </a:solidFill>
              <a:latin typeface="Poppins"/>
              <a:ea typeface="Poppins"/>
              <a:cs typeface="Poppins"/>
              <a:sym typeface="Poppins"/>
            </a:endParaRPr>
          </a:p>
        </p:txBody>
      </p:sp>
      <p:sp>
        <p:nvSpPr>
          <p:cNvPr id="245" name="Google Shape;245;g3305570c338_0_227"/>
          <p:cNvSpPr txBox="1"/>
          <p:nvPr/>
        </p:nvSpPr>
        <p:spPr>
          <a:xfrm>
            <a:off x="1020675" y="5813049"/>
            <a:ext cx="9945900" cy="3747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latin typeface="Roboto Mono"/>
              <a:ea typeface="Roboto Mono"/>
              <a:cs typeface="Roboto Mono"/>
              <a:sym typeface="Roboto Mono"/>
            </a:endParaRPr>
          </a:p>
        </p:txBody>
      </p:sp>
      <p:pic>
        <p:nvPicPr>
          <p:cNvPr id="246" name="Google Shape;246;g3305570c338_0_227" title="Chart"/>
          <p:cNvPicPr preferRelativeResize="0"/>
          <p:nvPr/>
        </p:nvPicPr>
        <p:blipFill>
          <a:blip r:embed="rId4">
            <a:alphaModFix/>
          </a:blip>
          <a:stretch>
            <a:fillRect/>
          </a:stretch>
        </p:blipFill>
        <p:spPr>
          <a:xfrm>
            <a:off x="1387972" y="2220381"/>
            <a:ext cx="9581167" cy="3716757"/>
          </a:xfrm>
          <a:prstGeom prst="rect">
            <a:avLst/>
          </a:prstGeom>
          <a:noFill/>
          <a:ln>
            <a:noFill/>
          </a:ln>
        </p:spPr>
      </p:pic>
      <p:pic>
        <p:nvPicPr>
          <p:cNvPr id="247" name="Google Shape;247;g3305570c338_0_227"/>
          <p:cNvPicPr preferRelativeResize="0"/>
          <p:nvPr/>
        </p:nvPicPr>
        <p:blipFill rotWithShape="1">
          <a:blip r:embed="rId5">
            <a:alphaModFix/>
          </a:blip>
          <a:srcRect b="0" l="0" r="74221" t="0"/>
          <a:stretch/>
        </p:blipFill>
        <p:spPr>
          <a:xfrm>
            <a:off x="9646150" y="6038375"/>
            <a:ext cx="619725" cy="611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3305570c338_0_71"/>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53" name="Google Shape;253;g3305570c338_0_71"/>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54" name="Google Shape;254;g3305570c338_0_71"/>
          <p:cNvSpPr txBox="1"/>
          <p:nvPr/>
        </p:nvSpPr>
        <p:spPr>
          <a:xfrm>
            <a:off x="1107257" y="786925"/>
            <a:ext cx="10312800" cy="870900"/>
          </a:xfrm>
          <a:prstGeom prst="rect">
            <a:avLst/>
          </a:prstGeom>
          <a:noFill/>
          <a:ln>
            <a:noFill/>
          </a:ln>
        </p:spPr>
        <p:txBody>
          <a:bodyPr anchorCtr="0" anchor="t" bIns="34425" lIns="68875" spcFirstLastPara="1" rIns="68875" wrap="square" tIns="34425">
            <a:noAutofit/>
          </a:bodyPr>
          <a:lstStyle/>
          <a:p>
            <a:pPr indent="0" lvl="0" marL="0" rtl="0" algn="l">
              <a:spcBef>
                <a:spcPts val="600"/>
              </a:spcBef>
              <a:spcAft>
                <a:spcPts val="0"/>
              </a:spcAft>
              <a:buNone/>
            </a:pPr>
            <a:r>
              <a:rPr lang="en-US" sz="2000">
                <a:solidFill>
                  <a:srgbClr val="000000"/>
                </a:solidFill>
                <a:latin typeface="Poppins"/>
                <a:ea typeface="Poppins"/>
                <a:cs typeface="Poppins"/>
                <a:sym typeface="Poppins"/>
              </a:rPr>
              <a:t>The global booking window significantly shortened from February 2024, with this trend continuing through approximately October</a:t>
            </a:r>
            <a:endParaRPr sz="2000">
              <a:solidFill>
                <a:srgbClr val="000000"/>
              </a:solidFill>
              <a:latin typeface="Poppins"/>
              <a:ea typeface="Poppins"/>
              <a:cs typeface="Poppins"/>
              <a:sym typeface="Poppins"/>
            </a:endParaRPr>
          </a:p>
        </p:txBody>
      </p:sp>
      <p:sp>
        <p:nvSpPr>
          <p:cNvPr id="255" name="Google Shape;255;g3305570c338_0_71"/>
          <p:cNvSpPr txBox="1"/>
          <p:nvPr/>
        </p:nvSpPr>
        <p:spPr>
          <a:xfrm>
            <a:off x="2770050" y="5828815"/>
            <a:ext cx="9992700" cy="3771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latin typeface="Roboto Mono"/>
              <a:ea typeface="Roboto Mono"/>
              <a:cs typeface="Roboto Mono"/>
              <a:sym typeface="Roboto Mono"/>
            </a:endParaRPr>
          </a:p>
        </p:txBody>
      </p:sp>
      <p:pic>
        <p:nvPicPr>
          <p:cNvPr id="256" name="Google Shape;256;g3305570c338_0_71" title="Chart"/>
          <p:cNvPicPr preferRelativeResize="0"/>
          <p:nvPr/>
        </p:nvPicPr>
        <p:blipFill>
          <a:blip r:embed="rId4">
            <a:alphaModFix/>
          </a:blip>
          <a:stretch>
            <a:fillRect/>
          </a:stretch>
        </p:blipFill>
        <p:spPr>
          <a:xfrm>
            <a:off x="2222650" y="1886375"/>
            <a:ext cx="8677224" cy="3559601"/>
          </a:xfrm>
          <a:prstGeom prst="rect">
            <a:avLst/>
          </a:prstGeom>
          <a:noFill/>
          <a:ln>
            <a:noFill/>
          </a:ln>
        </p:spPr>
      </p:pic>
      <p:pic>
        <p:nvPicPr>
          <p:cNvPr id="257" name="Google Shape;257;g3305570c338_0_71"/>
          <p:cNvPicPr preferRelativeResize="0"/>
          <p:nvPr/>
        </p:nvPicPr>
        <p:blipFill rotWithShape="1">
          <a:blip r:embed="rId5">
            <a:alphaModFix/>
          </a:blip>
          <a:srcRect b="0" l="0" r="76748" t="0"/>
          <a:stretch/>
        </p:blipFill>
        <p:spPr>
          <a:xfrm>
            <a:off x="9670475" y="6086975"/>
            <a:ext cx="558976" cy="611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g3305570c338_0_274"/>
          <p:cNvPicPr preferRelativeResize="0"/>
          <p:nvPr/>
        </p:nvPicPr>
        <p:blipFill rotWithShape="1">
          <a:blip r:embed="rId3">
            <a:alphaModFix/>
          </a:blip>
          <a:srcRect b="0" l="0" r="0" t="0"/>
          <a:stretch/>
        </p:blipFill>
        <p:spPr>
          <a:xfrm>
            <a:off x="-102375" y="2998"/>
            <a:ext cx="12191999" cy="6852004"/>
          </a:xfrm>
          <a:prstGeom prst="rect">
            <a:avLst/>
          </a:prstGeom>
          <a:noFill/>
          <a:ln>
            <a:noFill/>
          </a:ln>
        </p:spPr>
      </p:pic>
      <p:sp>
        <p:nvSpPr>
          <p:cNvPr id="263" name="Google Shape;263;g3305570c338_0_274"/>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64" name="Google Shape;264;g3305570c338_0_274"/>
          <p:cNvSpPr txBox="1"/>
          <p:nvPr/>
        </p:nvSpPr>
        <p:spPr>
          <a:xfrm>
            <a:off x="1907025" y="5321024"/>
            <a:ext cx="9945900" cy="3747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latin typeface="Roboto Mono"/>
              <a:ea typeface="Roboto Mono"/>
              <a:cs typeface="Roboto Mono"/>
              <a:sym typeface="Roboto Mono"/>
            </a:endParaRPr>
          </a:p>
        </p:txBody>
      </p:sp>
      <p:sp>
        <p:nvSpPr>
          <p:cNvPr id="265" name="Google Shape;265;g3305570c338_0_274"/>
          <p:cNvSpPr txBox="1"/>
          <p:nvPr/>
        </p:nvSpPr>
        <p:spPr>
          <a:xfrm>
            <a:off x="1020675" y="1044313"/>
            <a:ext cx="49014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US" sz="2000">
                <a:solidFill>
                  <a:srgbClr val="000000"/>
                </a:solidFill>
                <a:latin typeface="Poppins"/>
                <a:ea typeface="Poppins"/>
                <a:cs typeface="Poppins"/>
                <a:sym typeface="Poppins"/>
              </a:rPr>
              <a:t>Most viewed experience types in Mongolia by </a:t>
            </a:r>
            <a:r>
              <a:rPr lang="en-US" sz="2000">
                <a:solidFill>
                  <a:srgbClr val="34E0A1"/>
                </a:solidFill>
                <a:latin typeface="Poppins"/>
                <a:ea typeface="Poppins"/>
                <a:cs typeface="Poppins"/>
                <a:sym typeface="Poppins"/>
              </a:rPr>
              <a:t>Global </a:t>
            </a:r>
            <a:r>
              <a:rPr lang="en-US" sz="2000">
                <a:solidFill>
                  <a:srgbClr val="000000"/>
                </a:solidFill>
                <a:latin typeface="Poppins"/>
                <a:ea typeface="Poppins"/>
                <a:cs typeface="Poppins"/>
                <a:sym typeface="Poppins"/>
              </a:rPr>
              <a:t> travelers</a:t>
            </a:r>
            <a:endParaRPr sz="2000">
              <a:solidFill>
                <a:srgbClr val="000000"/>
              </a:solidFill>
              <a:latin typeface="Poppins"/>
              <a:ea typeface="Poppins"/>
              <a:cs typeface="Poppins"/>
              <a:sym typeface="Poppins"/>
            </a:endParaRPr>
          </a:p>
        </p:txBody>
      </p:sp>
      <p:sp>
        <p:nvSpPr>
          <p:cNvPr id="266" name="Google Shape;266;g3305570c338_0_274"/>
          <p:cNvSpPr txBox="1"/>
          <p:nvPr/>
        </p:nvSpPr>
        <p:spPr>
          <a:xfrm>
            <a:off x="1166425" y="1910675"/>
            <a:ext cx="4193400" cy="3757200"/>
          </a:xfrm>
          <a:prstGeom prst="rect">
            <a:avLst/>
          </a:prstGeom>
          <a:noFill/>
          <a:ln>
            <a:noFill/>
          </a:ln>
        </p:spPr>
        <p:txBody>
          <a:bodyPr anchorCtr="0" anchor="t" bIns="0" lIns="0" spcFirstLastPara="1" rIns="91425" wrap="square" tIns="0">
            <a:noAutofit/>
          </a:bodyPr>
          <a:lstStyle/>
          <a:p>
            <a:pPr indent="-304800" lvl="0" marL="457200" rtl="0" algn="l">
              <a:lnSpc>
                <a:spcPct val="115000"/>
              </a:lnSpc>
              <a:spcBef>
                <a:spcPts val="1500"/>
              </a:spcBef>
              <a:spcAft>
                <a:spcPts val="0"/>
              </a:spcAft>
              <a:buClr>
                <a:srgbClr val="000000"/>
              </a:buClr>
              <a:buSzPts val="1200"/>
              <a:buFont typeface="Poppins Light"/>
              <a:buChar char="●"/>
            </a:pPr>
            <a:r>
              <a:rPr lang="en-US" sz="1200">
                <a:solidFill>
                  <a:srgbClr val="000000"/>
                </a:solidFill>
                <a:latin typeface="Poppins"/>
                <a:ea typeface="Poppins"/>
                <a:cs typeface="Poppins"/>
                <a:sym typeface="Poppins"/>
              </a:rPr>
              <a:t>Outdoor activities, nature, and parks are among the top attractions for travelers exploring Mongolia, with key destinations such as Gorkhi-Terelj National Park and Hustai National Park drawing significant interest. </a:t>
            </a:r>
            <a:endParaRPr sz="1200">
              <a:solidFill>
                <a:srgbClr val="000000"/>
              </a:solidFill>
              <a:latin typeface="Poppins"/>
              <a:ea typeface="Poppins"/>
              <a:cs typeface="Poppins"/>
              <a:sym typeface="Poppins"/>
            </a:endParaRPr>
          </a:p>
          <a:p>
            <a:pPr indent="-304800" lvl="0" marL="457200" rtl="0" algn="l">
              <a:lnSpc>
                <a:spcPct val="115000"/>
              </a:lnSpc>
              <a:spcBef>
                <a:spcPts val="1500"/>
              </a:spcBef>
              <a:spcAft>
                <a:spcPts val="0"/>
              </a:spcAft>
              <a:buClr>
                <a:srgbClr val="000000"/>
              </a:buClr>
              <a:buSzPts val="1200"/>
              <a:buFont typeface="Poppins Light"/>
              <a:buChar char="●"/>
            </a:pPr>
            <a:r>
              <a:rPr lang="en-US" sz="1200">
                <a:solidFill>
                  <a:srgbClr val="000000"/>
                </a:solidFill>
                <a:latin typeface="Poppins"/>
                <a:ea typeface="Poppins"/>
                <a:cs typeface="Poppins"/>
                <a:sym typeface="Poppins"/>
              </a:rPr>
              <a:t>Close behind is the tours category, highlighting the strong demand among global travelers for guided experiences in Mongolia.</a:t>
            </a:r>
            <a:endParaRPr sz="1200">
              <a:solidFill>
                <a:srgbClr val="000000"/>
              </a:solidFill>
              <a:latin typeface="Poppins"/>
              <a:ea typeface="Poppins"/>
              <a:cs typeface="Poppins"/>
              <a:sym typeface="Poppins"/>
            </a:endParaRPr>
          </a:p>
          <a:p>
            <a:pPr indent="0" lvl="0" marL="0" rtl="0" algn="l">
              <a:spcBef>
                <a:spcPts val="1000"/>
              </a:spcBef>
              <a:spcAft>
                <a:spcPts val="0"/>
              </a:spcAft>
              <a:buNone/>
            </a:pPr>
            <a:r>
              <a:t/>
            </a:r>
            <a:endParaRPr sz="1000">
              <a:solidFill>
                <a:srgbClr val="000000"/>
              </a:solidFill>
              <a:latin typeface="Poppins Light"/>
              <a:ea typeface="Poppins Light"/>
              <a:cs typeface="Poppins Light"/>
              <a:sym typeface="Poppins Light"/>
            </a:endParaRPr>
          </a:p>
        </p:txBody>
      </p:sp>
      <p:sp>
        <p:nvSpPr>
          <p:cNvPr id="267" name="Google Shape;267;g3305570c338_0_274"/>
          <p:cNvSpPr txBox="1"/>
          <p:nvPr/>
        </p:nvSpPr>
        <p:spPr>
          <a:xfrm>
            <a:off x="6902734" y="744400"/>
            <a:ext cx="4287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000">
                <a:solidFill>
                  <a:srgbClr val="000000"/>
                </a:solidFill>
                <a:latin typeface="Poppins"/>
                <a:ea typeface="Poppins"/>
                <a:cs typeface="Poppins"/>
                <a:sym typeface="Poppins"/>
              </a:rPr>
              <a:t>Attraction category share (%) viewed by </a:t>
            </a:r>
            <a:r>
              <a:rPr lang="en-US" sz="2000">
                <a:solidFill>
                  <a:srgbClr val="34E0A1"/>
                </a:solidFill>
                <a:latin typeface="Poppins"/>
                <a:ea typeface="Poppins"/>
                <a:cs typeface="Poppins"/>
                <a:sym typeface="Poppins"/>
              </a:rPr>
              <a:t>Global </a:t>
            </a:r>
            <a:r>
              <a:rPr lang="en-US" sz="2000">
                <a:solidFill>
                  <a:srgbClr val="000000"/>
                </a:solidFill>
                <a:latin typeface="Poppins"/>
                <a:ea typeface="Poppins"/>
                <a:cs typeface="Poppins"/>
                <a:sym typeface="Poppins"/>
              </a:rPr>
              <a:t>travelers</a:t>
            </a:r>
            <a:endParaRPr sz="2000">
              <a:solidFill>
                <a:srgbClr val="000000"/>
              </a:solidFill>
              <a:latin typeface="Poppins"/>
              <a:ea typeface="Poppins"/>
              <a:cs typeface="Poppins"/>
              <a:sym typeface="Poppins"/>
            </a:endParaRPr>
          </a:p>
        </p:txBody>
      </p:sp>
      <p:pic>
        <p:nvPicPr>
          <p:cNvPr id="268" name="Google Shape;268;g3305570c338_0_274" title="Chart"/>
          <p:cNvPicPr preferRelativeResize="0"/>
          <p:nvPr/>
        </p:nvPicPr>
        <p:blipFill>
          <a:blip r:embed="rId4">
            <a:alphaModFix/>
          </a:blip>
          <a:stretch>
            <a:fillRect/>
          </a:stretch>
        </p:blipFill>
        <p:spPr>
          <a:xfrm>
            <a:off x="6068475" y="1522400"/>
            <a:ext cx="5375849" cy="4290650"/>
          </a:xfrm>
          <a:prstGeom prst="rect">
            <a:avLst/>
          </a:prstGeom>
          <a:noFill/>
          <a:ln>
            <a:noFill/>
          </a:ln>
        </p:spPr>
      </p:pic>
      <p:pic>
        <p:nvPicPr>
          <p:cNvPr id="269" name="Google Shape;269;g3305570c338_0_274"/>
          <p:cNvPicPr preferRelativeResize="0"/>
          <p:nvPr/>
        </p:nvPicPr>
        <p:blipFill rotWithShape="1">
          <a:blip r:embed="rId5">
            <a:alphaModFix/>
          </a:blip>
          <a:srcRect b="0" l="0" r="74221" t="0"/>
          <a:stretch/>
        </p:blipFill>
        <p:spPr>
          <a:xfrm>
            <a:off x="9536825" y="6050550"/>
            <a:ext cx="619725" cy="611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3305570c338_0_19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75" name="Google Shape;275;g3305570c338_0_197"/>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276" name="Google Shape;276;g3305570c338_0_197"/>
          <p:cNvSpPr txBox="1"/>
          <p:nvPr/>
        </p:nvSpPr>
        <p:spPr>
          <a:xfrm>
            <a:off x="2278538" y="723823"/>
            <a:ext cx="8195100" cy="861300"/>
          </a:xfrm>
          <a:prstGeom prst="rect">
            <a:avLst/>
          </a:prstGeom>
          <a:noFill/>
          <a:ln>
            <a:noFill/>
          </a:ln>
        </p:spPr>
        <p:txBody>
          <a:bodyPr anchorCtr="0" anchor="t" bIns="0" lIns="0" spcFirstLastPara="1" rIns="227600" wrap="square" tIns="0">
            <a:noAutofit/>
          </a:bodyPr>
          <a:lstStyle/>
          <a:p>
            <a:pPr indent="0" lvl="0" marL="0" rtl="0" algn="l">
              <a:spcBef>
                <a:spcPts val="0"/>
              </a:spcBef>
              <a:spcAft>
                <a:spcPts val="0"/>
              </a:spcAft>
              <a:buNone/>
            </a:pPr>
            <a:r>
              <a:rPr lang="en-US" sz="2400">
                <a:solidFill>
                  <a:srgbClr val="000000"/>
                </a:solidFill>
                <a:latin typeface="Poppins"/>
                <a:ea typeface="Poppins"/>
                <a:cs typeface="Poppins"/>
                <a:sym typeface="Poppins"/>
              </a:rPr>
              <a:t>Top 10 geos in Mongolia viewed by </a:t>
            </a:r>
            <a:r>
              <a:rPr lang="en-US" sz="2400">
                <a:solidFill>
                  <a:srgbClr val="34E0A1"/>
                </a:solidFill>
                <a:latin typeface="Poppins"/>
                <a:ea typeface="Poppins"/>
                <a:cs typeface="Poppins"/>
                <a:sym typeface="Poppins"/>
              </a:rPr>
              <a:t>Global</a:t>
            </a:r>
            <a:r>
              <a:rPr lang="en-US" sz="2400">
                <a:solidFill>
                  <a:srgbClr val="000000"/>
                </a:solidFill>
                <a:latin typeface="Poppins"/>
                <a:ea typeface="Poppins"/>
                <a:cs typeface="Poppins"/>
                <a:sym typeface="Poppins"/>
              </a:rPr>
              <a:t> travelers</a:t>
            </a:r>
            <a:endParaRPr b="1" sz="2400">
              <a:solidFill>
                <a:srgbClr val="000000"/>
              </a:solidFill>
              <a:latin typeface="Poppins"/>
              <a:ea typeface="Poppins"/>
              <a:cs typeface="Poppins"/>
              <a:sym typeface="Poppins"/>
            </a:endParaRPr>
          </a:p>
        </p:txBody>
      </p:sp>
      <p:graphicFrame>
        <p:nvGraphicFramePr>
          <p:cNvPr id="277" name="Google Shape;277;g3305570c338_0_197"/>
          <p:cNvGraphicFramePr/>
          <p:nvPr/>
        </p:nvGraphicFramePr>
        <p:xfrm>
          <a:off x="4458475" y="1638772"/>
          <a:ext cx="3000000" cy="3000000"/>
        </p:xfrm>
        <a:graphic>
          <a:graphicData uri="http://schemas.openxmlformats.org/drawingml/2006/table">
            <a:tbl>
              <a:tblPr>
                <a:noFill/>
                <a:tableStyleId>{564419A9-E10E-4A7B-A62F-56D5D7A82E8A}</a:tableStyleId>
              </a:tblPr>
              <a:tblGrid>
                <a:gridCol w="617725"/>
                <a:gridCol w="2689050"/>
              </a:tblGrid>
              <a:tr h="274225">
                <a:tc>
                  <a:txBody>
                    <a:bodyPr/>
                    <a:lstStyle/>
                    <a:p>
                      <a:pPr indent="0" lvl="0" marL="0" rtl="0" algn="ctr">
                        <a:spcBef>
                          <a:spcPts val="0"/>
                        </a:spcBef>
                        <a:spcAft>
                          <a:spcPts val="0"/>
                        </a:spcAft>
                        <a:buNone/>
                      </a:pPr>
                      <a:r>
                        <a:rPr b="1" lang="en-US" sz="1000">
                          <a:solidFill>
                            <a:srgbClr val="000000"/>
                          </a:solidFill>
                          <a:latin typeface="Poppins"/>
                          <a:ea typeface="Poppins"/>
                          <a:cs typeface="Poppins"/>
                          <a:sym typeface="Poppins"/>
                        </a:rPr>
                        <a:t>Rank</a:t>
                      </a:r>
                      <a:endParaRPr b="1" sz="10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1000">
                          <a:solidFill>
                            <a:srgbClr val="000000"/>
                          </a:solidFill>
                          <a:latin typeface="Poppins"/>
                          <a:ea typeface="Poppins"/>
                          <a:cs typeface="Poppins"/>
                          <a:sym typeface="Poppins"/>
                        </a:rPr>
                        <a:t>Geo Name</a:t>
                      </a:r>
                      <a:endParaRPr b="1" sz="10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1</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Ulaanbaatar</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2</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Gorkhi Terelj National Park</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3</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Olgiy</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4</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Kharkhorin</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54847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5</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Gobi Gurvansaikhan National Park</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6</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Dalanzadgad</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7</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Khatgal</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8</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Darhan</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9</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Dalanzadgad</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71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10</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Bayan-Olgii Province</a:t>
                      </a:r>
                      <a:endParaRPr sz="10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278" name="Google Shape;278;g3305570c338_0_197"/>
          <p:cNvSpPr txBox="1"/>
          <p:nvPr/>
        </p:nvSpPr>
        <p:spPr>
          <a:xfrm>
            <a:off x="2563575" y="6182393"/>
            <a:ext cx="8195100" cy="3243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pic>
        <p:nvPicPr>
          <p:cNvPr id="279" name="Google Shape;279;g3305570c338_0_197"/>
          <p:cNvPicPr preferRelativeResize="0"/>
          <p:nvPr/>
        </p:nvPicPr>
        <p:blipFill rotWithShape="1">
          <a:blip r:embed="rId4">
            <a:alphaModFix/>
          </a:blip>
          <a:srcRect b="0" l="0" r="74221" t="0"/>
          <a:stretch/>
        </p:blipFill>
        <p:spPr>
          <a:xfrm>
            <a:off x="0" y="4531925"/>
            <a:ext cx="619725" cy="611575"/>
          </a:xfrm>
          <a:prstGeom prst="rect">
            <a:avLst/>
          </a:prstGeom>
          <a:noFill/>
          <a:ln>
            <a:noFill/>
          </a:ln>
        </p:spPr>
      </p:pic>
      <p:pic>
        <p:nvPicPr>
          <p:cNvPr id="280" name="Google Shape;280;g3305570c338_0_197"/>
          <p:cNvPicPr preferRelativeResize="0"/>
          <p:nvPr/>
        </p:nvPicPr>
        <p:blipFill rotWithShape="1">
          <a:blip r:embed="rId4">
            <a:alphaModFix/>
          </a:blip>
          <a:srcRect b="0" l="0" r="74221" t="0"/>
          <a:stretch/>
        </p:blipFill>
        <p:spPr>
          <a:xfrm>
            <a:off x="9598100" y="6093575"/>
            <a:ext cx="619725" cy="611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3305570c338_0_20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86" name="Google Shape;286;g3305570c338_0_207"/>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287" name="Google Shape;287;g3305570c338_0_207"/>
          <p:cNvPicPr preferRelativeResize="0"/>
          <p:nvPr/>
        </p:nvPicPr>
        <p:blipFill rotWithShape="1">
          <a:blip r:embed="rId4">
            <a:alphaModFix/>
          </a:blip>
          <a:srcRect b="0" l="0" r="74221" t="0"/>
          <a:stretch/>
        </p:blipFill>
        <p:spPr>
          <a:xfrm>
            <a:off x="9640100" y="6086975"/>
            <a:ext cx="619725" cy="611575"/>
          </a:xfrm>
          <a:prstGeom prst="rect">
            <a:avLst/>
          </a:prstGeom>
          <a:noFill/>
          <a:ln>
            <a:noFill/>
          </a:ln>
        </p:spPr>
      </p:pic>
      <p:sp>
        <p:nvSpPr>
          <p:cNvPr id="288" name="Google Shape;288;g3305570c338_0_207"/>
          <p:cNvSpPr txBox="1"/>
          <p:nvPr/>
        </p:nvSpPr>
        <p:spPr>
          <a:xfrm>
            <a:off x="1907026" y="780850"/>
            <a:ext cx="8876400" cy="931800"/>
          </a:xfrm>
          <a:prstGeom prst="rect">
            <a:avLst/>
          </a:prstGeom>
          <a:noFill/>
          <a:ln>
            <a:noFill/>
          </a:ln>
        </p:spPr>
        <p:txBody>
          <a:bodyPr anchorCtr="0" anchor="t" bIns="0" lIns="0" spcFirstLastPara="1" rIns="227600" wrap="square" tIns="0">
            <a:noAutofit/>
          </a:bodyPr>
          <a:lstStyle/>
          <a:p>
            <a:pPr indent="0" lvl="0" marL="0" rtl="0" algn="l">
              <a:spcBef>
                <a:spcPts val="0"/>
              </a:spcBef>
              <a:spcAft>
                <a:spcPts val="0"/>
              </a:spcAft>
              <a:buNone/>
            </a:pPr>
            <a:r>
              <a:rPr lang="en-US" sz="2400">
                <a:solidFill>
                  <a:srgbClr val="000000"/>
                </a:solidFill>
                <a:latin typeface="Poppins"/>
                <a:ea typeface="Poppins"/>
                <a:cs typeface="Poppins"/>
                <a:sym typeface="Poppins"/>
              </a:rPr>
              <a:t>Top 10 attractions in Mongolia viewed by </a:t>
            </a:r>
            <a:r>
              <a:rPr lang="en-US" sz="2400">
                <a:solidFill>
                  <a:srgbClr val="34E0A1"/>
                </a:solidFill>
                <a:latin typeface="Poppins"/>
                <a:ea typeface="Poppins"/>
                <a:cs typeface="Poppins"/>
                <a:sym typeface="Poppins"/>
              </a:rPr>
              <a:t>Global</a:t>
            </a:r>
            <a:r>
              <a:rPr lang="en-US" sz="2400">
                <a:solidFill>
                  <a:srgbClr val="000000"/>
                </a:solidFill>
                <a:latin typeface="Poppins"/>
                <a:ea typeface="Poppins"/>
                <a:cs typeface="Poppins"/>
                <a:sym typeface="Poppins"/>
              </a:rPr>
              <a:t> travelers</a:t>
            </a:r>
            <a:endParaRPr b="1" sz="2400">
              <a:solidFill>
                <a:srgbClr val="000000"/>
              </a:solidFill>
              <a:latin typeface="Poppins"/>
              <a:ea typeface="Poppins"/>
              <a:cs typeface="Poppins"/>
              <a:sym typeface="Poppins"/>
            </a:endParaRPr>
          </a:p>
        </p:txBody>
      </p:sp>
      <p:graphicFrame>
        <p:nvGraphicFramePr>
          <p:cNvPr id="289" name="Google Shape;289;g3305570c338_0_207"/>
          <p:cNvGraphicFramePr/>
          <p:nvPr/>
        </p:nvGraphicFramePr>
        <p:xfrm>
          <a:off x="3618363" y="1461385"/>
          <a:ext cx="3000000" cy="3000000"/>
        </p:xfrm>
        <a:graphic>
          <a:graphicData uri="http://schemas.openxmlformats.org/drawingml/2006/table">
            <a:tbl>
              <a:tblPr>
                <a:noFill/>
                <a:tableStyleId>{564419A9-E10E-4A7B-A62F-56D5D7A82E8A}</a:tableStyleId>
              </a:tblPr>
              <a:tblGrid>
                <a:gridCol w="654450"/>
                <a:gridCol w="2332100"/>
                <a:gridCol w="2249450"/>
              </a:tblGrid>
              <a:tr h="271000">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Rank</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Property Name</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Attraction Type</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1</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Gorkhi-Terelj National Park</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Parks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2</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Chinggis Khan Statue Complex</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Monuments/ Statues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3</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Gobi Desert</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Deserts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4</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Narantuul Market</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Specialty Shops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5</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Hustai National Park</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Parks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6</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Galleria Ulaanbaatar</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Malls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0232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7</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Sukhbaatar Square</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Monuments/ Statues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8</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Sunpath Mongolia</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4WD, ATV &amp; off-road tours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9</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Gobi Cashmere Flagship Store</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Specialty Shops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61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10</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History Museum</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History Museums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290" name="Google Shape;290;g3305570c338_0_207"/>
          <p:cNvSpPr txBox="1"/>
          <p:nvPr/>
        </p:nvSpPr>
        <p:spPr>
          <a:xfrm>
            <a:off x="2842975" y="5914543"/>
            <a:ext cx="8195100" cy="3243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g3305570c338_0_1216"/>
          <p:cNvPicPr preferRelativeResize="0"/>
          <p:nvPr/>
        </p:nvPicPr>
        <p:blipFill rotWithShape="1">
          <a:blip r:embed="rId3">
            <a:alphaModFix/>
          </a:blip>
          <a:srcRect b="0" l="0" r="0" t="0"/>
          <a:stretch/>
        </p:blipFill>
        <p:spPr>
          <a:xfrm>
            <a:off x="0" y="2998"/>
            <a:ext cx="12191999" cy="6852004"/>
          </a:xfrm>
          <a:prstGeom prst="rect">
            <a:avLst/>
          </a:prstGeom>
          <a:noFill/>
          <a:ln>
            <a:noFill/>
          </a:ln>
        </p:spPr>
      </p:pic>
      <p:pic>
        <p:nvPicPr>
          <p:cNvPr id="101" name="Google Shape;101;g3305570c338_0_1216"/>
          <p:cNvPicPr preferRelativeResize="0"/>
          <p:nvPr/>
        </p:nvPicPr>
        <p:blipFill rotWithShape="1">
          <a:blip r:embed="rId4">
            <a:alphaModFix/>
          </a:blip>
          <a:srcRect b="0" l="0" r="75737" t="0"/>
          <a:stretch/>
        </p:blipFill>
        <p:spPr>
          <a:xfrm>
            <a:off x="9635963" y="6032300"/>
            <a:ext cx="583276" cy="611575"/>
          </a:xfrm>
          <a:prstGeom prst="rect">
            <a:avLst/>
          </a:prstGeom>
          <a:noFill/>
          <a:ln>
            <a:noFill/>
          </a:ln>
        </p:spPr>
      </p:pic>
      <p:sp>
        <p:nvSpPr>
          <p:cNvPr id="102" name="Google Shape;102;g3305570c338_0_1216"/>
          <p:cNvSpPr txBox="1"/>
          <p:nvPr/>
        </p:nvSpPr>
        <p:spPr>
          <a:xfrm>
            <a:off x="2156550" y="1621850"/>
            <a:ext cx="3826800" cy="20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Poppins"/>
                <a:ea typeface="Poppins"/>
                <a:cs typeface="Poppins"/>
                <a:sym typeface="Poppins"/>
              </a:rPr>
              <a:t>"Saim baitsgaa-noo!”</a:t>
            </a:r>
            <a:r>
              <a:rPr lang="en-US" sz="3200">
                <a:solidFill>
                  <a:schemeClr val="lt1"/>
                </a:solidFill>
                <a:latin typeface="Poppins"/>
                <a:ea typeface="Poppins"/>
                <a:cs typeface="Poppins"/>
                <a:sym typeface="Poppins"/>
              </a:rPr>
              <a:t> </a:t>
            </a:r>
            <a:endParaRPr sz="3200">
              <a:solidFill>
                <a:schemeClr val="lt1"/>
              </a:solidFill>
              <a:latin typeface="Poppins"/>
              <a:ea typeface="Poppins"/>
              <a:cs typeface="Poppins"/>
              <a:sym typeface="Poppins"/>
            </a:endParaRPr>
          </a:p>
          <a:p>
            <a:pPr indent="0" lvl="0" marL="0" rtl="0" algn="l">
              <a:spcBef>
                <a:spcPts val="0"/>
              </a:spcBef>
              <a:spcAft>
                <a:spcPts val="0"/>
              </a:spcAft>
              <a:buNone/>
            </a:pPr>
            <a:r>
              <a:rPr lang="en-US" sz="3000">
                <a:solidFill>
                  <a:schemeClr val="lt1"/>
                </a:solidFill>
                <a:latin typeface="Poppins"/>
                <a:ea typeface="Poppins"/>
                <a:cs typeface="Poppins"/>
                <a:sym typeface="Poppins"/>
              </a:rPr>
              <a:t>My name is </a:t>
            </a:r>
            <a:endParaRPr sz="3000">
              <a:solidFill>
                <a:schemeClr val="lt1"/>
              </a:solidFill>
              <a:latin typeface="Poppins"/>
              <a:ea typeface="Poppins"/>
              <a:cs typeface="Poppins"/>
              <a:sym typeface="Poppins"/>
            </a:endParaRPr>
          </a:p>
          <a:p>
            <a:pPr indent="0" lvl="0" marL="0" rtl="0" algn="l">
              <a:spcBef>
                <a:spcPts val="0"/>
              </a:spcBef>
              <a:spcAft>
                <a:spcPts val="0"/>
              </a:spcAft>
              <a:buNone/>
            </a:pPr>
            <a:r>
              <a:rPr lang="en-US" sz="3000">
                <a:solidFill>
                  <a:schemeClr val="lt1"/>
                </a:solidFill>
                <a:latin typeface="Poppins"/>
                <a:ea typeface="Poppins"/>
                <a:cs typeface="Poppins"/>
                <a:sym typeface="Poppins"/>
              </a:rPr>
              <a:t>Ros Ong</a:t>
            </a:r>
            <a:endParaRPr/>
          </a:p>
        </p:txBody>
      </p:sp>
      <p:pic>
        <p:nvPicPr>
          <p:cNvPr id="103" name="Google Shape;103;g3305570c338_0_1216"/>
          <p:cNvPicPr preferRelativeResize="0"/>
          <p:nvPr/>
        </p:nvPicPr>
        <p:blipFill>
          <a:blip r:embed="rId5">
            <a:alphaModFix/>
          </a:blip>
          <a:stretch>
            <a:fillRect/>
          </a:stretch>
        </p:blipFill>
        <p:spPr>
          <a:xfrm>
            <a:off x="6496650" y="1559400"/>
            <a:ext cx="4310924" cy="2872124"/>
          </a:xfrm>
          <a:prstGeom prst="rect">
            <a:avLst/>
          </a:prstGeom>
          <a:noFill/>
          <a:ln>
            <a:noFill/>
          </a:ln>
        </p:spPr>
      </p:pic>
      <p:sp>
        <p:nvSpPr>
          <p:cNvPr id="104" name="Google Shape;104;g3305570c338_0_1216"/>
          <p:cNvSpPr txBox="1"/>
          <p:nvPr/>
        </p:nvSpPr>
        <p:spPr>
          <a:xfrm>
            <a:off x="2983350" y="572870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lt1"/>
                </a:solidFill>
                <a:latin typeface="Poppins"/>
                <a:ea typeface="Poppins"/>
                <a:cs typeface="Poppins"/>
                <a:sym typeface="Poppins"/>
              </a:rPr>
              <a:t>Ms Rosabella Ong</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rPr i="1" lang="en-US" sz="1100">
                <a:solidFill>
                  <a:schemeClr val="lt1"/>
                </a:solidFill>
                <a:latin typeface="Poppins Light"/>
                <a:ea typeface="Poppins Light"/>
                <a:cs typeface="Poppins Light"/>
                <a:sym typeface="Poppins Light"/>
              </a:rPr>
              <a:t>Principal Client Partner, APAC</a:t>
            </a:r>
            <a:endParaRPr i="1" sz="11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i="1" lang="en-US" sz="1100">
                <a:solidFill>
                  <a:schemeClr val="lt1"/>
                </a:solidFill>
                <a:latin typeface="Poppins Light"/>
                <a:ea typeface="Poppins Light"/>
                <a:cs typeface="Poppins Light"/>
                <a:sym typeface="Poppins Light"/>
              </a:rPr>
              <a:t>rong</a:t>
            </a:r>
            <a:r>
              <a:rPr lang="en-US" sz="1100">
                <a:solidFill>
                  <a:schemeClr val="lt1"/>
                </a:solidFill>
                <a:latin typeface="Poppins Light"/>
                <a:ea typeface="Poppins Light"/>
                <a:cs typeface="Poppins Light"/>
                <a:sym typeface="Poppins Light"/>
              </a:rPr>
              <a:t>@tripadvisor.com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3305570c338_0_325"/>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296" name="Google Shape;296;g3305570c338_0_325"/>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pic>
        <p:nvPicPr>
          <p:cNvPr id="297" name="Google Shape;297;g3305570c338_0_325"/>
          <p:cNvPicPr preferRelativeResize="0"/>
          <p:nvPr/>
        </p:nvPicPr>
        <p:blipFill>
          <a:blip r:embed="rId4">
            <a:alphaModFix/>
          </a:blip>
          <a:stretch>
            <a:fillRect/>
          </a:stretch>
        </p:blipFill>
        <p:spPr>
          <a:xfrm>
            <a:off x="9440115" y="5943322"/>
            <a:ext cx="687804" cy="687804"/>
          </a:xfrm>
          <a:prstGeom prst="rect">
            <a:avLst/>
          </a:prstGeom>
          <a:noFill/>
          <a:ln>
            <a:noFill/>
          </a:ln>
        </p:spPr>
      </p:pic>
      <p:sp>
        <p:nvSpPr>
          <p:cNvPr id="298" name="Google Shape;298;g3305570c338_0_325"/>
          <p:cNvSpPr txBox="1"/>
          <p:nvPr/>
        </p:nvSpPr>
        <p:spPr>
          <a:xfrm>
            <a:off x="2126050" y="2836750"/>
            <a:ext cx="7581000" cy="8772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6000">
                <a:solidFill>
                  <a:schemeClr val="lt1"/>
                </a:solidFill>
                <a:latin typeface="Poppins"/>
                <a:ea typeface="Poppins"/>
                <a:cs typeface="Poppins"/>
                <a:sym typeface="Poppins"/>
              </a:rPr>
              <a:t>APAC</a:t>
            </a:r>
            <a:r>
              <a:rPr lang="en-US" sz="6000">
                <a:solidFill>
                  <a:schemeClr val="lt1"/>
                </a:solidFill>
                <a:latin typeface="Poppins"/>
                <a:ea typeface="Poppins"/>
                <a:cs typeface="Poppins"/>
                <a:sym typeface="Poppins"/>
              </a:rPr>
              <a:t> Travelers </a:t>
            </a:r>
            <a:endParaRPr sz="6000">
              <a:solidFill>
                <a:schemeClr val="lt1"/>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g3305570c338_0_212"/>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04" name="Google Shape;304;g3305570c338_0_212"/>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05" name="Google Shape;305;g3305570c338_0_212"/>
          <p:cNvPicPr preferRelativeResize="0"/>
          <p:nvPr/>
        </p:nvPicPr>
        <p:blipFill rotWithShape="1">
          <a:blip r:embed="rId4">
            <a:alphaModFix/>
          </a:blip>
          <a:srcRect b="0" l="0" r="74221" t="0"/>
          <a:stretch/>
        </p:blipFill>
        <p:spPr>
          <a:xfrm>
            <a:off x="9627925" y="6074825"/>
            <a:ext cx="619725" cy="611575"/>
          </a:xfrm>
          <a:prstGeom prst="rect">
            <a:avLst/>
          </a:prstGeom>
          <a:noFill/>
          <a:ln>
            <a:noFill/>
          </a:ln>
        </p:spPr>
      </p:pic>
      <p:sp>
        <p:nvSpPr>
          <p:cNvPr id="306" name="Google Shape;306;g3305570c338_0_212"/>
          <p:cNvSpPr txBox="1"/>
          <p:nvPr/>
        </p:nvSpPr>
        <p:spPr>
          <a:xfrm>
            <a:off x="1349430" y="790949"/>
            <a:ext cx="9973500" cy="839700"/>
          </a:xfrm>
          <a:prstGeom prst="rect">
            <a:avLst/>
          </a:prstGeom>
          <a:noFill/>
          <a:ln>
            <a:noFill/>
          </a:ln>
        </p:spPr>
        <p:txBody>
          <a:bodyPr anchorCtr="0" anchor="t" bIns="34425" lIns="68875" spcFirstLastPara="1" rIns="68875" wrap="square" tIns="34425">
            <a:noAutofit/>
          </a:bodyPr>
          <a:lstStyle/>
          <a:p>
            <a:pPr indent="0" lvl="0" marL="0" rtl="0" algn="l">
              <a:spcBef>
                <a:spcPts val="600"/>
              </a:spcBef>
              <a:spcAft>
                <a:spcPts val="0"/>
              </a:spcAft>
              <a:buNone/>
            </a:pPr>
            <a:r>
              <a:rPr lang="en-US" sz="1600">
                <a:solidFill>
                  <a:srgbClr val="000000"/>
                </a:solidFill>
                <a:latin typeface="Poppins"/>
                <a:ea typeface="Poppins"/>
                <a:cs typeface="Poppins"/>
                <a:sym typeface="Poppins"/>
              </a:rPr>
              <a:t>For APAC travelers, the peak season occurs around August, aligning closely with global trends. Traffic then declines in the final quarter of the year before experiencing a slight rebound in January 2025. However, visitor numbers in January 2025 remained largely unchanged compared to January 2024.</a:t>
            </a:r>
            <a:endParaRPr sz="1600">
              <a:solidFill>
                <a:srgbClr val="000000"/>
              </a:solidFill>
              <a:latin typeface="Poppins"/>
              <a:ea typeface="Poppins"/>
              <a:cs typeface="Poppins"/>
              <a:sym typeface="Poppins"/>
            </a:endParaRPr>
          </a:p>
        </p:txBody>
      </p:sp>
      <p:sp>
        <p:nvSpPr>
          <p:cNvPr id="307" name="Google Shape;307;g3305570c338_0_212"/>
          <p:cNvSpPr txBox="1"/>
          <p:nvPr/>
        </p:nvSpPr>
        <p:spPr>
          <a:xfrm>
            <a:off x="1324400" y="5780890"/>
            <a:ext cx="9664200" cy="3636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latin typeface="Roboto Mono"/>
              <a:ea typeface="Roboto Mono"/>
              <a:cs typeface="Roboto Mono"/>
              <a:sym typeface="Roboto Mono"/>
            </a:endParaRPr>
          </a:p>
        </p:txBody>
      </p:sp>
      <p:pic>
        <p:nvPicPr>
          <p:cNvPr id="308" name="Google Shape;308;g3305570c338_0_212" title="Chart"/>
          <p:cNvPicPr preferRelativeResize="0"/>
          <p:nvPr/>
        </p:nvPicPr>
        <p:blipFill>
          <a:blip r:embed="rId5">
            <a:alphaModFix/>
          </a:blip>
          <a:stretch>
            <a:fillRect/>
          </a:stretch>
        </p:blipFill>
        <p:spPr>
          <a:xfrm>
            <a:off x="1660653" y="2210302"/>
            <a:ext cx="9350950" cy="36222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3305570c338_0_217"/>
          <p:cNvPicPr preferRelativeResize="0"/>
          <p:nvPr/>
        </p:nvPicPr>
        <p:blipFill rotWithShape="1">
          <a:blip r:embed="rId3">
            <a:alphaModFix/>
          </a:blip>
          <a:srcRect b="0" l="0" r="0" t="0"/>
          <a:stretch/>
        </p:blipFill>
        <p:spPr>
          <a:xfrm>
            <a:off x="-24300" y="2998"/>
            <a:ext cx="12191999" cy="6852004"/>
          </a:xfrm>
          <a:prstGeom prst="rect">
            <a:avLst/>
          </a:prstGeom>
          <a:noFill/>
          <a:ln>
            <a:noFill/>
          </a:ln>
        </p:spPr>
      </p:pic>
      <p:sp>
        <p:nvSpPr>
          <p:cNvPr id="314" name="Google Shape;314;g3305570c338_0_217"/>
          <p:cNvSpPr txBox="1"/>
          <p:nvPr/>
        </p:nvSpPr>
        <p:spPr>
          <a:xfrm>
            <a:off x="2727075" y="2122625"/>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15" name="Google Shape;315;g3305570c338_0_217"/>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16" name="Google Shape;316;g3305570c338_0_217"/>
          <p:cNvSpPr txBox="1"/>
          <p:nvPr/>
        </p:nvSpPr>
        <p:spPr>
          <a:xfrm>
            <a:off x="1660709" y="1083725"/>
            <a:ext cx="3723300" cy="578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US" sz="1600">
                <a:solidFill>
                  <a:srgbClr val="000000"/>
                </a:solidFill>
                <a:latin typeface="Poppins"/>
                <a:ea typeface="Poppins"/>
                <a:cs typeface="Poppins"/>
                <a:sym typeface="Poppins"/>
              </a:rPr>
              <a:t>Most viewed experience types in Mongolia by </a:t>
            </a:r>
            <a:r>
              <a:rPr lang="en-US" sz="1600">
                <a:solidFill>
                  <a:srgbClr val="34E0A1"/>
                </a:solidFill>
                <a:latin typeface="Poppins"/>
                <a:ea typeface="Poppins"/>
                <a:cs typeface="Poppins"/>
                <a:sym typeface="Poppins"/>
              </a:rPr>
              <a:t>APAC </a:t>
            </a:r>
            <a:r>
              <a:rPr lang="en-US" sz="1600">
                <a:solidFill>
                  <a:srgbClr val="000000"/>
                </a:solidFill>
                <a:latin typeface="Poppins"/>
                <a:ea typeface="Poppins"/>
                <a:cs typeface="Poppins"/>
                <a:sym typeface="Poppins"/>
              </a:rPr>
              <a:t> travelers</a:t>
            </a:r>
            <a:endParaRPr sz="1600">
              <a:solidFill>
                <a:srgbClr val="000000"/>
              </a:solidFill>
              <a:latin typeface="Poppins"/>
              <a:ea typeface="Poppins"/>
              <a:cs typeface="Poppins"/>
              <a:sym typeface="Poppins"/>
            </a:endParaRPr>
          </a:p>
        </p:txBody>
      </p:sp>
      <p:sp>
        <p:nvSpPr>
          <p:cNvPr id="317" name="Google Shape;317;g3305570c338_0_217"/>
          <p:cNvSpPr txBox="1"/>
          <p:nvPr/>
        </p:nvSpPr>
        <p:spPr>
          <a:xfrm>
            <a:off x="6070063" y="1038610"/>
            <a:ext cx="4867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600">
                <a:solidFill>
                  <a:srgbClr val="000000"/>
                </a:solidFill>
                <a:latin typeface="Poppins"/>
                <a:ea typeface="Poppins"/>
                <a:cs typeface="Poppins"/>
                <a:sym typeface="Poppins"/>
              </a:rPr>
              <a:t>Attraction category share (%) viewed by </a:t>
            </a:r>
            <a:r>
              <a:rPr lang="en-US" sz="1600">
                <a:solidFill>
                  <a:srgbClr val="34E0A1"/>
                </a:solidFill>
                <a:latin typeface="Poppins"/>
                <a:ea typeface="Poppins"/>
                <a:cs typeface="Poppins"/>
                <a:sym typeface="Poppins"/>
              </a:rPr>
              <a:t>APAC </a:t>
            </a:r>
            <a:r>
              <a:rPr lang="en-US" sz="1600">
                <a:solidFill>
                  <a:srgbClr val="000000"/>
                </a:solidFill>
                <a:latin typeface="Poppins"/>
                <a:ea typeface="Poppins"/>
                <a:cs typeface="Poppins"/>
                <a:sym typeface="Poppins"/>
              </a:rPr>
              <a:t>travelers</a:t>
            </a:r>
            <a:endParaRPr sz="1600">
              <a:solidFill>
                <a:srgbClr val="000000"/>
              </a:solidFill>
              <a:latin typeface="Poppins"/>
              <a:ea typeface="Poppins"/>
              <a:cs typeface="Poppins"/>
              <a:sym typeface="Poppins"/>
            </a:endParaRPr>
          </a:p>
        </p:txBody>
      </p:sp>
      <p:sp>
        <p:nvSpPr>
          <p:cNvPr id="318" name="Google Shape;318;g3305570c338_0_217"/>
          <p:cNvSpPr txBox="1"/>
          <p:nvPr/>
        </p:nvSpPr>
        <p:spPr>
          <a:xfrm>
            <a:off x="1635200" y="2122625"/>
            <a:ext cx="3748800" cy="3074700"/>
          </a:xfrm>
          <a:prstGeom prst="rect">
            <a:avLst/>
          </a:prstGeom>
          <a:noFill/>
          <a:ln>
            <a:noFill/>
          </a:ln>
        </p:spPr>
        <p:txBody>
          <a:bodyPr anchorCtr="0" anchor="t" bIns="0" lIns="0" spcFirstLastPara="1" rIns="91425" wrap="square" tIns="0">
            <a:noAutofit/>
          </a:bodyPr>
          <a:lstStyle/>
          <a:p>
            <a:pPr indent="-317500" lvl="0" marL="457200" rtl="0" algn="l">
              <a:spcBef>
                <a:spcPts val="0"/>
              </a:spcBef>
              <a:spcAft>
                <a:spcPts val="0"/>
              </a:spcAft>
              <a:buClr>
                <a:srgbClr val="000000"/>
              </a:buClr>
              <a:buSzPts val="1400"/>
              <a:buFont typeface="Poppins"/>
              <a:buChar char="●"/>
            </a:pPr>
            <a:r>
              <a:rPr lang="en-US">
                <a:solidFill>
                  <a:srgbClr val="000000"/>
                </a:solidFill>
                <a:latin typeface="Poppins"/>
                <a:ea typeface="Poppins"/>
                <a:cs typeface="Poppins"/>
                <a:sym typeface="Poppins"/>
              </a:rPr>
              <a:t>Nature-focused experiences and outdoor adventures rank among the top draws for visitors to Mongolia, with Gorkhi-Terelj National Park and Hustai National Park standing out as key destinations. </a:t>
            </a:r>
            <a:endParaRPr>
              <a:solidFill>
                <a:srgbClr val="000000"/>
              </a:solidFill>
              <a:latin typeface="Poppins"/>
              <a:ea typeface="Poppins"/>
              <a:cs typeface="Poppins"/>
              <a:sym typeface="Poppins"/>
            </a:endParaRPr>
          </a:p>
          <a:p>
            <a:pPr indent="0" lvl="0" marL="457200" rtl="0" algn="l">
              <a:spcBef>
                <a:spcPts val="0"/>
              </a:spcBef>
              <a:spcAft>
                <a:spcPts val="0"/>
              </a:spcAft>
              <a:buNone/>
            </a:pPr>
            <a:r>
              <a:t/>
            </a:r>
            <a:endParaRPr>
              <a:solidFill>
                <a:srgbClr val="000000"/>
              </a:solidFill>
              <a:latin typeface="Poppins"/>
              <a:ea typeface="Poppins"/>
              <a:cs typeface="Poppins"/>
              <a:sym typeface="Poppins"/>
            </a:endParaRPr>
          </a:p>
          <a:p>
            <a:pPr indent="-317500" lvl="0" marL="457200" rtl="0" algn="l">
              <a:spcBef>
                <a:spcPts val="0"/>
              </a:spcBef>
              <a:spcAft>
                <a:spcPts val="0"/>
              </a:spcAft>
              <a:buClr>
                <a:srgbClr val="000000"/>
              </a:buClr>
              <a:buSzPts val="1400"/>
              <a:buFont typeface="Poppins"/>
              <a:buChar char="●"/>
            </a:pPr>
            <a:r>
              <a:rPr lang="en-US">
                <a:solidFill>
                  <a:srgbClr val="000000"/>
                </a:solidFill>
                <a:latin typeface="Poppins"/>
                <a:ea typeface="Poppins"/>
                <a:cs typeface="Poppins"/>
                <a:sym typeface="Poppins"/>
              </a:rPr>
              <a:t>Additionally, guided tours are in high demand, reflecting the interest of global travelers in curated experiences across the country.</a:t>
            </a:r>
            <a:endParaRPr>
              <a:solidFill>
                <a:srgbClr val="000000"/>
              </a:solidFill>
              <a:latin typeface="Poppins Light"/>
              <a:ea typeface="Poppins Light"/>
              <a:cs typeface="Poppins Light"/>
              <a:sym typeface="Poppins Light"/>
            </a:endParaRPr>
          </a:p>
        </p:txBody>
      </p:sp>
      <p:sp>
        <p:nvSpPr>
          <p:cNvPr id="319" name="Google Shape;319;g3305570c338_0_217"/>
          <p:cNvSpPr txBox="1"/>
          <p:nvPr/>
        </p:nvSpPr>
        <p:spPr>
          <a:xfrm>
            <a:off x="2108000" y="5264979"/>
            <a:ext cx="10170900" cy="3876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pic>
        <p:nvPicPr>
          <p:cNvPr id="320" name="Google Shape;320;g3305570c338_0_217" title="Chart"/>
          <p:cNvPicPr preferRelativeResize="0"/>
          <p:nvPr/>
        </p:nvPicPr>
        <p:blipFill>
          <a:blip r:embed="rId5">
            <a:alphaModFix/>
          </a:blip>
          <a:stretch>
            <a:fillRect/>
          </a:stretch>
        </p:blipFill>
        <p:spPr>
          <a:xfrm>
            <a:off x="5625071" y="1772425"/>
            <a:ext cx="5880003" cy="4046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g3305570c338_0_301"/>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26" name="Google Shape;326;g3305570c338_0_301"/>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27" name="Google Shape;327;g3305570c338_0_301"/>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28" name="Google Shape;328;g3305570c338_0_301"/>
          <p:cNvSpPr txBox="1"/>
          <p:nvPr/>
        </p:nvSpPr>
        <p:spPr>
          <a:xfrm>
            <a:off x="1070765" y="727936"/>
            <a:ext cx="10276500" cy="847200"/>
          </a:xfrm>
          <a:prstGeom prst="rect">
            <a:avLst/>
          </a:prstGeom>
          <a:noFill/>
          <a:ln>
            <a:noFill/>
          </a:ln>
        </p:spPr>
        <p:txBody>
          <a:bodyPr anchorCtr="0" anchor="t" bIns="34425" lIns="68875" spcFirstLastPara="1" rIns="68875" wrap="square" tIns="34425">
            <a:noAutofit/>
          </a:bodyPr>
          <a:lstStyle/>
          <a:p>
            <a:pPr indent="0" lvl="0" marL="0" rtl="0" algn="l">
              <a:spcBef>
                <a:spcPts val="600"/>
              </a:spcBef>
              <a:spcAft>
                <a:spcPts val="0"/>
              </a:spcAft>
              <a:buNone/>
            </a:pPr>
            <a:r>
              <a:rPr lang="en-US" sz="2400">
                <a:solidFill>
                  <a:srgbClr val="000000"/>
                </a:solidFill>
                <a:latin typeface="Poppins"/>
                <a:ea typeface="Poppins"/>
                <a:cs typeface="Poppins"/>
                <a:sym typeface="Poppins"/>
              </a:rPr>
              <a:t>For APAC travelers, the booking window reached its peak around March 2024 before steadily declining through September</a:t>
            </a:r>
            <a:endParaRPr sz="2400">
              <a:solidFill>
                <a:srgbClr val="000000"/>
              </a:solidFill>
              <a:latin typeface="Poppins"/>
              <a:ea typeface="Poppins"/>
              <a:cs typeface="Poppins"/>
              <a:sym typeface="Poppins"/>
            </a:endParaRPr>
          </a:p>
        </p:txBody>
      </p:sp>
      <p:sp>
        <p:nvSpPr>
          <p:cNvPr id="329" name="Google Shape;329;g3305570c338_0_301"/>
          <p:cNvSpPr txBox="1"/>
          <p:nvPr/>
        </p:nvSpPr>
        <p:spPr>
          <a:xfrm>
            <a:off x="1269750" y="5963603"/>
            <a:ext cx="9957900" cy="3669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Dec 2024</a:t>
            </a:r>
            <a:endParaRPr sz="700">
              <a:solidFill>
                <a:srgbClr val="000000"/>
              </a:solidFill>
              <a:latin typeface="Roboto Mono"/>
              <a:ea typeface="Roboto Mono"/>
              <a:cs typeface="Roboto Mono"/>
              <a:sym typeface="Roboto Mono"/>
            </a:endParaRPr>
          </a:p>
        </p:txBody>
      </p:sp>
      <p:pic>
        <p:nvPicPr>
          <p:cNvPr id="330" name="Google Shape;330;g3305570c338_0_301" title="Chart"/>
          <p:cNvPicPr preferRelativeResize="0"/>
          <p:nvPr/>
        </p:nvPicPr>
        <p:blipFill>
          <a:blip r:embed="rId5">
            <a:alphaModFix/>
          </a:blip>
          <a:stretch>
            <a:fillRect/>
          </a:stretch>
        </p:blipFill>
        <p:spPr>
          <a:xfrm>
            <a:off x="1751525" y="1984075"/>
            <a:ext cx="8914999" cy="3570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g3305570c338_0_30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36" name="Google Shape;336;g3305570c338_0_307"/>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37" name="Google Shape;337;g3305570c338_0_307"/>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38" name="Google Shape;338;g3305570c338_0_307"/>
          <p:cNvSpPr txBox="1"/>
          <p:nvPr/>
        </p:nvSpPr>
        <p:spPr>
          <a:xfrm>
            <a:off x="2089726" y="829450"/>
            <a:ext cx="8577000" cy="858900"/>
          </a:xfrm>
          <a:prstGeom prst="rect">
            <a:avLst/>
          </a:prstGeom>
          <a:noFill/>
          <a:ln>
            <a:noFill/>
          </a:ln>
        </p:spPr>
        <p:txBody>
          <a:bodyPr anchorCtr="0" anchor="t" bIns="0" lIns="0" spcFirstLastPara="1" rIns="227600" wrap="square" tIns="0">
            <a:noAutofit/>
          </a:bodyPr>
          <a:lstStyle/>
          <a:p>
            <a:pPr indent="0" lvl="0" marL="0" rtl="0" algn="l">
              <a:spcBef>
                <a:spcPts val="0"/>
              </a:spcBef>
              <a:spcAft>
                <a:spcPts val="0"/>
              </a:spcAft>
              <a:buNone/>
            </a:pPr>
            <a:r>
              <a:rPr lang="en-US" sz="2400">
                <a:solidFill>
                  <a:srgbClr val="000000"/>
                </a:solidFill>
                <a:latin typeface="Poppins"/>
                <a:ea typeface="Poppins"/>
                <a:cs typeface="Poppins"/>
                <a:sym typeface="Poppins"/>
              </a:rPr>
              <a:t>Top 10 geos in Mongolia viewed by </a:t>
            </a:r>
            <a:r>
              <a:rPr lang="en-US" sz="2400">
                <a:solidFill>
                  <a:srgbClr val="34E0A1"/>
                </a:solidFill>
                <a:latin typeface="Poppins"/>
                <a:ea typeface="Poppins"/>
                <a:cs typeface="Poppins"/>
                <a:sym typeface="Poppins"/>
              </a:rPr>
              <a:t>APAC</a:t>
            </a:r>
            <a:r>
              <a:rPr lang="en-US" sz="2400">
                <a:solidFill>
                  <a:srgbClr val="000000"/>
                </a:solidFill>
                <a:latin typeface="Poppins"/>
                <a:ea typeface="Poppins"/>
                <a:cs typeface="Poppins"/>
                <a:sym typeface="Poppins"/>
              </a:rPr>
              <a:t> travelers</a:t>
            </a:r>
            <a:endParaRPr b="1" sz="2400">
              <a:solidFill>
                <a:srgbClr val="000000"/>
              </a:solidFill>
              <a:latin typeface="Poppins"/>
              <a:ea typeface="Poppins"/>
              <a:cs typeface="Poppins"/>
              <a:sym typeface="Poppins"/>
            </a:endParaRPr>
          </a:p>
        </p:txBody>
      </p:sp>
      <p:graphicFrame>
        <p:nvGraphicFramePr>
          <p:cNvPr id="339" name="Google Shape;339;g3305570c338_0_307"/>
          <p:cNvGraphicFramePr/>
          <p:nvPr/>
        </p:nvGraphicFramePr>
        <p:xfrm>
          <a:off x="4258000" y="1462797"/>
          <a:ext cx="3000000" cy="3000000"/>
        </p:xfrm>
        <a:graphic>
          <a:graphicData uri="http://schemas.openxmlformats.org/drawingml/2006/table">
            <a:tbl>
              <a:tblPr>
                <a:noFill/>
                <a:tableStyleId>{564419A9-E10E-4A7B-A62F-56D5D7A82E8A}</a:tableStyleId>
              </a:tblPr>
              <a:tblGrid>
                <a:gridCol w="648375"/>
                <a:gridCol w="2822425"/>
              </a:tblGrid>
              <a:tr h="273825">
                <a:tc>
                  <a:txBody>
                    <a:bodyPr/>
                    <a:lstStyle/>
                    <a:p>
                      <a:pPr indent="0" lvl="0" marL="0" rtl="0" algn="ctr">
                        <a:spcBef>
                          <a:spcPts val="0"/>
                        </a:spcBef>
                        <a:spcAft>
                          <a:spcPts val="0"/>
                        </a:spcAft>
                        <a:buNone/>
                      </a:pPr>
                      <a:r>
                        <a:rPr b="1" lang="en-US" sz="1000">
                          <a:solidFill>
                            <a:srgbClr val="000000"/>
                          </a:solidFill>
                          <a:latin typeface="Poppins"/>
                          <a:ea typeface="Poppins"/>
                          <a:cs typeface="Poppins"/>
                          <a:sym typeface="Poppins"/>
                        </a:rPr>
                        <a:t>Rank</a:t>
                      </a:r>
                      <a:endParaRPr b="1" sz="10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1000">
                          <a:solidFill>
                            <a:srgbClr val="000000"/>
                          </a:solidFill>
                          <a:latin typeface="Poppins"/>
                          <a:ea typeface="Poppins"/>
                          <a:cs typeface="Poppins"/>
                          <a:sym typeface="Poppins"/>
                        </a:rPr>
                        <a:t>Geo Name</a:t>
                      </a:r>
                      <a:endParaRPr b="1" sz="10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1</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Ulaanbaatar</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2</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Gorkhi Terelj National Park</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3</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Olgiy</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4</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Kharkhorin</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547700">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5</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Gobi Gurvansaikhan National Park</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6</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Dalanzadgad</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7</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Hatgal</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8</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Nalaikh</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9</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Tsetserleg</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76525">
                <a:tc>
                  <a:txBody>
                    <a:bodyPr/>
                    <a:lstStyle/>
                    <a:p>
                      <a:pPr indent="0" lvl="0" marL="0" marR="0" rtl="0" algn="ctr">
                        <a:lnSpc>
                          <a:spcPct val="100000"/>
                        </a:lnSpc>
                        <a:spcBef>
                          <a:spcPts val="0"/>
                        </a:spcBef>
                        <a:spcAft>
                          <a:spcPts val="0"/>
                        </a:spcAft>
                        <a:buNone/>
                      </a:pPr>
                      <a:r>
                        <a:rPr lang="en-US" sz="1000">
                          <a:solidFill>
                            <a:srgbClr val="000000"/>
                          </a:solidFill>
                          <a:latin typeface="Poppins"/>
                          <a:ea typeface="Poppins"/>
                          <a:cs typeface="Poppins"/>
                          <a:sym typeface="Poppins"/>
                        </a:rPr>
                        <a:t>10</a:t>
                      </a:r>
                      <a:endParaRPr sz="10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US" sz="1000">
                          <a:solidFill>
                            <a:srgbClr val="000000"/>
                          </a:solidFill>
                          <a:latin typeface="Poppins"/>
                          <a:ea typeface="Poppins"/>
                          <a:cs typeface="Poppins"/>
                          <a:sym typeface="Poppins"/>
                        </a:rPr>
                        <a:t>Khatgal</a:t>
                      </a:r>
                      <a:endParaRPr sz="1000">
                        <a:solidFill>
                          <a:srgbClr val="000000"/>
                        </a:solidFill>
                        <a:latin typeface="Poppins"/>
                        <a:ea typeface="Poppins"/>
                        <a:cs typeface="Poppins"/>
                        <a:sym typeface="Poppins"/>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340" name="Google Shape;340;g3305570c338_0_307"/>
          <p:cNvSpPr txBox="1"/>
          <p:nvPr/>
        </p:nvSpPr>
        <p:spPr>
          <a:xfrm>
            <a:off x="2751900" y="5915093"/>
            <a:ext cx="8195100" cy="3243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g3305570c338_0_313"/>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46" name="Google Shape;346;g3305570c338_0_313"/>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47" name="Google Shape;347;g3305570c338_0_313"/>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48" name="Google Shape;348;g3305570c338_0_313"/>
          <p:cNvSpPr txBox="1"/>
          <p:nvPr/>
        </p:nvSpPr>
        <p:spPr>
          <a:xfrm>
            <a:off x="1844551" y="653850"/>
            <a:ext cx="8832300" cy="861300"/>
          </a:xfrm>
          <a:prstGeom prst="rect">
            <a:avLst/>
          </a:prstGeom>
          <a:noFill/>
          <a:ln>
            <a:noFill/>
          </a:ln>
        </p:spPr>
        <p:txBody>
          <a:bodyPr anchorCtr="0" anchor="t" bIns="0" lIns="0" spcFirstLastPara="1" rIns="227600" wrap="square" tIns="0">
            <a:noAutofit/>
          </a:bodyPr>
          <a:lstStyle/>
          <a:p>
            <a:pPr indent="0" lvl="0" marL="0" rtl="0" algn="l">
              <a:spcBef>
                <a:spcPts val="0"/>
              </a:spcBef>
              <a:spcAft>
                <a:spcPts val="0"/>
              </a:spcAft>
              <a:buNone/>
            </a:pPr>
            <a:r>
              <a:rPr lang="en-US" sz="2400">
                <a:solidFill>
                  <a:srgbClr val="000000"/>
                </a:solidFill>
                <a:latin typeface="Poppins"/>
                <a:ea typeface="Poppins"/>
                <a:cs typeface="Poppins"/>
                <a:sym typeface="Poppins"/>
              </a:rPr>
              <a:t>Top 10 attractions in Mongolia viewed by </a:t>
            </a:r>
            <a:r>
              <a:rPr lang="en-US" sz="2400">
                <a:solidFill>
                  <a:srgbClr val="34E0A1"/>
                </a:solidFill>
                <a:latin typeface="Poppins"/>
                <a:ea typeface="Poppins"/>
                <a:cs typeface="Poppins"/>
                <a:sym typeface="Poppins"/>
              </a:rPr>
              <a:t>APAC</a:t>
            </a:r>
            <a:r>
              <a:rPr lang="en-US" sz="2400">
                <a:solidFill>
                  <a:srgbClr val="000000"/>
                </a:solidFill>
                <a:latin typeface="Poppins"/>
                <a:ea typeface="Poppins"/>
                <a:cs typeface="Poppins"/>
                <a:sym typeface="Poppins"/>
              </a:rPr>
              <a:t> travelers</a:t>
            </a:r>
            <a:endParaRPr b="1" sz="2400">
              <a:solidFill>
                <a:srgbClr val="000000"/>
              </a:solidFill>
              <a:latin typeface="Poppins"/>
              <a:ea typeface="Poppins"/>
              <a:cs typeface="Poppins"/>
              <a:sym typeface="Poppins"/>
            </a:endParaRPr>
          </a:p>
        </p:txBody>
      </p:sp>
      <p:graphicFrame>
        <p:nvGraphicFramePr>
          <p:cNvPr id="349" name="Google Shape;349;g3305570c338_0_313"/>
          <p:cNvGraphicFramePr/>
          <p:nvPr/>
        </p:nvGraphicFramePr>
        <p:xfrm>
          <a:off x="3594113" y="1321735"/>
          <a:ext cx="3000000" cy="3000000"/>
        </p:xfrm>
        <a:graphic>
          <a:graphicData uri="http://schemas.openxmlformats.org/drawingml/2006/table">
            <a:tbl>
              <a:tblPr>
                <a:noFill/>
                <a:tableStyleId>{564419A9-E10E-4A7B-A62F-56D5D7A82E8A}</a:tableStyleId>
              </a:tblPr>
              <a:tblGrid>
                <a:gridCol w="637750"/>
                <a:gridCol w="2272550"/>
                <a:gridCol w="2192025"/>
              </a:tblGrid>
              <a:tr h="291650">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Rank</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Property Name</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Attraction Type</a:t>
                      </a:r>
                      <a:endParaRPr b="1" sz="800">
                        <a:solidFill>
                          <a:srgbClr val="000000"/>
                        </a:solidFill>
                        <a:latin typeface="Poppins"/>
                        <a:ea typeface="Poppins"/>
                        <a:cs typeface="Poppins"/>
                        <a:sym typeface="Poppins"/>
                      </a:endParaRPr>
                    </a:p>
                  </a:txBody>
                  <a:tcPr marT="45700" marB="45700"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34E0A1"/>
                    </a:solidFill>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1</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Gorkhi-Terelj National Park</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Parks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2</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Chinggis Khan Statue Complex</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Monuments/ Statues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3</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Hustai National Park</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Parks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4</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Narantuul Market</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Specialty Shops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5</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Galleria Ulaanbaatar</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Malls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6</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Sukhbaatar Square</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Monuments/ Statues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32950">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7</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Sunpath Mongolia</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4WD, ATV &amp; off-road tours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8</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National History Museum</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History Museums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9</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Gobi Desert</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Deserts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415575">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10</a:t>
                      </a:r>
                      <a:endParaRPr sz="800">
                        <a:solidFill>
                          <a:srgbClr val="000000"/>
                        </a:solidFill>
                        <a:latin typeface="Poppins"/>
                        <a:ea typeface="Poppins"/>
                        <a:cs typeface="Poppins"/>
                        <a:sym typeface="Poppins"/>
                      </a:endParaRPr>
                    </a:p>
                  </a:txBody>
                  <a:tcPr marT="45700" marB="45700"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The State Department Store</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00000"/>
                          </a:solidFill>
                          <a:latin typeface="Poppins"/>
                          <a:ea typeface="Poppins"/>
                          <a:cs typeface="Poppins"/>
                          <a:sym typeface="Poppins"/>
                        </a:rPr>
                        <a:t>Specialty Shops</a:t>
                      </a:r>
                      <a:endParaRPr sz="800">
                        <a:solidFill>
                          <a:srgbClr val="000000"/>
                        </a:solidFill>
                        <a:latin typeface="Poppins"/>
                        <a:ea typeface="Poppins"/>
                        <a:cs typeface="Poppins"/>
                        <a:sym typeface="Poppins"/>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350" name="Google Shape;350;g3305570c338_0_313"/>
          <p:cNvSpPr txBox="1"/>
          <p:nvPr/>
        </p:nvSpPr>
        <p:spPr>
          <a:xfrm>
            <a:off x="2824775" y="6066968"/>
            <a:ext cx="8195100" cy="3243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3305570c338_0_359"/>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56" name="Google Shape;356;g3305570c338_0_359"/>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pic>
        <p:nvPicPr>
          <p:cNvPr id="357" name="Google Shape;357;g3305570c338_0_359"/>
          <p:cNvPicPr preferRelativeResize="0"/>
          <p:nvPr/>
        </p:nvPicPr>
        <p:blipFill>
          <a:blip r:embed="rId4">
            <a:alphaModFix/>
          </a:blip>
          <a:stretch>
            <a:fillRect/>
          </a:stretch>
        </p:blipFill>
        <p:spPr>
          <a:xfrm>
            <a:off x="9440115" y="5943322"/>
            <a:ext cx="687804" cy="687804"/>
          </a:xfrm>
          <a:prstGeom prst="rect">
            <a:avLst/>
          </a:prstGeom>
          <a:noFill/>
          <a:ln>
            <a:noFill/>
          </a:ln>
        </p:spPr>
      </p:pic>
      <p:sp>
        <p:nvSpPr>
          <p:cNvPr id="358" name="Google Shape;358;g3305570c338_0_359"/>
          <p:cNvSpPr txBox="1"/>
          <p:nvPr/>
        </p:nvSpPr>
        <p:spPr>
          <a:xfrm>
            <a:off x="2098950" y="1895200"/>
            <a:ext cx="7994100" cy="15699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6000">
                <a:solidFill>
                  <a:schemeClr val="lt1"/>
                </a:solidFill>
                <a:latin typeface="Poppins"/>
                <a:ea typeface="Poppins"/>
                <a:cs typeface="Poppins"/>
                <a:sym typeface="Poppins"/>
              </a:rPr>
              <a:t>Top Source Market viewing Mongolia </a:t>
            </a:r>
            <a:endParaRPr sz="6000">
              <a:solidFill>
                <a:schemeClr val="lt1"/>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3305570c338_0_366"/>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64" name="Google Shape;364;g3305570c338_0_366"/>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65" name="Google Shape;365;g3305570c338_0_366"/>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66" name="Google Shape;366;g3305570c338_0_366"/>
          <p:cNvSpPr txBox="1"/>
          <p:nvPr/>
        </p:nvSpPr>
        <p:spPr>
          <a:xfrm>
            <a:off x="1844551" y="653850"/>
            <a:ext cx="8832300" cy="861300"/>
          </a:xfrm>
          <a:prstGeom prst="rect">
            <a:avLst/>
          </a:prstGeom>
          <a:noFill/>
          <a:ln>
            <a:noFill/>
          </a:ln>
        </p:spPr>
        <p:txBody>
          <a:bodyPr anchorCtr="0" anchor="t" bIns="0" lIns="0" spcFirstLastPara="1" rIns="227600" wrap="square" tIns="0">
            <a:noAutofit/>
          </a:bodyPr>
          <a:lstStyle/>
          <a:p>
            <a:pPr indent="0" lvl="0" marL="0" rtl="0" algn="l">
              <a:spcBef>
                <a:spcPts val="0"/>
              </a:spcBef>
              <a:spcAft>
                <a:spcPts val="0"/>
              </a:spcAft>
              <a:buNone/>
            </a:pPr>
            <a:r>
              <a:t/>
            </a:r>
            <a:endParaRPr b="1" sz="2400">
              <a:solidFill>
                <a:srgbClr val="000000"/>
              </a:solidFill>
              <a:latin typeface="Poppins"/>
              <a:ea typeface="Poppins"/>
              <a:cs typeface="Poppins"/>
              <a:sym typeface="Poppins"/>
            </a:endParaRPr>
          </a:p>
        </p:txBody>
      </p:sp>
      <p:sp>
        <p:nvSpPr>
          <p:cNvPr id="367" name="Google Shape;367;g3305570c338_0_366"/>
          <p:cNvSpPr txBox="1"/>
          <p:nvPr/>
        </p:nvSpPr>
        <p:spPr>
          <a:xfrm>
            <a:off x="1676675" y="850300"/>
            <a:ext cx="8771400" cy="33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FFFFFF"/>
              </a:buClr>
              <a:buSzPts val="1200"/>
              <a:buFont typeface="Arial"/>
              <a:buNone/>
            </a:pPr>
            <a:r>
              <a:rPr lang="en-US" sz="2400">
                <a:solidFill>
                  <a:srgbClr val="00AA6C"/>
                </a:solidFill>
                <a:latin typeface="Poppins Medium"/>
                <a:ea typeface="Poppins Medium"/>
                <a:cs typeface="Poppins Medium"/>
                <a:sym typeface="Poppins Medium"/>
              </a:rPr>
              <a:t>Top APAC and global source markets viewing Mongolia</a:t>
            </a:r>
            <a:endParaRPr sz="2400">
              <a:solidFill>
                <a:srgbClr val="00AA6C"/>
              </a:solidFill>
              <a:latin typeface="Poppins Medium"/>
              <a:ea typeface="Poppins Medium"/>
              <a:cs typeface="Poppins Medium"/>
              <a:sym typeface="Poppins Medium"/>
            </a:endParaRPr>
          </a:p>
        </p:txBody>
      </p:sp>
      <p:graphicFrame>
        <p:nvGraphicFramePr>
          <p:cNvPr id="368" name="Google Shape;368;g3305570c338_0_366"/>
          <p:cNvGraphicFramePr/>
          <p:nvPr/>
        </p:nvGraphicFramePr>
        <p:xfrm>
          <a:off x="7161725" y="1515017"/>
          <a:ext cx="3000000" cy="3000000"/>
        </p:xfrm>
        <a:graphic>
          <a:graphicData uri="http://schemas.openxmlformats.org/drawingml/2006/table">
            <a:tbl>
              <a:tblPr>
                <a:noFill/>
                <a:tableStyleId>{564419A9-E10E-4A7B-A62F-56D5D7A82E8A}</a:tableStyleId>
              </a:tblPr>
              <a:tblGrid>
                <a:gridCol w="570700"/>
                <a:gridCol w="1374050"/>
              </a:tblGrid>
              <a:tr h="245025">
                <a:tc>
                  <a:txBody>
                    <a:bodyPr/>
                    <a:lstStyle/>
                    <a:p>
                      <a:pPr indent="0" lvl="0" marL="0" marR="0" rtl="0" algn="ctr">
                        <a:lnSpc>
                          <a:spcPct val="100000"/>
                        </a:lnSpc>
                        <a:spcBef>
                          <a:spcPts val="0"/>
                        </a:spcBef>
                        <a:spcAft>
                          <a:spcPts val="0"/>
                        </a:spcAft>
                        <a:buNone/>
                      </a:pPr>
                      <a:r>
                        <a:rPr b="1" lang="en-US" sz="800">
                          <a:latin typeface="Poppins"/>
                          <a:ea typeface="Poppins"/>
                          <a:cs typeface="Poppins"/>
                          <a:sym typeface="Poppins"/>
                        </a:rPr>
                        <a:t>Rank</a:t>
                      </a:r>
                      <a:endParaRPr b="1" sz="800">
                        <a:latin typeface="Poppins"/>
                        <a:ea typeface="Poppins"/>
                        <a:cs typeface="Poppins"/>
                        <a:sym typeface="Poppins"/>
                      </a:endParaRPr>
                    </a:p>
                  </a:txBody>
                  <a:tcPr marT="45700" marB="45700" marR="91425" marL="91425"/>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Global IPs</a:t>
                      </a:r>
                      <a:endParaRPr b="1" sz="800">
                        <a:latin typeface="Poppins"/>
                        <a:ea typeface="Poppins"/>
                        <a:cs typeface="Poppins"/>
                        <a:sym typeface="Poppins"/>
                      </a:endParaRPr>
                    </a:p>
                  </a:txBody>
                  <a:tcPr marT="45700" marB="45700" marR="91425" marL="91425"/>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1</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United States</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2</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South Korea</a:t>
                      </a:r>
                      <a:endParaRPr sz="800">
                        <a:latin typeface="Poppins"/>
                        <a:ea typeface="Poppins"/>
                        <a:cs typeface="Poppins"/>
                        <a:sym typeface="Poppins"/>
                      </a:endParaRPr>
                    </a:p>
                  </a:txBody>
                  <a:tcPr marT="91425" marB="91425" marR="91425" marL="91425" anchor="ct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3</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Russia</a:t>
                      </a:r>
                      <a:endParaRPr sz="800">
                        <a:latin typeface="Poppins"/>
                        <a:ea typeface="Poppins"/>
                        <a:cs typeface="Poppins"/>
                        <a:sym typeface="Poppins"/>
                      </a:endParaRPr>
                    </a:p>
                  </a:txBody>
                  <a:tcPr marT="91425" marB="91425" marR="91425" marL="91425" anchor="ct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4</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Japan</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5</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China</a:t>
                      </a:r>
                      <a:endParaRPr sz="800">
                        <a:latin typeface="Poppins"/>
                        <a:ea typeface="Poppins"/>
                        <a:cs typeface="Poppins"/>
                        <a:sym typeface="Poppins"/>
                      </a:endParaRPr>
                    </a:p>
                  </a:txBody>
                  <a:tcPr marT="91425" marB="91425" marR="91425" marL="91425" anchor="ct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6</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Germany</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7</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United Kingdom</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8</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India</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9</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Italy</a:t>
                      </a:r>
                      <a:endParaRPr sz="800">
                        <a:latin typeface="Poppins"/>
                        <a:ea typeface="Poppins"/>
                        <a:cs typeface="Poppins"/>
                        <a:sym typeface="Poppins"/>
                      </a:endParaRPr>
                    </a:p>
                  </a:txBody>
                  <a:tcPr marT="91425" marB="91425" marR="91425" marL="91425" anchor="ctr">
                    <a:solidFill>
                      <a:srgbClr val="C9F2E3"/>
                    </a:solidFill>
                  </a:tcPr>
                </a:tc>
              </a:tr>
              <a:tr h="35007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10</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Australia</a:t>
                      </a:r>
                      <a:endParaRPr sz="800">
                        <a:latin typeface="Poppins"/>
                        <a:ea typeface="Poppins"/>
                        <a:cs typeface="Poppins"/>
                        <a:sym typeface="Poppins"/>
                      </a:endParaRPr>
                    </a:p>
                  </a:txBody>
                  <a:tcPr marT="91425" marB="91425" marR="91425" marL="91425" anchor="ctr">
                    <a:solidFill>
                      <a:srgbClr val="C9F2E3"/>
                    </a:solidFill>
                  </a:tcPr>
                </a:tc>
              </a:tr>
            </a:tbl>
          </a:graphicData>
        </a:graphic>
      </p:graphicFrame>
      <p:graphicFrame>
        <p:nvGraphicFramePr>
          <p:cNvPr id="369" name="Google Shape;369;g3305570c338_0_366"/>
          <p:cNvGraphicFramePr/>
          <p:nvPr/>
        </p:nvGraphicFramePr>
        <p:xfrm>
          <a:off x="3182925" y="1515042"/>
          <a:ext cx="3000000" cy="3000000"/>
        </p:xfrm>
        <a:graphic>
          <a:graphicData uri="http://schemas.openxmlformats.org/drawingml/2006/table">
            <a:tbl>
              <a:tblPr>
                <a:noFill/>
                <a:tableStyleId>{564419A9-E10E-4A7B-A62F-56D5D7A82E8A}</a:tableStyleId>
              </a:tblPr>
              <a:tblGrid>
                <a:gridCol w="570725"/>
                <a:gridCol w="1374025"/>
              </a:tblGrid>
              <a:tr h="247800">
                <a:tc>
                  <a:txBody>
                    <a:bodyPr/>
                    <a:lstStyle/>
                    <a:p>
                      <a:pPr indent="0" lvl="0" marL="0" marR="0" rtl="0" algn="ctr">
                        <a:lnSpc>
                          <a:spcPct val="100000"/>
                        </a:lnSpc>
                        <a:spcBef>
                          <a:spcPts val="0"/>
                        </a:spcBef>
                        <a:spcAft>
                          <a:spcPts val="0"/>
                        </a:spcAft>
                        <a:buNone/>
                      </a:pPr>
                      <a:r>
                        <a:rPr b="1" lang="en-US" sz="800">
                          <a:latin typeface="Poppins"/>
                          <a:ea typeface="Poppins"/>
                          <a:cs typeface="Poppins"/>
                          <a:sym typeface="Poppins"/>
                        </a:rPr>
                        <a:t>Rank</a:t>
                      </a:r>
                      <a:endParaRPr b="1" sz="800">
                        <a:latin typeface="Poppins"/>
                        <a:ea typeface="Poppins"/>
                        <a:cs typeface="Poppins"/>
                        <a:sym typeface="Poppins"/>
                      </a:endParaRPr>
                    </a:p>
                  </a:txBody>
                  <a:tcPr marT="45700" marB="45700" marR="91425" marL="91425"/>
                </a:tc>
                <a:tc>
                  <a:txBody>
                    <a:bodyPr/>
                    <a:lstStyle/>
                    <a:p>
                      <a:pPr indent="0" lvl="0" marL="0" rtl="0" algn="ctr">
                        <a:spcBef>
                          <a:spcPts val="0"/>
                        </a:spcBef>
                        <a:spcAft>
                          <a:spcPts val="0"/>
                        </a:spcAft>
                        <a:buNone/>
                      </a:pPr>
                      <a:r>
                        <a:rPr b="1" lang="en-US" sz="800">
                          <a:solidFill>
                            <a:srgbClr val="000000"/>
                          </a:solidFill>
                          <a:latin typeface="Poppins"/>
                          <a:ea typeface="Poppins"/>
                          <a:cs typeface="Poppins"/>
                          <a:sym typeface="Poppins"/>
                        </a:rPr>
                        <a:t>APAC IPs</a:t>
                      </a:r>
                      <a:endParaRPr b="1" sz="800">
                        <a:latin typeface="Poppins"/>
                        <a:ea typeface="Poppins"/>
                        <a:cs typeface="Poppins"/>
                        <a:sym typeface="Poppins"/>
                      </a:endParaRPr>
                    </a:p>
                  </a:txBody>
                  <a:tcPr marT="45700" marB="45700" marR="91425" marL="91425"/>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1</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South Korea</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2</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Japan</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3</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China</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4</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India</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5</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Australia</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6</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Singapore</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7</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Taiwan</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8</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Thailand</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9</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Philippines</a:t>
                      </a:r>
                      <a:endParaRPr sz="800">
                        <a:latin typeface="Poppins"/>
                        <a:ea typeface="Poppins"/>
                        <a:cs typeface="Poppins"/>
                        <a:sym typeface="Poppins"/>
                      </a:endParaRPr>
                    </a:p>
                  </a:txBody>
                  <a:tcPr marT="91425" marB="91425" marR="91425" marL="91425" anchor="ctr"/>
                </a:tc>
              </a:tr>
              <a:tr h="354025">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10</a:t>
                      </a:r>
                      <a:endParaRPr sz="800">
                        <a:latin typeface="Poppins"/>
                        <a:ea typeface="Poppins"/>
                        <a:cs typeface="Poppins"/>
                        <a:sym typeface="Poppins"/>
                      </a:endParaRPr>
                    </a:p>
                  </a:txBody>
                  <a:tcPr marT="45700" marB="45700" marR="91425" marL="91425" anchor="ctr"/>
                </a:tc>
                <a:tc>
                  <a:txBody>
                    <a:bodyPr/>
                    <a:lstStyle/>
                    <a:p>
                      <a:pPr indent="0" lvl="0" marL="0" marR="0" rtl="0" algn="ctr">
                        <a:lnSpc>
                          <a:spcPct val="100000"/>
                        </a:lnSpc>
                        <a:spcBef>
                          <a:spcPts val="0"/>
                        </a:spcBef>
                        <a:spcAft>
                          <a:spcPts val="0"/>
                        </a:spcAft>
                        <a:buNone/>
                      </a:pPr>
                      <a:r>
                        <a:rPr lang="en-US" sz="800">
                          <a:latin typeface="Poppins"/>
                          <a:ea typeface="Poppins"/>
                          <a:cs typeface="Poppins"/>
                          <a:sym typeface="Poppins"/>
                        </a:rPr>
                        <a:t>Malaysia</a:t>
                      </a:r>
                      <a:endParaRPr sz="800">
                        <a:latin typeface="Poppins"/>
                        <a:ea typeface="Poppins"/>
                        <a:cs typeface="Poppins"/>
                        <a:sym typeface="Poppins"/>
                      </a:endParaRPr>
                    </a:p>
                  </a:txBody>
                  <a:tcPr marT="91425" marB="91425" marR="91425" marL="91425" anchor="ctr"/>
                </a:tc>
              </a:tr>
            </a:tbl>
          </a:graphicData>
        </a:graphic>
      </p:graphicFrame>
      <p:sp>
        <p:nvSpPr>
          <p:cNvPr id="370" name="Google Shape;370;g3305570c338_0_366"/>
          <p:cNvSpPr txBox="1"/>
          <p:nvPr/>
        </p:nvSpPr>
        <p:spPr>
          <a:xfrm>
            <a:off x="2809750" y="5672118"/>
            <a:ext cx="8195100" cy="3243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g3305570c338_0_39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376" name="Google Shape;376;g3305570c338_0_397"/>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pic>
        <p:nvPicPr>
          <p:cNvPr id="377" name="Google Shape;377;g3305570c338_0_397"/>
          <p:cNvPicPr preferRelativeResize="0"/>
          <p:nvPr/>
        </p:nvPicPr>
        <p:blipFill>
          <a:blip r:embed="rId4">
            <a:alphaModFix/>
          </a:blip>
          <a:stretch>
            <a:fillRect/>
          </a:stretch>
        </p:blipFill>
        <p:spPr>
          <a:xfrm>
            <a:off x="9440115" y="5943322"/>
            <a:ext cx="687804" cy="687804"/>
          </a:xfrm>
          <a:prstGeom prst="rect">
            <a:avLst/>
          </a:prstGeom>
          <a:noFill/>
          <a:ln>
            <a:noFill/>
          </a:ln>
        </p:spPr>
      </p:pic>
      <p:sp>
        <p:nvSpPr>
          <p:cNvPr id="378" name="Google Shape;378;g3305570c338_0_397"/>
          <p:cNvSpPr txBox="1"/>
          <p:nvPr/>
        </p:nvSpPr>
        <p:spPr>
          <a:xfrm>
            <a:off x="2098950" y="1895200"/>
            <a:ext cx="7994100" cy="8772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6000">
                <a:solidFill>
                  <a:schemeClr val="lt1"/>
                </a:solidFill>
                <a:latin typeface="Poppins"/>
                <a:ea typeface="Poppins"/>
                <a:cs typeface="Poppins"/>
                <a:sym typeface="Poppins"/>
              </a:rPr>
              <a:t>Forum Discussions</a:t>
            </a:r>
            <a:r>
              <a:rPr lang="en-US" sz="6000">
                <a:solidFill>
                  <a:schemeClr val="lt1"/>
                </a:solidFill>
                <a:latin typeface="Poppins"/>
                <a:ea typeface="Poppins"/>
                <a:cs typeface="Poppins"/>
                <a:sym typeface="Poppins"/>
              </a:rPr>
              <a:t> </a:t>
            </a:r>
            <a:endParaRPr sz="6000">
              <a:solidFill>
                <a:schemeClr val="lt1"/>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3305570c338_0_375"/>
          <p:cNvPicPr preferRelativeResize="0"/>
          <p:nvPr/>
        </p:nvPicPr>
        <p:blipFill rotWithShape="1">
          <a:blip r:embed="rId3">
            <a:alphaModFix/>
          </a:blip>
          <a:srcRect b="0" l="0" r="0" t="0"/>
          <a:stretch/>
        </p:blipFill>
        <p:spPr>
          <a:xfrm>
            <a:off x="-36450" y="45523"/>
            <a:ext cx="12191999" cy="6852004"/>
          </a:xfrm>
          <a:prstGeom prst="rect">
            <a:avLst/>
          </a:prstGeom>
          <a:noFill/>
          <a:ln>
            <a:noFill/>
          </a:ln>
        </p:spPr>
      </p:pic>
      <p:sp>
        <p:nvSpPr>
          <p:cNvPr id="384" name="Google Shape;384;g3305570c338_0_375"/>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85" name="Google Shape;385;g3305570c338_0_375"/>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86" name="Google Shape;386;g3305570c338_0_375"/>
          <p:cNvSpPr txBox="1"/>
          <p:nvPr/>
        </p:nvSpPr>
        <p:spPr>
          <a:xfrm>
            <a:off x="5377746" y="1119300"/>
            <a:ext cx="5123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a:solidFill>
                  <a:srgbClr val="000000"/>
                </a:solidFill>
                <a:latin typeface="Poppins"/>
                <a:ea typeface="Poppins"/>
                <a:cs typeface="Poppins"/>
                <a:sym typeface="Poppins"/>
              </a:rPr>
              <a:t>Ranked on number of participants</a:t>
            </a:r>
            <a:endParaRPr>
              <a:solidFill>
                <a:srgbClr val="000000"/>
              </a:solidFill>
              <a:latin typeface="Poppins"/>
              <a:ea typeface="Poppins"/>
              <a:cs typeface="Poppins"/>
              <a:sym typeface="Poppins"/>
            </a:endParaRPr>
          </a:p>
        </p:txBody>
      </p:sp>
      <p:sp>
        <p:nvSpPr>
          <p:cNvPr id="387" name="Google Shape;387;g3305570c338_0_375"/>
          <p:cNvSpPr txBox="1"/>
          <p:nvPr/>
        </p:nvSpPr>
        <p:spPr>
          <a:xfrm>
            <a:off x="1618730" y="1267534"/>
            <a:ext cx="2976600" cy="31293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0"/>
              </a:spcAft>
              <a:buNone/>
            </a:pPr>
            <a:r>
              <a:rPr lang="en-US" sz="3000">
                <a:solidFill>
                  <a:srgbClr val="000000"/>
                </a:solidFill>
                <a:latin typeface="Poppins Light"/>
                <a:ea typeface="Poppins Light"/>
                <a:cs typeface="Poppins Light"/>
                <a:sym typeface="Poppins Light"/>
              </a:rPr>
              <a:t>Top 10 </a:t>
            </a:r>
            <a:r>
              <a:rPr lang="en-US" sz="3000">
                <a:solidFill>
                  <a:srgbClr val="34E0A1"/>
                </a:solidFill>
                <a:latin typeface="Poppins Light"/>
                <a:ea typeface="Poppins Light"/>
                <a:cs typeface="Poppins Light"/>
                <a:sym typeface="Poppins Light"/>
              </a:rPr>
              <a:t>Mongolia </a:t>
            </a:r>
            <a:r>
              <a:rPr lang="en-US" sz="3000">
                <a:solidFill>
                  <a:srgbClr val="000000"/>
                </a:solidFill>
                <a:latin typeface="Poppins Light"/>
                <a:ea typeface="Poppins Light"/>
                <a:cs typeface="Poppins Light"/>
                <a:sym typeface="Poppins Light"/>
              </a:rPr>
              <a:t>Forum Discussions</a:t>
            </a:r>
            <a:endParaRPr sz="3000">
              <a:solidFill>
                <a:srgbClr val="000000"/>
              </a:solidFill>
              <a:latin typeface="Poppins"/>
              <a:ea typeface="Poppins"/>
              <a:cs typeface="Poppins"/>
              <a:sym typeface="Poppins"/>
            </a:endParaRPr>
          </a:p>
        </p:txBody>
      </p:sp>
      <p:sp>
        <p:nvSpPr>
          <p:cNvPr id="388" name="Google Shape;388;g3305570c338_0_375"/>
          <p:cNvSpPr txBox="1"/>
          <p:nvPr/>
        </p:nvSpPr>
        <p:spPr>
          <a:xfrm>
            <a:off x="1798200" y="5507155"/>
            <a:ext cx="9967800" cy="3945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pic>
        <p:nvPicPr>
          <p:cNvPr id="389" name="Google Shape;389;g3305570c338_0_375" title="Chart"/>
          <p:cNvPicPr preferRelativeResize="0"/>
          <p:nvPr/>
        </p:nvPicPr>
        <p:blipFill>
          <a:blip r:embed="rId5">
            <a:alphaModFix/>
          </a:blip>
          <a:stretch>
            <a:fillRect/>
          </a:stretch>
        </p:blipFill>
        <p:spPr>
          <a:xfrm>
            <a:off x="4690522" y="1492406"/>
            <a:ext cx="6601929" cy="40815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5"/>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110" name="Google Shape;110;p5"/>
          <p:cNvSpPr txBox="1"/>
          <p:nvPr/>
        </p:nvSpPr>
        <p:spPr>
          <a:xfrm>
            <a:off x="2507175" y="1549250"/>
            <a:ext cx="28941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rPr b="1" lang="en-US" sz="3600">
                <a:solidFill>
                  <a:srgbClr val="FFFFFF"/>
                </a:solidFill>
                <a:latin typeface="Source Serif Pro"/>
                <a:ea typeface="Source Serif Pro"/>
                <a:cs typeface="Source Serif Pro"/>
                <a:sym typeface="Source Serif Pro"/>
              </a:rPr>
              <a:t>Hello, we’re </a:t>
            </a:r>
            <a:endParaRPr b="1" sz="3600">
              <a:solidFill>
                <a:srgbClr val="FFFFFF"/>
              </a:solidFill>
              <a:latin typeface="Source Serif Pro"/>
              <a:ea typeface="Source Serif Pro"/>
              <a:cs typeface="Source Serif Pro"/>
              <a:sym typeface="Source Serif Pro"/>
            </a:endParaRPr>
          </a:p>
          <a:p>
            <a:pPr indent="0" lvl="0" marL="0" marR="0" rtl="0" algn="l">
              <a:lnSpc>
                <a:spcPct val="100000"/>
              </a:lnSpc>
              <a:spcBef>
                <a:spcPts val="0"/>
              </a:spcBef>
              <a:spcAft>
                <a:spcPts val="0"/>
              </a:spcAft>
              <a:buClr>
                <a:srgbClr val="FFFFFF"/>
              </a:buClr>
              <a:buSzPts val="2600"/>
              <a:buFont typeface="Arial"/>
              <a:buNone/>
            </a:pPr>
            <a:r>
              <a:rPr b="1" lang="en-US" sz="3600">
                <a:solidFill>
                  <a:srgbClr val="FFFFFF"/>
                </a:solidFill>
                <a:latin typeface="Source Serif Pro"/>
                <a:ea typeface="Source Serif Pro"/>
                <a:cs typeface="Source Serif Pro"/>
                <a:sym typeface="Source Serif Pro"/>
              </a:rPr>
              <a:t>Tripadvisor</a:t>
            </a:r>
            <a:r>
              <a:rPr b="1" lang="en-US" sz="3600">
                <a:solidFill>
                  <a:srgbClr val="34E0A1"/>
                </a:solidFill>
                <a:latin typeface="Source Serif Pro"/>
                <a:ea typeface="Source Serif Pro"/>
                <a:cs typeface="Source Serif Pro"/>
                <a:sym typeface="Source Serif Pro"/>
              </a:rPr>
              <a:t>.</a:t>
            </a:r>
            <a:endParaRPr b="1" sz="3600">
              <a:solidFill>
                <a:srgbClr val="34E0A1"/>
              </a:solidFill>
              <a:latin typeface="Source Serif Pro"/>
              <a:ea typeface="Source Serif Pro"/>
              <a:cs typeface="Source Serif Pro"/>
              <a:sym typeface="Source Serif Pro"/>
            </a:endParaRPr>
          </a:p>
        </p:txBody>
      </p:sp>
      <p:sp>
        <p:nvSpPr>
          <p:cNvPr id="111" name="Google Shape;111;p5"/>
          <p:cNvSpPr txBox="1"/>
          <p:nvPr/>
        </p:nvSpPr>
        <p:spPr>
          <a:xfrm>
            <a:off x="2507175" y="2935100"/>
            <a:ext cx="2765700" cy="14403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800"/>
              </a:spcBef>
              <a:spcAft>
                <a:spcPts val="0"/>
              </a:spcAft>
              <a:buNone/>
            </a:pPr>
            <a:r>
              <a:rPr lang="en-US" sz="1100">
                <a:solidFill>
                  <a:srgbClr val="34E0A1"/>
                </a:solidFill>
                <a:latin typeface="Poppins Light"/>
                <a:ea typeface="Poppins Light"/>
                <a:cs typeface="Poppins Light"/>
                <a:sym typeface="Poppins Light"/>
              </a:rPr>
              <a:t>Our mission is to provide the World’s Most Essential Travel Advice. </a:t>
            </a:r>
            <a:endParaRPr sz="1100">
              <a:solidFill>
                <a:srgbClr val="34E0A1"/>
              </a:solidFill>
              <a:latin typeface="Poppins Light"/>
              <a:ea typeface="Poppins Light"/>
              <a:cs typeface="Poppins Light"/>
              <a:sym typeface="Poppins Light"/>
            </a:endParaRPr>
          </a:p>
          <a:p>
            <a:pPr indent="0" lvl="0" marL="0" rtl="0" algn="l">
              <a:lnSpc>
                <a:spcPct val="115000"/>
              </a:lnSpc>
              <a:spcBef>
                <a:spcPts val="800"/>
              </a:spcBef>
              <a:spcAft>
                <a:spcPts val="0"/>
              </a:spcAft>
              <a:buNone/>
            </a:pPr>
            <a:r>
              <a:rPr lang="en-US" sz="1100">
                <a:solidFill>
                  <a:srgbClr val="FFFFFF"/>
                </a:solidFill>
                <a:latin typeface="Poppins Light"/>
                <a:ea typeface="Poppins Light"/>
                <a:cs typeface="Poppins Light"/>
                <a:sym typeface="Poppins Light"/>
              </a:rPr>
              <a:t>With over 20+ years of traveller insights, we are the only full-service travel guidance company that can do it. And that makes our content, commerce, and community one-of-a-kind.</a:t>
            </a:r>
            <a:endParaRPr i="1" sz="1000">
              <a:solidFill>
                <a:srgbClr val="FFFFFF"/>
              </a:solidFill>
              <a:latin typeface="Source Serif Pro"/>
              <a:ea typeface="Source Serif Pro"/>
              <a:cs typeface="Source Serif Pro"/>
              <a:sym typeface="Source Serif Pro"/>
            </a:endParaRPr>
          </a:p>
        </p:txBody>
      </p:sp>
      <p:sp>
        <p:nvSpPr>
          <p:cNvPr id="112" name="Google Shape;112;p5"/>
          <p:cNvSpPr/>
          <p:nvPr/>
        </p:nvSpPr>
        <p:spPr>
          <a:xfrm>
            <a:off x="7025050" y="3258835"/>
            <a:ext cx="1397100" cy="18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2200"/>
              <a:buFont typeface="Arial"/>
              <a:buNone/>
            </a:pPr>
            <a:r>
              <a:rPr lang="en-US" sz="900">
                <a:solidFill>
                  <a:srgbClr val="FFFFFF"/>
                </a:solidFill>
                <a:latin typeface="Poppins"/>
                <a:ea typeface="Poppins"/>
                <a:cs typeface="Poppins"/>
                <a:sym typeface="Poppins"/>
              </a:rPr>
              <a:t>Reviews and moments</a:t>
            </a:r>
            <a:endParaRPr sz="900">
              <a:solidFill>
                <a:srgbClr val="FFFFFF"/>
              </a:solidFill>
              <a:latin typeface="Poppins"/>
              <a:ea typeface="Poppins"/>
              <a:cs typeface="Poppins"/>
              <a:sym typeface="Poppins"/>
            </a:endParaRPr>
          </a:p>
        </p:txBody>
      </p:sp>
      <p:sp>
        <p:nvSpPr>
          <p:cNvPr id="113" name="Google Shape;113;p5"/>
          <p:cNvSpPr/>
          <p:nvPr/>
        </p:nvSpPr>
        <p:spPr>
          <a:xfrm>
            <a:off x="7025050" y="2657458"/>
            <a:ext cx="2213100" cy="57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3300">
                <a:solidFill>
                  <a:srgbClr val="FFFFFF"/>
                </a:solidFill>
                <a:latin typeface="Poppins SemiBold"/>
                <a:ea typeface="Poppins SemiBold"/>
                <a:cs typeface="Poppins SemiBold"/>
                <a:sym typeface="Poppins SemiBold"/>
              </a:rPr>
              <a:t>1 </a:t>
            </a:r>
            <a:r>
              <a:rPr lang="en-US" sz="2400">
                <a:solidFill>
                  <a:srgbClr val="FFFFFF"/>
                </a:solidFill>
                <a:latin typeface="Poppins SemiBold"/>
                <a:ea typeface="Poppins SemiBold"/>
                <a:cs typeface="Poppins SemiBold"/>
                <a:sym typeface="Poppins SemiBold"/>
              </a:rPr>
              <a:t>billion</a:t>
            </a:r>
            <a:endParaRPr sz="2400">
              <a:solidFill>
                <a:srgbClr val="FFFFFF"/>
              </a:solidFill>
              <a:latin typeface="Poppins SemiBold"/>
              <a:ea typeface="Poppins SemiBold"/>
              <a:cs typeface="Poppins SemiBold"/>
              <a:sym typeface="Poppins SemiBold"/>
            </a:endParaRPr>
          </a:p>
        </p:txBody>
      </p:sp>
      <p:sp>
        <p:nvSpPr>
          <p:cNvPr id="114" name="Google Shape;114;p5"/>
          <p:cNvSpPr/>
          <p:nvPr/>
        </p:nvSpPr>
        <p:spPr>
          <a:xfrm>
            <a:off x="8784600" y="3258835"/>
            <a:ext cx="1313100" cy="18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rgbClr val="F2B203"/>
                </a:solidFill>
                <a:latin typeface="Poppins"/>
                <a:ea typeface="Poppins"/>
                <a:cs typeface="Poppins"/>
                <a:sym typeface="Poppins"/>
              </a:rPr>
              <a:t>Travel site in the world</a:t>
            </a:r>
            <a:endParaRPr sz="900">
              <a:solidFill>
                <a:srgbClr val="F2B203"/>
              </a:solidFill>
              <a:latin typeface="Poppins"/>
              <a:ea typeface="Poppins"/>
              <a:cs typeface="Poppins"/>
              <a:sym typeface="Poppins"/>
            </a:endParaRPr>
          </a:p>
        </p:txBody>
      </p:sp>
      <p:sp>
        <p:nvSpPr>
          <p:cNvPr id="115" name="Google Shape;115;p5"/>
          <p:cNvSpPr/>
          <p:nvPr/>
        </p:nvSpPr>
        <p:spPr>
          <a:xfrm>
            <a:off x="8784600" y="2657458"/>
            <a:ext cx="2213100" cy="57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3300">
                <a:solidFill>
                  <a:srgbClr val="F2B203"/>
                </a:solidFill>
                <a:latin typeface="Poppins SemiBold"/>
                <a:ea typeface="Poppins SemiBold"/>
                <a:cs typeface="Poppins SemiBold"/>
                <a:sym typeface="Poppins SemiBold"/>
              </a:rPr>
              <a:t>No.1</a:t>
            </a:r>
            <a:endParaRPr sz="3300">
              <a:solidFill>
                <a:srgbClr val="F2B203"/>
              </a:solidFill>
              <a:latin typeface="Poppins SemiBold"/>
              <a:ea typeface="Poppins SemiBold"/>
              <a:cs typeface="Poppins SemiBold"/>
              <a:sym typeface="Poppins SemiBold"/>
            </a:endParaRPr>
          </a:p>
        </p:txBody>
      </p:sp>
      <p:sp>
        <p:nvSpPr>
          <p:cNvPr id="116" name="Google Shape;116;p5"/>
          <p:cNvSpPr txBox="1"/>
          <p:nvPr/>
        </p:nvSpPr>
        <p:spPr>
          <a:xfrm>
            <a:off x="7025050" y="3700025"/>
            <a:ext cx="2213100" cy="507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3300">
                <a:solidFill>
                  <a:srgbClr val="34E0A1"/>
                </a:solidFill>
                <a:latin typeface="Poppins SemiBold"/>
                <a:ea typeface="Poppins SemiBold"/>
                <a:cs typeface="Poppins SemiBold"/>
                <a:sym typeface="Poppins SemiBold"/>
              </a:rPr>
              <a:t>93%</a:t>
            </a:r>
            <a:endParaRPr sz="3300">
              <a:solidFill>
                <a:srgbClr val="34E0A1"/>
              </a:solidFill>
              <a:latin typeface="Poppins SemiBold"/>
              <a:ea typeface="Poppins SemiBold"/>
              <a:cs typeface="Poppins SemiBold"/>
              <a:sym typeface="Poppins SemiBold"/>
            </a:endParaRPr>
          </a:p>
        </p:txBody>
      </p:sp>
      <p:sp>
        <p:nvSpPr>
          <p:cNvPr id="117" name="Google Shape;117;p5"/>
          <p:cNvSpPr txBox="1"/>
          <p:nvPr/>
        </p:nvSpPr>
        <p:spPr>
          <a:xfrm>
            <a:off x="7025050" y="4283782"/>
            <a:ext cx="15543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900">
                <a:solidFill>
                  <a:srgbClr val="34E0A1"/>
                </a:solidFill>
                <a:latin typeface="Poppins"/>
                <a:ea typeface="Poppins"/>
                <a:cs typeface="Poppins"/>
                <a:sym typeface="Poppins"/>
              </a:rPr>
              <a:t>Plan on travelling over the next 12 months</a:t>
            </a:r>
            <a:endParaRPr sz="900">
              <a:solidFill>
                <a:srgbClr val="34E0A1"/>
              </a:solidFill>
              <a:latin typeface="Poppins"/>
              <a:ea typeface="Poppins"/>
              <a:cs typeface="Poppins"/>
              <a:sym typeface="Poppins"/>
            </a:endParaRPr>
          </a:p>
        </p:txBody>
      </p:sp>
      <p:sp>
        <p:nvSpPr>
          <p:cNvPr id="118" name="Google Shape;118;p5"/>
          <p:cNvSpPr/>
          <p:nvPr/>
        </p:nvSpPr>
        <p:spPr>
          <a:xfrm>
            <a:off x="8784600" y="3700025"/>
            <a:ext cx="2213100" cy="57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3300">
                <a:solidFill>
                  <a:srgbClr val="FFFFFF"/>
                </a:solidFill>
                <a:latin typeface="Poppins SemiBold"/>
                <a:ea typeface="Poppins SemiBold"/>
                <a:cs typeface="Poppins SemiBold"/>
                <a:sym typeface="Poppins SemiBold"/>
              </a:rPr>
              <a:t>190</a:t>
            </a:r>
            <a:endParaRPr sz="3300">
              <a:solidFill>
                <a:srgbClr val="FFFFFF"/>
              </a:solidFill>
              <a:latin typeface="Poppins SemiBold"/>
              <a:ea typeface="Poppins SemiBold"/>
              <a:cs typeface="Poppins SemiBold"/>
              <a:sym typeface="Poppins SemiBold"/>
            </a:endParaRPr>
          </a:p>
        </p:txBody>
      </p:sp>
      <p:sp>
        <p:nvSpPr>
          <p:cNvPr id="119" name="Google Shape;119;p5"/>
          <p:cNvSpPr txBox="1"/>
          <p:nvPr/>
        </p:nvSpPr>
        <p:spPr>
          <a:xfrm>
            <a:off x="8784600" y="4283782"/>
            <a:ext cx="12381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900">
                <a:solidFill>
                  <a:srgbClr val="FFFFFF"/>
                </a:solidFill>
                <a:latin typeface="Poppins"/>
                <a:ea typeface="Poppins"/>
                <a:cs typeface="Poppins"/>
                <a:sym typeface="Poppins"/>
              </a:rPr>
              <a:t>Countries across the globe </a:t>
            </a:r>
            <a:endParaRPr sz="900">
              <a:solidFill>
                <a:srgbClr val="FFFFFF"/>
              </a:solidFill>
              <a:latin typeface="Poppins"/>
              <a:ea typeface="Poppins"/>
              <a:cs typeface="Poppins"/>
              <a:sym typeface="Poppins"/>
            </a:endParaRPr>
          </a:p>
        </p:txBody>
      </p:sp>
      <p:sp>
        <p:nvSpPr>
          <p:cNvPr id="120" name="Google Shape;120;p5"/>
          <p:cNvSpPr/>
          <p:nvPr/>
        </p:nvSpPr>
        <p:spPr>
          <a:xfrm>
            <a:off x="7025050" y="2160075"/>
            <a:ext cx="1397100" cy="18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rgbClr val="34E0A1"/>
                </a:solidFill>
                <a:latin typeface="Poppins"/>
                <a:ea typeface="Poppins"/>
                <a:cs typeface="Poppins"/>
                <a:sym typeface="Poppins"/>
              </a:rPr>
              <a:t>Monthly unique visits</a:t>
            </a:r>
            <a:endParaRPr sz="900">
              <a:solidFill>
                <a:srgbClr val="34E0A1"/>
              </a:solidFill>
              <a:latin typeface="Poppins"/>
              <a:ea typeface="Poppins"/>
              <a:cs typeface="Poppins"/>
              <a:sym typeface="Poppins"/>
            </a:endParaRPr>
          </a:p>
        </p:txBody>
      </p:sp>
      <p:sp>
        <p:nvSpPr>
          <p:cNvPr id="121" name="Google Shape;121;p5"/>
          <p:cNvSpPr/>
          <p:nvPr/>
        </p:nvSpPr>
        <p:spPr>
          <a:xfrm>
            <a:off x="7025050" y="1566563"/>
            <a:ext cx="2213100" cy="57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3300">
                <a:solidFill>
                  <a:srgbClr val="34E0A1"/>
                </a:solidFill>
                <a:latin typeface="Poppins SemiBold"/>
                <a:ea typeface="Poppins SemiBold"/>
                <a:cs typeface="Poppins SemiBold"/>
                <a:sym typeface="Poppins SemiBold"/>
              </a:rPr>
              <a:t>490M</a:t>
            </a:r>
            <a:endParaRPr sz="3000">
              <a:solidFill>
                <a:srgbClr val="34E0A1"/>
              </a:solidFill>
              <a:latin typeface="Poppins SemiBold"/>
              <a:ea typeface="Poppins SemiBold"/>
              <a:cs typeface="Poppins SemiBold"/>
              <a:sym typeface="Poppins SemiBold"/>
            </a:endParaRPr>
          </a:p>
        </p:txBody>
      </p:sp>
      <p:sp>
        <p:nvSpPr>
          <p:cNvPr id="122" name="Google Shape;122;p5"/>
          <p:cNvSpPr/>
          <p:nvPr/>
        </p:nvSpPr>
        <p:spPr>
          <a:xfrm>
            <a:off x="8784600" y="2160075"/>
            <a:ext cx="1710600" cy="18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rgbClr val="FFFFFF"/>
                </a:solidFill>
                <a:latin typeface="Poppins"/>
                <a:ea typeface="Poppins"/>
                <a:cs typeface="Poppins"/>
                <a:sym typeface="Poppins"/>
              </a:rPr>
              <a:t>Page Views</a:t>
            </a:r>
            <a:endParaRPr sz="900">
              <a:solidFill>
                <a:srgbClr val="FFFFFF"/>
              </a:solidFill>
              <a:latin typeface="Poppins"/>
              <a:ea typeface="Poppins"/>
              <a:cs typeface="Poppins"/>
              <a:sym typeface="Poppins"/>
            </a:endParaRPr>
          </a:p>
        </p:txBody>
      </p:sp>
      <p:sp>
        <p:nvSpPr>
          <p:cNvPr id="123" name="Google Shape;123;p5"/>
          <p:cNvSpPr/>
          <p:nvPr/>
        </p:nvSpPr>
        <p:spPr>
          <a:xfrm>
            <a:off x="8784600" y="1566565"/>
            <a:ext cx="2213100" cy="57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lang="en-US" sz="3300">
                <a:solidFill>
                  <a:srgbClr val="FFFFFF"/>
                </a:solidFill>
                <a:latin typeface="Poppins SemiBold"/>
                <a:ea typeface="Poppins SemiBold"/>
                <a:cs typeface="Poppins SemiBold"/>
                <a:sym typeface="Poppins SemiBold"/>
              </a:rPr>
              <a:t>2.2B</a:t>
            </a:r>
            <a:endParaRPr sz="3300">
              <a:solidFill>
                <a:srgbClr val="FFFFFF"/>
              </a:solidFill>
              <a:latin typeface="Poppins SemiBold"/>
              <a:ea typeface="Poppins SemiBold"/>
              <a:cs typeface="Poppins SemiBold"/>
              <a:sym typeface="Poppins SemiBold"/>
            </a:endParaRPr>
          </a:p>
        </p:txBody>
      </p:sp>
      <p:pic>
        <p:nvPicPr>
          <p:cNvPr id="124" name="Google Shape;124;p5"/>
          <p:cNvPicPr preferRelativeResize="0"/>
          <p:nvPr/>
        </p:nvPicPr>
        <p:blipFill rotWithShape="1">
          <a:blip r:embed="rId4">
            <a:alphaModFix/>
          </a:blip>
          <a:srcRect b="0" l="0" r="75737" t="0"/>
          <a:stretch/>
        </p:blipFill>
        <p:spPr>
          <a:xfrm>
            <a:off x="9635963" y="6032300"/>
            <a:ext cx="583276" cy="611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g3305570c338_0_408"/>
          <p:cNvPicPr preferRelativeResize="0"/>
          <p:nvPr/>
        </p:nvPicPr>
        <p:blipFill rotWithShape="1">
          <a:blip r:embed="rId3">
            <a:alphaModFix/>
          </a:blip>
          <a:srcRect b="0" l="0" r="0" t="0"/>
          <a:stretch/>
        </p:blipFill>
        <p:spPr>
          <a:xfrm>
            <a:off x="-91100" y="2998"/>
            <a:ext cx="12191999" cy="6852004"/>
          </a:xfrm>
          <a:prstGeom prst="rect">
            <a:avLst/>
          </a:prstGeom>
          <a:noFill/>
          <a:ln>
            <a:noFill/>
          </a:ln>
        </p:spPr>
      </p:pic>
      <p:sp>
        <p:nvSpPr>
          <p:cNvPr id="395" name="Google Shape;395;g3305570c338_0_408"/>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396" name="Google Shape;396;g3305570c338_0_408"/>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397" name="Google Shape;397;g3305570c338_0_408"/>
          <p:cNvSpPr txBox="1"/>
          <p:nvPr/>
        </p:nvSpPr>
        <p:spPr>
          <a:xfrm>
            <a:off x="5578418" y="884825"/>
            <a:ext cx="55290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200">
                <a:solidFill>
                  <a:srgbClr val="000000"/>
                </a:solidFill>
                <a:latin typeface="Poppins"/>
                <a:ea typeface="Poppins"/>
                <a:cs typeface="Poppins"/>
                <a:sym typeface="Poppins"/>
              </a:rPr>
              <a:t>Based on keywords used in forum posts for Mongolia</a:t>
            </a:r>
            <a:endParaRPr sz="1200">
              <a:solidFill>
                <a:srgbClr val="000000"/>
              </a:solidFill>
              <a:latin typeface="Poppins"/>
              <a:ea typeface="Poppins"/>
              <a:cs typeface="Poppins"/>
              <a:sym typeface="Poppins"/>
            </a:endParaRPr>
          </a:p>
        </p:txBody>
      </p:sp>
      <p:sp>
        <p:nvSpPr>
          <p:cNvPr id="398" name="Google Shape;398;g3305570c338_0_408"/>
          <p:cNvSpPr txBox="1"/>
          <p:nvPr/>
        </p:nvSpPr>
        <p:spPr>
          <a:xfrm>
            <a:off x="1591362" y="1535983"/>
            <a:ext cx="3212400" cy="30543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0"/>
              </a:spcAft>
              <a:buNone/>
            </a:pPr>
            <a:r>
              <a:rPr lang="en-US" sz="3000">
                <a:solidFill>
                  <a:srgbClr val="000000"/>
                </a:solidFill>
                <a:latin typeface="Poppins Light"/>
                <a:ea typeface="Poppins Light"/>
                <a:cs typeface="Poppins Light"/>
                <a:sym typeface="Poppins Light"/>
              </a:rPr>
              <a:t>Keywords Used In </a:t>
            </a:r>
            <a:r>
              <a:rPr lang="en-US" sz="3000">
                <a:solidFill>
                  <a:srgbClr val="34E0A1"/>
                </a:solidFill>
                <a:latin typeface="Poppins Light"/>
                <a:ea typeface="Poppins Light"/>
                <a:cs typeface="Poppins Light"/>
                <a:sym typeface="Poppins Light"/>
              </a:rPr>
              <a:t>Mongolia </a:t>
            </a:r>
            <a:r>
              <a:rPr lang="en-US" sz="3000">
                <a:solidFill>
                  <a:srgbClr val="000000"/>
                </a:solidFill>
                <a:latin typeface="Poppins Light"/>
                <a:ea typeface="Poppins Light"/>
                <a:cs typeface="Poppins Light"/>
                <a:sym typeface="Poppins Light"/>
              </a:rPr>
              <a:t>Forum Discussions</a:t>
            </a:r>
            <a:endParaRPr sz="3000">
              <a:solidFill>
                <a:srgbClr val="000000"/>
              </a:solidFill>
              <a:latin typeface="Poppins"/>
              <a:ea typeface="Poppins"/>
              <a:cs typeface="Poppins"/>
              <a:sym typeface="Poppins"/>
            </a:endParaRPr>
          </a:p>
        </p:txBody>
      </p:sp>
      <p:sp>
        <p:nvSpPr>
          <p:cNvPr id="399" name="Google Shape;399;g3305570c338_0_408"/>
          <p:cNvSpPr txBox="1"/>
          <p:nvPr/>
        </p:nvSpPr>
        <p:spPr>
          <a:xfrm>
            <a:off x="2344875" y="5310102"/>
            <a:ext cx="10757700" cy="384900"/>
          </a:xfrm>
          <a:prstGeom prst="rect">
            <a:avLst/>
          </a:prstGeom>
          <a:noFill/>
          <a:ln>
            <a:noFill/>
          </a:ln>
        </p:spPr>
        <p:txBody>
          <a:bodyPr anchorCtr="0" anchor="ctr" bIns="0" lIns="0" spcFirstLastPara="1" rIns="228600" wrap="square" tIns="0">
            <a:noAutofit/>
          </a:bodyPr>
          <a:lstStyle/>
          <a:p>
            <a:pPr indent="0" lvl="0" marL="0" rtl="0" algn="l">
              <a:lnSpc>
                <a:spcPct val="115000"/>
              </a:lnSpc>
              <a:spcBef>
                <a:spcPts val="0"/>
              </a:spcBef>
              <a:spcAft>
                <a:spcPts val="0"/>
              </a:spcAft>
              <a:buNone/>
            </a:pPr>
            <a:r>
              <a:rPr lang="en-US" sz="700">
                <a:latin typeface="Roboto Mono"/>
                <a:ea typeface="Roboto Mono"/>
                <a:cs typeface="Roboto Mono"/>
                <a:sym typeface="Roboto Mono"/>
              </a:rPr>
              <a:t>Source: </a:t>
            </a:r>
            <a:r>
              <a:rPr lang="en-US" sz="700">
                <a:solidFill>
                  <a:srgbClr val="000000"/>
                </a:solidFill>
                <a:latin typeface="Roboto Mono"/>
                <a:ea typeface="Roboto Mono"/>
                <a:cs typeface="Roboto Mono"/>
                <a:sym typeface="Roboto Mono"/>
              </a:rPr>
              <a:t>Tripadvisor Internal Data, Data Scope- </a:t>
            </a:r>
            <a:r>
              <a:rPr lang="en-US" sz="700">
                <a:latin typeface="Roboto Mono"/>
                <a:ea typeface="Roboto Mono"/>
                <a:cs typeface="Roboto Mono"/>
                <a:sym typeface="Roboto Mono"/>
              </a:rPr>
              <a:t>Jan 2024 - Jan 2025</a:t>
            </a:r>
            <a:endParaRPr sz="700">
              <a:solidFill>
                <a:srgbClr val="000000"/>
              </a:solidFill>
              <a:latin typeface="Roboto Mono"/>
              <a:ea typeface="Roboto Mono"/>
              <a:cs typeface="Roboto Mono"/>
              <a:sym typeface="Roboto Mono"/>
            </a:endParaRPr>
          </a:p>
        </p:txBody>
      </p:sp>
      <p:pic>
        <p:nvPicPr>
          <p:cNvPr id="400" name="Google Shape;400;g3305570c338_0_408"/>
          <p:cNvPicPr preferRelativeResize="0"/>
          <p:nvPr/>
        </p:nvPicPr>
        <p:blipFill rotWithShape="1">
          <a:blip r:embed="rId5">
            <a:alphaModFix/>
          </a:blip>
          <a:srcRect b="6814" l="1276" r="1266" t="6814"/>
          <a:stretch/>
        </p:blipFill>
        <p:spPr>
          <a:xfrm>
            <a:off x="4717800" y="1441386"/>
            <a:ext cx="6951249" cy="34969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g3305570c338_0_418"/>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406" name="Google Shape;406;g3305570c338_0_418"/>
          <p:cNvSpPr txBox="1"/>
          <p:nvPr/>
        </p:nvSpPr>
        <p:spPr>
          <a:xfrm>
            <a:off x="2507175" y="145452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t/>
            </a:r>
            <a:endParaRPr b="1" sz="3600">
              <a:solidFill>
                <a:srgbClr val="34E0A1"/>
              </a:solidFill>
              <a:latin typeface="Source Serif Pro"/>
              <a:ea typeface="Source Serif Pro"/>
              <a:cs typeface="Source Serif Pro"/>
              <a:sym typeface="Source Serif Pro"/>
            </a:endParaRPr>
          </a:p>
        </p:txBody>
      </p:sp>
      <p:pic>
        <p:nvPicPr>
          <p:cNvPr id="407" name="Google Shape;407;g3305570c338_0_418"/>
          <p:cNvPicPr preferRelativeResize="0"/>
          <p:nvPr/>
        </p:nvPicPr>
        <p:blipFill>
          <a:blip r:embed="rId4">
            <a:alphaModFix/>
          </a:blip>
          <a:stretch>
            <a:fillRect/>
          </a:stretch>
        </p:blipFill>
        <p:spPr>
          <a:xfrm>
            <a:off x="9440115" y="5943322"/>
            <a:ext cx="687804" cy="687804"/>
          </a:xfrm>
          <a:prstGeom prst="rect">
            <a:avLst/>
          </a:prstGeom>
          <a:noFill/>
          <a:ln>
            <a:noFill/>
          </a:ln>
        </p:spPr>
      </p:pic>
      <p:pic>
        <p:nvPicPr>
          <p:cNvPr id="408" name="Google Shape;408;g3305570c338_0_418"/>
          <p:cNvPicPr preferRelativeResize="0"/>
          <p:nvPr/>
        </p:nvPicPr>
        <p:blipFill rotWithShape="1">
          <a:blip r:embed="rId5">
            <a:alphaModFix/>
          </a:blip>
          <a:srcRect b="10191" l="0" r="0" t="10191"/>
          <a:stretch/>
        </p:blipFill>
        <p:spPr>
          <a:xfrm>
            <a:off x="1258650" y="830700"/>
            <a:ext cx="9674700" cy="5034300"/>
          </a:xfrm>
          <a:prstGeom prst="roundRect">
            <a:avLst>
              <a:gd fmla="val 4374" name="adj"/>
            </a:avLst>
          </a:prstGeom>
          <a:noFill/>
          <a:ln cap="flat" cmpd="sng" w="9525">
            <a:solidFill>
              <a:srgbClr val="000000"/>
            </a:solidFill>
            <a:prstDash val="solid"/>
            <a:round/>
            <a:headEnd len="sm" w="sm" type="none"/>
            <a:tailEnd len="sm" w="sm" type="none"/>
          </a:ln>
        </p:spPr>
      </p:pic>
      <p:sp>
        <p:nvSpPr>
          <p:cNvPr id="409" name="Google Shape;409;g3305570c338_0_418"/>
          <p:cNvSpPr txBox="1"/>
          <p:nvPr/>
        </p:nvSpPr>
        <p:spPr>
          <a:xfrm>
            <a:off x="3608750" y="2952700"/>
            <a:ext cx="5569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solidFill>
                  <a:schemeClr val="lt1"/>
                </a:solidFill>
                <a:latin typeface="Poppins"/>
                <a:ea typeface="Poppins"/>
                <a:cs typeface="Poppins"/>
                <a:sym typeface="Poppins"/>
              </a:rPr>
              <a:t>New User Journey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g3305570c338_0_438"/>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415" name="Google Shape;415;g3305570c338_0_438"/>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416" name="Google Shape;416;g3305570c338_0_438"/>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417" name="Google Shape;417;g3305570c338_0_438"/>
          <p:cNvSpPr txBox="1"/>
          <p:nvPr/>
        </p:nvSpPr>
        <p:spPr>
          <a:xfrm>
            <a:off x="1330500" y="1709500"/>
            <a:ext cx="4221000" cy="1262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000000"/>
              </a:buClr>
              <a:buSzPts val="1100"/>
              <a:buFont typeface="Arial"/>
              <a:buNone/>
            </a:pPr>
            <a:r>
              <a:rPr lang="en-US" sz="3000">
                <a:solidFill>
                  <a:schemeClr val="dk1"/>
                </a:solidFill>
                <a:latin typeface="Poppins Medium"/>
                <a:ea typeface="Poppins Medium"/>
                <a:cs typeface="Poppins Medium"/>
                <a:sym typeface="Poppins Medium"/>
              </a:rPr>
              <a:t>P</a:t>
            </a:r>
            <a:r>
              <a:rPr lang="en-US" sz="3000">
                <a:solidFill>
                  <a:schemeClr val="dk1"/>
                </a:solidFill>
                <a:latin typeface="Poppins Medium"/>
                <a:ea typeface="Poppins Medium"/>
                <a:cs typeface="Poppins Medium"/>
                <a:sym typeface="Poppins Medium"/>
              </a:rPr>
              <a:t>lanning a </a:t>
            </a:r>
            <a:endParaRPr sz="3000">
              <a:solidFill>
                <a:schemeClr val="dk1"/>
              </a:solidFill>
              <a:latin typeface="Poppins Medium"/>
              <a:ea typeface="Poppins Medium"/>
              <a:cs typeface="Poppins Medium"/>
              <a:sym typeface="Poppins Medium"/>
            </a:endParaRPr>
          </a:p>
          <a:p>
            <a:pPr indent="0" lvl="0" marL="0" rtl="0" algn="l">
              <a:lnSpc>
                <a:spcPct val="100000"/>
              </a:lnSpc>
              <a:spcBef>
                <a:spcPts val="0"/>
              </a:spcBef>
              <a:spcAft>
                <a:spcPts val="0"/>
              </a:spcAft>
              <a:buClr>
                <a:srgbClr val="000000"/>
              </a:buClr>
              <a:buSzPts val="1100"/>
              <a:buFont typeface="Arial"/>
              <a:buNone/>
            </a:pPr>
            <a:r>
              <a:rPr lang="en-US" sz="3000">
                <a:solidFill>
                  <a:schemeClr val="dk1"/>
                </a:solidFill>
                <a:latin typeface="Poppins Medium"/>
                <a:ea typeface="Poppins Medium"/>
                <a:cs typeface="Poppins Medium"/>
                <a:sym typeface="Poppins Medium"/>
              </a:rPr>
              <a:t>trip takes effort.</a:t>
            </a:r>
            <a:endParaRPr sz="3000">
              <a:solidFill>
                <a:schemeClr val="dk1"/>
              </a:solidFill>
              <a:latin typeface="Poppins Medium"/>
              <a:ea typeface="Poppins Medium"/>
              <a:cs typeface="Poppins Medium"/>
              <a:sym typeface="Poppins Medium"/>
            </a:endParaRPr>
          </a:p>
          <a:p>
            <a:pPr indent="0" lvl="0" marL="0" rtl="0" algn="l">
              <a:lnSpc>
                <a:spcPct val="100000"/>
              </a:lnSpc>
              <a:spcBef>
                <a:spcPts val="0"/>
              </a:spcBef>
              <a:spcAft>
                <a:spcPts val="0"/>
              </a:spcAft>
              <a:buClr>
                <a:srgbClr val="000000"/>
              </a:buClr>
              <a:buSzPts val="1100"/>
              <a:buFont typeface="Arial"/>
              <a:buNone/>
            </a:pPr>
            <a:r>
              <a:t/>
            </a:r>
            <a:endParaRPr sz="400">
              <a:solidFill>
                <a:schemeClr val="dk1"/>
              </a:solidFill>
              <a:latin typeface="Poppins Medium"/>
              <a:ea typeface="Poppins Medium"/>
              <a:cs typeface="Poppins Medium"/>
              <a:sym typeface="Poppins Medium"/>
            </a:endParaRPr>
          </a:p>
          <a:p>
            <a:pPr indent="0" lvl="0" marL="0" rtl="0" algn="l">
              <a:lnSpc>
                <a:spcPct val="100000"/>
              </a:lnSpc>
              <a:spcBef>
                <a:spcPts val="0"/>
              </a:spcBef>
              <a:spcAft>
                <a:spcPts val="0"/>
              </a:spcAft>
              <a:buClr>
                <a:srgbClr val="000000"/>
              </a:buClr>
              <a:buSzPts val="1100"/>
              <a:buFont typeface="Arial"/>
              <a:buNone/>
            </a:pPr>
            <a:r>
              <a:rPr i="1" lang="en-US" sz="1800">
                <a:solidFill>
                  <a:schemeClr val="dk1"/>
                </a:solidFill>
                <a:latin typeface="Source Serif Pro"/>
                <a:ea typeface="Source Serif Pro"/>
                <a:cs typeface="Source Serif Pro"/>
                <a:sym typeface="Source Serif Pro"/>
              </a:rPr>
              <a:t>And we mean serious work. </a:t>
            </a:r>
            <a:endParaRPr i="1" sz="1800">
              <a:solidFill>
                <a:schemeClr val="dk1"/>
              </a:solidFill>
              <a:latin typeface="Source Serif Pro"/>
              <a:ea typeface="Source Serif Pro"/>
              <a:cs typeface="Source Serif Pro"/>
              <a:sym typeface="Source Serif Pro"/>
            </a:endParaRPr>
          </a:p>
        </p:txBody>
      </p:sp>
      <p:pic>
        <p:nvPicPr>
          <p:cNvPr id="418" name="Google Shape;418;g3305570c338_0_438"/>
          <p:cNvPicPr preferRelativeResize="0"/>
          <p:nvPr/>
        </p:nvPicPr>
        <p:blipFill rotWithShape="1">
          <a:blip r:embed="rId5">
            <a:alphaModFix/>
          </a:blip>
          <a:srcRect b="2070" l="0" r="0" t="2061"/>
          <a:stretch/>
        </p:blipFill>
        <p:spPr>
          <a:xfrm>
            <a:off x="6350875" y="4042338"/>
            <a:ext cx="2364600" cy="1365900"/>
          </a:xfrm>
          <a:prstGeom prst="roundRect">
            <a:avLst>
              <a:gd fmla="val 6748" name="adj"/>
            </a:avLst>
          </a:prstGeom>
          <a:noFill/>
          <a:ln cap="flat" cmpd="sng" w="9525">
            <a:solidFill>
              <a:srgbClr val="000000"/>
            </a:solidFill>
            <a:prstDash val="solid"/>
            <a:round/>
            <a:headEnd len="sm" w="sm" type="none"/>
            <a:tailEnd len="sm" w="sm" type="none"/>
          </a:ln>
        </p:spPr>
      </p:pic>
      <p:pic>
        <p:nvPicPr>
          <p:cNvPr id="419" name="Google Shape;419;g3305570c338_0_438"/>
          <p:cNvPicPr preferRelativeResize="0"/>
          <p:nvPr/>
        </p:nvPicPr>
        <p:blipFill rotWithShape="1">
          <a:blip r:embed="rId6">
            <a:alphaModFix/>
          </a:blip>
          <a:srcRect b="6377" l="0" r="0" t="6377"/>
          <a:stretch/>
        </p:blipFill>
        <p:spPr>
          <a:xfrm>
            <a:off x="8652875" y="2337675"/>
            <a:ext cx="2364600" cy="1365900"/>
          </a:xfrm>
          <a:prstGeom prst="roundRect">
            <a:avLst>
              <a:gd fmla="val 6748" name="adj"/>
            </a:avLst>
          </a:prstGeom>
          <a:noFill/>
          <a:ln cap="flat" cmpd="sng" w="9525">
            <a:solidFill>
              <a:srgbClr val="000000"/>
            </a:solidFill>
            <a:prstDash val="solid"/>
            <a:round/>
            <a:headEnd len="sm" w="sm" type="none"/>
            <a:tailEnd len="sm" w="sm" type="none"/>
          </a:ln>
        </p:spPr>
      </p:pic>
      <p:pic>
        <p:nvPicPr>
          <p:cNvPr id="420" name="Google Shape;420;g3305570c338_0_438"/>
          <p:cNvPicPr preferRelativeResize="0"/>
          <p:nvPr/>
        </p:nvPicPr>
        <p:blipFill rotWithShape="1">
          <a:blip r:embed="rId7">
            <a:alphaModFix/>
          </a:blip>
          <a:srcRect b="11545" l="0" r="0" t="11537"/>
          <a:stretch/>
        </p:blipFill>
        <p:spPr>
          <a:xfrm>
            <a:off x="6288275" y="575950"/>
            <a:ext cx="2364600" cy="1365900"/>
          </a:xfrm>
          <a:prstGeom prst="roundRect">
            <a:avLst>
              <a:gd fmla="val 6748" name="adj"/>
            </a:avLst>
          </a:prstGeom>
          <a:noFill/>
          <a:ln cap="flat" cmpd="sng" w="9525">
            <a:solidFill>
              <a:srgbClr val="000000"/>
            </a:solidFill>
            <a:prstDash val="solid"/>
            <a:round/>
            <a:headEnd len="sm" w="sm" type="none"/>
            <a:tailEnd len="sm" w="sm" type="none"/>
          </a:ln>
        </p:spPr>
      </p:pic>
      <p:sp>
        <p:nvSpPr>
          <p:cNvPr id="421" name="Google Shape;421;g3305570c338_0_438"/>
          <p:cNvSpPr/>
          <p:nvPr/>
        </p:nvSpPr>
        <p:spPr>
          <a:xfrm>
            <a:off x="6350875" y="2384818"/>
            <a:ext cx="1653000" cy="1368900"/>
          </a:xfrm>
          <a:prstGeom prst="roundRect">
            <a:avLst>
              <a:gd fmla="val 6255" name="adj"/>
            </a:avLst>
          </a:prstGeom>
          <a:solidFill>
            <a:srgbClr val="34E0A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000000"/>
              </a:solidFill>
              <a:latin typeface="Poppins Medium"/>
              <a:ea typeface="Poppins Medium"/>
              <a:cs typeface="Poppins Medium"/>
              <a:sym typeface="Poppins Medium"/>
            </a:endParaRPr>
          </a:p>
          <a:p>
            <a:pPr indent="0" lvl="0" marL="0" rtl="0" algn="l">
              <a:spcBef>
                <a:spcPts val="0"/>
              </a:spcBef>
              <a:spcAft>
                <a:spcPts val="0"/>
              </a:spcAft>
              <a:buNone/>
            </a:pPr>
            <a:r>
              <a:t/>
            </a:r>
            <a:endParaRPr sz="3400">
              <a:solidFill>
                <a:srgbClr val="000000"/>
              </a:solidFill>
              <a:latin typeface="Poppins Medium"/>
              <a:ea typeface="Poppins Medium"/>
              <a:cs typeface="Poppins Medium"/>
              <a:sym typeface="Poppins Medium"/>
            </a:endParaRPr>
          </a:p>
        </p:txBody>
      </p:sp>
      <p:sp>
        <p:nvSpPr>
          <p:cNvPr id="422" name="Google Shape;422;g3305570c338_0_438"/>
          <p:cNvSpPr txBox="1"/>
          <p:nvPr/>
        </p:nvSpPr>
        <p:spPr>
          <a:xfrm>
            <a:off x="6459925" y="2443800"/>
            <a:ext cx="1392300" cy="554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3600">
                <a:solidFill>
                  <a:srgbClr val="000000"/>
                </a:solidFill>
                <a:latin typeface="Poppins Medium"/>
                <a:ea typeface="Poppins Medium"/>
                <a:cs typeface="Poppins Medium"/>
                <a:sym typeface="Poppins Medium"/>
              </a:rPr>
              <a:t>35+</a:t>
            </a:r>
            <a:endParaRPr sz="3400">
              <a:solidFill>
                <a:srgbClr val="000000"/>
              </a:solidFill>
              <a:latin typeface="Poppins Medium"/>
              <a:ea typeface="Poppins Medium"/>
              <a:cs typeface="Poppins Medium"/>
              <a:sym typeface="Poppins Medium"/>
            </a:endParaRPr>
          </a:p>
        </p:txBody>
      </p:sp>
      <p:sp>
        <p:nvSpPr>
          <p:cNvPr id="423" name="Google Shape;423;g3305570c338_0_438"/>
          <p:cNvSpPr txBox="1"/>
          <p:nvPr/>
        </p:nvSpPr>
        <p:spPr>
          <a:xfrm>
            <a:off x="6480025" y="3267838"/>
            <a:ext cx="1243800" cy="4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00"/>
                </a:solidFill>
                <a:latin typeface="Poppins"/>
                <a:ea typeface="Poppins"/>
                <a:cs typeface="Poppins"/>
                <a:sym typeface="Poppins"/>
              </a:rPr>
              <a:t>On average, travelers spend over 35 days planning their trips </a:t>
            </a:r>
            <a:endParaRPr sz="700">
              <a:solidFill>
                <a:srgbClr val="000000"/>
              </a:solidFill>
              <a:latin typeface="Poppins"/>
              <a:ea typeface="Poppins"/>
              <a:cs typeface="Poppins"/>
              <a:sym typeface="Poppins"/>
            </a:endParaRPr>
          </a:p>
          <a:p>
            <a:pPr indent="0" lvl="0" marL="0" rtl="0" algn="l">
              <a:lnSpc>
                <a:spcPct val="115000"/>
              </a:lnSpc>
              <a:spcBef>
                <a:spcPts val="1600"/>
              </a:spcBef>
              <a:spcAft>
                <a:spcPts val="0"/>
              </a:spcAft>
              <a:buClr>
                <a:srgbClr val="000000"/>
              </a:buClr>
              <a:buSzPts val="1100"/>
              <a:buFont typeface="Arial"/>
              <a:buNone/>
            </a:pPr>
            <a:r>
              <a:t/>
            </a:r>
            <a:endParaRPr sz="600">
              <a:solidFill>
                <a:srgbClr val="000000"/>
              </a:solidFill>
              <a:latin typeface="Poppins"/>
              <a:ea typeface="Poppins"/>
              <a:cs typeface="Poppins"/>
              <a:sym typeface="Poppins"/>
            </a:endParaRPr>
          </a:p>
          <a:p>
            <a:pPr indent="0" lvl="0" marL="0" rtl="0" algn="l">
              <a:lnSpc>
                <a:spcPct val="115000"/>
              </a:lnSpc>
              <a:spcBef>
                <a:spcPts val="1600"/>
              </a:spcBef>
              <a:spcAft>
                <a:spcPts val="1600"/>
              </a:spcAft>
              <a:buNone/>
            </a:pPr>
            <a:r>
              <a:t/>
            </a:r>
            <a:endParaRPr sz="600">
              <a:solidFill>
                <a:srgbClr val="000000"/>
              </a:solidFill>
              <a:latin typeface="Poppins"/>
              <a:ea typeface="Poppins"/>
              <a:cs typeface="Poppins"/>
              <a:sym typeface="Poppins"/>
            </a:endParaRPr>
          </a:p>
        </p:txBody>
      </p:sp>
      <p:sp>
        <p:nvSpPr>
          <p:cNvPr id="424" name="Google Shape;424;g3305570c338_0_438"/>
          <p:cNvSpPr txBox="1"/>
          <p:nvPr/>
        </p:nvSpPr>
        <p:spPr>
          <a:xfrm>
            <a:off x="6480025" y="2938740"/>
            <a:ext cx="1352100" cy="32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300">
                <a:solidFill>
                  <a:srgbClr val="000000"/>
                </a:solidFill>
                <a:latin typeface="Poppins Medium"/>
                <a:ea typeface="Poppins Medium"/>
                <a:cs typeface="Poppins Medium"/>
                <a:sym typeface="Poppins Medium"/>
              </a:rPr>
              <a:t>days</a:t>
            </a:r>
            <a:endParaRPr sz="4700">
              <a:solidFill>
                <a:srgbClr val="000000"/>
              </a:solidFill>
              <a:latin typeface="Poppins Medium"/>
              <a:ea typeface="Poppins Medium"/>
              <a:cs typeface="Poppins Medium"/>
              <a:sym typeface="Poppins Medium"/>
            </a:endParaRPr>
          </a:p>
          <a:p>
            <a:pPr indent="0" lvl="0" marL="0" rtl="0" algn="l">
              <a:lnSpc>
                <a:spcPct val="115000"/>
              </a:lnSpc>
              <a:spcBef>
                <a:spcPts val="0"/>
              </a:spcBef>
              <a:spcAft>
                <a:spcPts val="1600"/>
              </a:spcAft>
              <a:buNone/>
            </a:pPr>
            <a:r>
              <a:t/>
            </a:r>
            <a:endParaRPr sz="700">
              <a:solidFill>
                <a:srgbClr val="000000"/>
              </a:solidFill>
              <a:latin typeface="Poppins"/>
              <a:ea typeface="Poppins"/>
              <a:cs typeface="Poppins"/>
              <a:sym typeface="Poppins"/>
            </a:endParaRPr>
          </a:p>
        </p:txBody>
      </p:sp>
      <p:sp>
        <p:nvSpPr>
          <p:cNvPr id="425" name="Google Shape;425;g3305570c338_0_438"/>
          <p:cNvSpPr/>
          <p:nvPr/>
        </p:nvSpPr>
        <p:spPr>
          <a:xfrm>
            <a:off x="9321275" y="570425"/>
            <a:ext cx="1696200" cy="1449000"/>
          </a:xfrm>
          <a:prstGeom prst="roundRect">
            <a:avLst>
              <a:gd fmla="val 6255" name="adj"/>
            </a:avLst>
          </a:prstGeom>
          <a:solidFill>
            <a:srgbClr val="34E0A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3600">
              <a:solidFill>
                <a:srgbClr val="000000"/>
              </a:solidFill>
              <a:latin typeface="Poppins Medium"/>
              <a:ea typeface="Poppins Medium"/>
              <a:cs typeface="Poppins Medium"/>
              <a:sym typeface="Poppins Medium"/>
            </a:endParaRPr>
          </a:p>
          <a:p>
            <a:pPr indent="0" lvl="0" marL="0" rtl="0" algn="l">
              <a:spcBef>
                <a:spcPts val="0"/>
              </a:spcBef>
              <a:spcAft>
                <a:spcPts val="0"/>
              </a:spcAft>
              <a:buClr>
                <a:srgbClr val="000000"/>
              </a:buClr>
              <a:buSzPts val="1100"/>
              <a:buFont typeface="Arial"/>
              <a:buNone/>
            </a:pPr>
            <a:r>
              <a:t/>
            </a:r>
            <a:endParaRPr sz="3400">
              <a:solidFill>
                <a:srgbClr val="000000"/>
              </a:solidFill>
              <a:latin typeface="Poppins Medium"/>
              <a:ea typeface="Poppins Medium"/>
              <a:cs typeface="Poppins Medium"/>
              <a:sym typeface="Poppins Medium"/>
            </a:endParaRPr>
          </a:p>
        </p:txBody>
      </p:sp>
      <p:sp>
        <p:nvSpPr>
          <p:cNvPr id="426" name="Google Shape;426;g3305570c338_0_438"/>
          <p:cNvSpPr txBox="1"/>
          <p:nvPr/>
        </p:nvSpPr>
        <p:spPr>
          <a:xfrm>
            <a:off x="9423275" y="594725"/>
            <a:ext cx="1392300" cy="554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3600">
                <a:solidFill>
                  <a:srgbClr val="000000"/>
                </a:solidFill>
                <a:latin typeface="Poppins Medium"/>
                <a:ea typeface="Poppins Medium"/>
                <a:cs typeface="Poppins Medium"/>
                <a:sym typeface="Poppins Medium"/>
              </a:rPr>
              <a:t>40+</a:t>
            </a:r>
            <a:endParaRPr sz="3400">
              <a:solidFill>
                <a:srgbClr val="000000"/>
              </a:solidFill>
              <a:latin typeface="Poppins Medium"/>
              <a:ea typeface="Poppins Medium"/>
              <a:cs typeface="Poppins Medium"/>
              <a:sym typeface="Poppins Medium"/>
            </a:endParaRPr>
          </a:p>
        </p:txBody>
      </p:sp>
      <p:sp>
        <p:nvSpPr>
          <p:cNvPr id="427" name="Google Shape;427;g3305570c338_0_438"/>
          <p:cNvSpPr txBox="1"/>
          <p:nvPr/>
        </p:nvSpPr>
        <p:spPr>
          <a:xfrm>
            <a:off x="9443375" y="1042652"/>
            <a:ext cx="1352100" cy="32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100"/>
              <a:buFont typeface="Arial"/>
              <a:buNone/>
            </a:pPr>
            <a:r>
              <a:rPr lang="en-US" sz="2300">
                <a:solidFill>
                  <a:srgbClr val="000000"/>
                </a:solidFill>
                <a:latin typeface="Poppins Medium"/>
                <a:ea typeface="Poppins Medium"/>
                <a:cs typeface="Poppins Medium"/>
                <a:sym typeface="Poppins Medium"/>
              </a:rPr>
              <a:t>hours</a:t>
            </a:r>
            <a:endParaRPr sz="4700">
              <a:solidFill>
                <a:srgbClr val="000000"/>
              </a:solidFill>
              <a:latin typeface="Poppins Medium"/>
              <a:ea typeface="Poppins Medium"/>
              <a:cs typeface="Poppins Medium"/>
              <a:sym typeface="Poppins Medium"/>
            </a:endParaRPr>
          </a:p>
          <a:p>
            <a:pPr indent="0" lvl="0" marL="0" rtl="0" algn="l">
              <a:lnSpc>
                <a:spcPct val="115000"/>
              </a:lnSpc>
              <a:spcBef>
                <a:spcPts val="0"/>
              </a:spcBef>
              <a:spcAft>
                <a:spcPts val="1600"/>
              </a:spcAft>
              <a:buNone/>
            </a:pPr>
            <a:r>
              <a:t/>
            </a:r>
            <a:endParaRPr sz="700">
              <a:solidFill>
                <a:srgbClr val="000000"/>
              </a:solidFill>
              <a:latin typeface="Poppins"/>
              <a:ea typeface="Poppins"/>
              <a:cs typeface="Poppins"/>
              <a:sym typeface="Poppins"/>
            </a:endParaRPr>
          </a:p>
        </p:txBody>
      </p:sp>
      <p:sp>
        <p:nvSpPr>
          <p:cNvPr id="428" name="Google Shape;428;g3305570c338_0_438"/>
          <p:cNvSpPr txBox="1"/>
          <p:nvPr/>
        </p:nvSpPr>
        <p:spPr>
          <a:xfrm>
            <a:off x="9423275" y="1429275"/>
            <a:ext cx="1392300" cy="66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700">
                <a:solidFill>
                  <a:schemeClr val="dk1"/>
                </a:solidFill>
                <a:latin typeface="Poppins"/>
                <a:ea typeface="Poppins"/>
                <a:cs typeface="Poppins"/>
                <a:sym typeface="Poppins"/>
              </a:rPr>
              <a:t>O</a:t>
            </a:r>
            <a:r>
              <a:rPr lang="en-US" sz="700">
                <a:solidFill>
                  <a:schemeClr val="dk1"/>
                </a:solidFill>
                <a:latin typeface="Poppins"/>
                <a:ea typeface="Poppins"/>
                <a:cs typeface="Poppins"/>
                <a:sym typeface="Poppins"/>
              </a:rPr>
              <a:t>n average, travelers spend 40+ hours on research when planning their trips </a:t>
            </a:r>
            <a:endParaRPr sz="700">
              <a:solidFill>
                <a:schemeClr val="dk1"/>
              </a:solidFill>
              <a:latin typeface="Poppins"/>
              <a:ea typeface="Poppins"/>
              <a:cs typeface="Poppins"/>
              <a:sym typeface="Poppins"/>
            </a:endParaRPr>
          </a:p>
        </p:txBody>
      </p:sp>
      <p:sp>
        <p:nvSpPr>
          <p:cNvPr id="429" name="Google Shape;429;g3305570c338_0_438"/>
          <p:cNvSpPr/>
          <p:nvPr/>
        </p:nvSpPr>
        <p:spPr>
          <a:xfrm>
            <a:off x="9342875" y="4010368"/>
            <a:ext cx="1653000" cy="1368900"/>
          </a:xfrm>
          <a:prstGeom prst="roundRect">
            <a:avLst>
              <a:gd fmla="val 6255" name="adj"/>
            </a:avLst>
          </a:prstGeom>
          <a:solidFill>
            <a:srgbClr val="34E0A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000000"/>
              </a:solidFill>
              <a:latin typeface="Poppins Medium"/>
              <a:ea typeface="Poppins Medium"/>
              <a:cs typeface="Poppins Medium"/>
              <a:sym typeface="Poppins Medium"/>
            </a:endParaRPr>
          </a:p>
          <a:p>
            <a:pPr indent="0" lvl="0" marL="0" rtl="0" algn="l">
              <a:spcBef>
                <a:spcPts val="0"/>
              </a:spcBef>
              <a:spcAft>
                <a:spcPts val="0"/>
              </a:spcAft>
              <a:buNone/>
            </a:pPr>
            <a:r>
              <a:t/>
            </a:r>
            <a:endParaRPr sz="3400">
              <a:solidFill>
                <a:srgbClr val="000000"/>
              </a:solidFill>
              <a:latin typeface="Poppins Medium"/>
              <a:ea typeface="Poppins Medium"/>
              <a:cs typeface="Poppins Medium"/>
              <a:sym typeface="Poppins Medium"/>
            </a:endParaRPr>
          </a:p>
        </p:txBody>
      </p:sp>
      <p:sp>
        <p:nvSpPr>
          <p:cNvPr id="430" name="Google Shape;430;g3305570c338_0_438"/>
          <p:cNvSpPr txBox="1"/>
          <p:nvPr/>
        </p:nvSpPr>
        <p:spPr>
          <a:xfrm>
            <a:off x="9546425" y="3947775"/>
            <a:ext cx="1392300" cy="554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3600">
                <a:solidFill>
                  <a:srgbClr val="000000"/>
                </a:solidFill>
                <a:latin typeface="Poppins Medium"/>
                <a:ea typeface="Poppins Medium"/>
                <a:cs typeface="Poppins Medium"/>
                <a:sym typeface="Poppins Medium"/>
              </a:rPr>
              <a:t>30+</a:t>
            </a:r>
            <a:endParaRPr sz="3400">
              <a:solidFill>
                <a:srgbClr val="000000"/>
              </a:solidFill>
              <a:latin typeface="Poppins Medium"/>
              <a:ea typeface="Poppins Medium"/>
              <a:cs typeface="Poppins Medium"/>
              <a:sym typeface="Poppins Medium"/>
            </a:endParaRPr>
          </a:p>
        </p:txBody>
      </p:sp>
      <p:sp>
        <p:nvSpPr>
          <p:cNvPr id="431" name="Google Shape;431;g3305570c338_0_438"/>
          <p:cNvSpPr txBox="1"/>
          <p:nvPr/>
        </p:nvSpPr>
        <p:spPr>
          <a:xfrm>
            <a:off x="9493325" y="4782529"/>
            <a:ext cx="1352100" cy="554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00"/>
                </a:solidFill>
                <a:latin typeface="Poppins"/>
                <a:ea typeface="Poppins"/>
                <a:cs typeface="Poppins"/>
                <a:sym typeface="Poppins"/>
              </a:rPr>
              <a:t>On average, travelers visit 30+ different websites during their travel planning process</a:t>
            </a:r>
            <a:endParaRPr sz="700">
              <a:solidFill>
                <a:srgbClr val="000000"/>
              </a:solidFill>
              <a:latin typeface="Poppins"/>
              <a:ea typeface="Poppins"/>
              <a:cs typeface="Poppins"/>
              <a:sym typeface="Poppins"/>
            </a:endParaRPr>
          </a:p>
          <a:p>
            <a:pPr indent="0" lvl="0" marL="0" rtl="0" algn="l">
              <a:lnSpc>
                <a:spcPct val="115000"/>
              </a:lnSpc>
              <a:spcBef>
                <a:spcPts val="1600"/>
              </a:spcBef>
              <a:spcAft>
                <a:spcPts val="0"/>
              </a:spcAft>
              <a:buClr>
                <a:srgbClr val="000000"/>
              </a:buClr>
              <a:buSzPts val="1100"/>
              <a:buFont typeface="Arial"/>
              <a:buNone/>
            </a:pPr>
            <a:r>
              <a:t/>
            </a:r>
            <a:endParaRPr sz="700">
              <a:solidFill>
                <a:srgbClr val="000000"/>
              </a:solidFill>
              <a:latin typeface="Poppins"/>
              <a:ea typeface="Poppins"/>
              <a:cs typeface="Poppins"/>
              <a:sym typeface="Poppins"/>
            </a:endParaRPr>
          </a:p>
          <a:p>
            <a:pPr indent="0" lvl="0" marL="0" rtl="0" algn="l">
              <a:lnSpc>
                <a:spcPct val="115000"/>
              </a:lnSpc>
              <a:spcBef>
                <a:spcPts val="1600"/>
              </a:spcBef>
              <a:spcAft>
                <a:spcPts val="1600"/>
              </a:spcAft>
              <a:buNone/>
            </a:pPr>
            <a:r>
              <a:t/>
            </a:r>
            <a:endParaRPr sz="700">
              <a:solidFill>
                <a:srgbClr val="000000"/>
              </a:solidFill>
              <a:latin typeface="Poppins"/>
              <a:ea typeface="Poppins"/>
              <a:cs typeface="Poppins"/>
              <a:sym typeface="Poppins"/>
            </a:endParaRPr>
          </a:p>
        </p:txBody>
      </p:sp>
      <p:sp>
        <p:nvSpPr>
          <p:cNvPr id="432" name="Google Shape;432;g3305570c338_0_438"/>
          <p:cNvSpPr txBox="1"/>
          <p:nvPr/>
        </p:nvSpPr>
        <p:spPr>
          <a:xfrm>
            <a:off x="9493325" y="4453290"/>
            <a:ext cx="1352100" cy="32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300">
                <a:solidFill>
                  <a:srgbClr val="000000"/>
                </a:solidFill>
                <a:latin typeface="Poppins Medium"/>
                <a:ea typeface="Poppins Medium"/>
                <a:cs typeface="Poppins Medium"/>
                <a:sym typeface="Poppins Medium"/>
              </a:rPr>
              <a:t>websites</a:t>
            </a:r>
            <a:endParaRPr sz="4700">
              <a:solidFill>
                <a:srgbClr val="000000"/>
              </a:solidFill>
              <a:latin typeface="Poppins Medium"/>
              <a:ea typeface="Poppins Medium"/>
              <a:cs typeface="Poppins Medium"/>
              <a:sym typeface="Poppins Medium"/>
            </a:endParaRPr>
          </a:p>
          <a:p>
            <a:pPr indent="0" lvl="0" marL="0" rtl="0" algn="l">
              <a:lnSpc>
                <a:spcPct val="115000"/>
              </a:lnSpc>
              <a:spcBef>
                <a:spcPts val="0"/>
              </a:spcBef>
              <a:spcAft>
                <a:spcPts val="1600"/>
              </a:spcAft>
              <a:buNone/>
            </a:pPr>
            <a:r>
              <a:t/>
            </a:r>
            <a:endParaRPr sz="700">
              <a:solidFill>
                <a:srgbClr val="000000"/>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3305570c338_0_384"/>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438" name="Google Shape;438;g3305570c338_0_384"/>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439" name="Google Shape;439;g3305570c338_0_384"/>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440" name="Google Shape;440;g3305570c338_0_384"/>
          <p:cNvSpPr txBox="1"/>
          <p:nvPr/>
        </p:nvSpPr>
        <p:spPr>
          <a:xfrm>
            <a:off x="402931" y="418266"/>
            <a:ext cx="3309300" cy="311100"/>
          </a:xfrm>
          <a:prstGeom prst="rect">
            <a:avLst/>
          </a:prstGeom>
          <a:noFill/>
          <a:ln>
            <a:noFill/>
          </a:ln>
        </p:spPr>
        <p:txBody>
          <a:bodyPr anchorCtr="0" anchor="t" bIns="0" lIns="0" spcFirstLastPara="1" rIns="228600" wrap="square" tIns="0">
            <a:noAutofit/>
          </a:bodyPr>
          <a:lstStyle/>
          <a:p>
            <a:pPr indent="0" lvl="0" marL="0" rtl="0" algn="l">
              <a:lnSpc>
                <a:spcPct val="115000"/>
              </a:lnSpc>
              <a:spcBef>
                <a:spcPts val="0"/>
              </a:spcBef>
              <a:spcAft>
                <a:spcPts val="0"/>
              </a:spcAft>
              <a:buClr>
                <a:srgbClr val="000000"/>
              </a:buClr>
              <a:buSzPts val="1100"/>
              <a:buFont typeface="Arial"/>
              <a:buNone/>
            </a:pPr>
            <a:r>
              <a:rPr lang="en-US" sz="800">
                <a:latin typeface="Roboto Mono"/>
                <a:ea typeface="Roboto Mono"/>
                <a:cs typeface="Roboto Mono"/>
                <a:sym typeface="Roboto Mono"/>
              </a:rPr>
              <a:t>New User Journey</a:t>
            </a:r>
            <a:endParaRPr sz="800">
              <a:latin typeface="Roboto Mono"/>
              <a:ea typeface="Roboto Mono"/>
              <a:cs typeface="Roboto Mono"/>
              <a:sym typeface="Roboto Mono"/>
            </a:endParaRPr>
          </a:p>
          <a:p>
            <a:pPr indent="0" lvl="0" marL="0" rtl="0" algn="l">
              <a:lnSpc>
                <a:spcPct val="115000"/>
              </a:lnSpc>
              <a:spcBef>
                <a:spcPts val="0"/>
              </a:spcBef>
              <a:spcAft>
                <a:spcPts val="0"/>
              </a:spcAft>
              <a:buClr>
                <a:srgbClr val="000000"/>
              </a:buClr>
              <a:buSzPts val="1100"/>
              <a:buFont typeface="Arial"/>
              <a:buNone/>
            </a:pPr>
            <a:r>
              <a:t/>
            </a:r>
            <a:endParaRPr sz="8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8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800">
              <a:latin typeface="Roboto Mono"/>
              <a:ea typeface="Roboto Mono"/>
              <a:cs typeface="Roboto Mono"/>
              <a:sym typeface="Roboto Mono"/>
            </a:endParaRPr>
          </a:p>
        </p:txBody>
      </p:sp>
      <p:sp>
        <p:nvSpPr>
          <p:cNvPr id="441" name="Google Shape;441;g3305570c338_0_384"/>
          <p:cNvSpPr txBox="1"/>
          <p:nvPr/>
        </p:nvSpPr>
        <p:spPr>
          <a:xfrm>
            <a:off x="1131825" y="1240042"/>
            <a:ext cx="4055400" cy="3907800"/>
          </a:xfrm>
          <a:prstGeom prst="rect">
            <a:avLst/>
          </a:prstGeom>
          <a:noFill/>
          <a:ln>
            <a:noFill/>
          </a:ln>
        </p:spPr>
        <p:txBody>
          <a:bodyPr anchorCtr="0" anchor="t" bIns="0" lIns="0" spcFirstLastPara="1" rIns="91425" wrap="square" tIns="0">
            <a:noAutofit/>
          </a:bodyPr>
          <a:lstStyle/>
          <a:p>
            <a:pPr indent="0" lvl="0" marL="0" rtl="0" algn="l">
              <a:lnSpc>
                <a:spcPct val="85000"/>
              </a:lnSpc>
              <a:spcBef>
                <a:spcPts val="0"/>
              </a:spcBef>
              <a:spcAft>
                <a:spcPts val="0"/>
              </a:spcAft>
              <a:buClr>
                <a:srgbClr val="000000"/>
              </a:buClr>
              <a:buSzPts val="1100"/>
              <a:buFont typeface="Arial"/>
              <a:buNone/>
            </a:pPr>
            <a:r>
              <a:rPr lang="en-US" sz="2400">
                <a:latin typeface="Poppins"/>
                <a:ea typeface="Poppins"/>
                <a:cs typeface="Poppins"/>
                <a:sym typeface="Poppins"/>
              </a:rPr>
              <a:t>AI is the buzzword heard round the world - and the travel industry is no exception  </a:t>
            </a:r>
            <a:endParaRPr sz="2400">
              <a:latin typeface="Poppins"/>
              <a:ea typeface="Poppins"/>
              <a:cs typeface="Poppins"/>
              <a:sym typeface="Poppins"/>
            </a:endParaRPr>
          </a:p>
          <a:p>
            <a:pPr indent="0" lvl="0" marL="0" rtl="0" algn="l">
              <a:lnSpc>
                <a:spcPct val="85000"/>
              </a:lnSpc>
              <a:spcBef>
                <a:spcPts val="0"/>
              </a:spcBef>
              <a:spcAft>
                <a:spcPts val="0"/>
              </a:spcAft>
              <a:buNone/>
            </a:pPr>
            <a:r>
              <a:t/>
            </a:r>
            <a:endParaRPr sz="2400">
              <a:latin typeface="Poppins"/>
              <a:ea typeface="Poppins"/>
              <a:cs typeface="Poppins"/>
              <a:sym typeface="Poppins"/>
            </a:endParaRPr>
          </a:p>
          <a:p>
            <a:pPr indent="0" lvl="0" marL="0" rtl="0" algn="l">
              <a:lnSpc>
                <a:spcPct val="85000"/>
              </a:lnSpc>
              <a:spcBef>
                <a:spcPts val="0"/>
              </a:spcBef>
              <a:spcAft>
                <a:spcPts val="0"/>
              </a:spcAft>
              <a:buNone/>
            </a:pPr>
            <a:r>
              <a:t/>
            </a:r>
            <a:endParaRPr sz="2400">
              <a:latin typeface="Poppins"/>
              <a:ea typeface="Poppins"/>
              <a:cs typeface="Poppins"/>
              <a:sym typeface="Poppins"/>
            </a:endParaRPr>
          </a:p>
          <a:p>
            <a:pPr indent="0" lvl="0" marL="0" rtl="0" algn="l">
              <a:lnSpc>
                <a:spcPct val="85000"/>
              </a:lnSpc>
              <a:spcBef>
                <a:spcPts val="0"/>
              </a:spcBef>
              <a:spcAft>
                <a:spcPts val="0"/>
              </a:spcAft>
              <a:buNone/>
            </a:pPr>
            <a:r>
              <a:t/>
            </a:r>
            <a:endParaRPr sz="2400">
              <a:latin typeface="Poppins"/>
              <a:ea typeface="Poppins"/>
              <a:cs typeface="Poppins"/>
              <a:sym typeface="Poppins"/>
            </a:endParaRPr>
          </a:p>
          <a:p>
            <a:pPr indent="0" lvl="0" marL="0" rtl="0" algn="l">
              <a:lnSpc>
                <a:spcPct val="85000"/>
              </a:lnSpc>
              <a:spcBef>
                <a:spcPts val="0"/>
              </a:spcBef>
              <a:spcAft>
                <a:spcPts val="0"/>
              </a:spcAft>
              <a:buNone/>
            </a:pPr>
            <a:r>
              <a:t/>
            </a:r>
            <a:endParaRPr sz="2400">
              <a:solidFill>
                <a:srgbClr val="000000"/>
              </a:solidFill>
              <a:latin typeface="Poppins"/>
              <a:ea typeface="Poppins"/>
              <a:cs typeface="Poppins"/>
              <a:sym typeface="Poppins"/>
            </a:endParaRPr>
          </a:p>
        </p:txBody>
      </p:sp>
      <p:pic>
        <p:nvPicPr>
          <p:cNvPr id="442" name="Google Shape;442;g3305570c338_0_384"/>
          <p:cNvPicPr preferRelativeResize="0"/>
          <p:nvPr/>
        </p:nvPicPr>
        <p:blipFill rotWithShape="1">
          <a:blip r:embed="rId5">
            <a:alphaModFix/>
          </a:blip>
          <a:srcRect b="0" l="20335" r="20341" t="0"/>
          <a:stretch/>
        </p:blipFill>
        <p:spPr>
          <a:xfrm>
            <a:off x="5942199" y="418278"/>
            <a:ext cx="1999500" cy="2233200"/>
          </a:xfrm>
          <a:prstGeom prst="roundRect">
            <a:avLst>
              <a:gd fmla="val 8935" name="adj"/>
            </a:avLst>
          </a:prstGeom>
          <a:noFill/>
          <a:ln cap="flat" cmpd="sng" w="9525">
            <a:solidFill>
              <a:srgbClr val="595959"/>
            </a:solidFill>
            <a:prstDash val="solid"/>
            <a:round/>
            <a:headEnd len="sm" w="sm" type="none"/>
            <a:tailEnd len="sm" w="sm" type="none"/>
          </a:ln>
        </p:spPr>
      </p:pic>
      <p:sp>
        <p:nvSpPr>
          <p:cNvPr id="443" name="Google Shape;443;g3305570c338_0_384"/>
          <p:cNvSpPr/>
          <p:nvPr/>
        </p:nvSpPr>
        <p:spPr>
          <a:xfrm>
            <a:off x="8242843" y="377753"/>
            <a:ext cx="2776200" cy="1893600"/>
          </a:xfrm>
          <a:prstGeom prst="roundRect">
            <a:avLst>
              <a:gd fmla="val 6956" name="adj"/>
            </a:avLst>
          </a:prstGeom>
          <a:solidFill>
            <a:srgbClr val="34E0A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800">
                <a:solidFill>
                  <a:srgbClr val="000000"/>
                </a:solidFill>
                <a:latin typeface="Poppins"/>
                <a:ea typeface="Poppins"/>
                <a:cs typeface="Poppins"/>
                <a:sym typeface="Poppins"/>
              </a:rPr>
              <a:t>62% </a:t>
            </a:r>
            <a:endParaRPr b="1" sz="2800">
              <a:solidFill>
                <a:srgbClr val="000000"/>
              </a:solidFill>
              <a:latin typeface="Poppins"/>
              <a:ea typeface="Poppins"/>
              <a:cs typeface="Poppins"/>
              <a:sym typeface="Poppins"/>
            </a:endParaRPr>
          </a:p>
          <a:p>
            <a:pPr indent="0" lvl="0" marL="0" rtl="0" algn="l">
              <a:spcBef>
                <a:spcPts val="0"/>
              </a:spcBef>
              <a:spcAft>
                <a:spcPts val="0"/>
              </a:spcAft>
              <a:buNone/>
            </a:pPr>
            <a:r>
              <a:rPr lang="en-US" sz="1000">
                <a:solidFill>
                  <a:srgbClr val="000000"/>
                </a:solidFill>
                <a:latin typeface="Poppins Light"/>
                <a:ea typeface="Poppins Light"/>
                <a:cs typeface="Poppins Light"/>
                <a:sym typeface="Poppins Light"/>
              </a:rPr>
              <a:t>of global adult Gen Z travelers said they </a:t>
            </a:r>
            <a:r>
              <a:rPr b="1" lang="en-US" sz="1000">
                <a:solidFill>
                  <a:srgbClr val="000000"/>
                </a:solidFill>
                <a:latin typeface="Poppins"/>
                <a:ea typeface="Poppins"/>
                <a:cs typeface="Poppins"/>
                <a:sym typeface="Poppins"/>
              </a:rPr>
              <a:t>used AI to help them save money </a:t>
            </a:r>
            <a:r>
              <a:rPr lang="en-US" sz="1000">
                <a:solidFill>
                  <a:srgbClr val="000000"/>
                </a:solidFill>
                <a:latin typeface="Poppins Light"/>
                <a:ea typeface="Poppins Light"/>
                <a:cs typeface="Poppins Light"/>
                <a:sym typeface="Poppins Light"/>
              </a:rPr>
              <a:t>on travel </a:t>
            </a:r>
            <a:endParaRPr sz="1000">
              <a:solidFill>
                <a:srgbClr val="000000"/>
              </a:solidFill>
              <a:latin typeface="Poppins Light"/>
              <a:ea typeface="Poppins Light"/>
              <a:cs typeface="Poppins Light"/>
              <a:sym typeface="Poppins Light"/>
            </a:endParaRPr>
          </a:p>
          <a:p>
            <a:pPr indent="0" lvl="0" marL="0" rtl="0" algn="l">
              <a:spcBef>
                <a:spcPts val="1000"/>
              </a:spcBef>
              <a:spcAft>
                <a:spcPts val="0"/>
              </a:spcAft>
              <a:buNone/>
            </a:pPr>
            <a:r>
              <a:rPr i="1" lang="en-US" sz="800">
                <a:solidFill>
                  <a:srgbClr val="000000"/>
                </a:solidFill>
                <a:latin typeface="Poppins Light"/>
                <a:ea typeface="Poppins Light"/>
                <a:cs typeface="Poppins Light"/>
                <a:sym typeface="Poppins Light"/>
              </a:rPr>
              <a:t>(</a:t>
            </a:r>
            <a:r>
              <a:rPr i="1" lang="en-US" sz="800">
                <a:solidFill>
                  <a:srgbClr val="000000"/>
                </a:solidFill>
                <a:uFill>
                  <a:noFill/>
                </a:uFill>
                <a:latin typeface="Poppins Light"/>
                <a:ea typeface="Poppins Light"/>
                <a:cs typeface="Poppins Light"/>
                <a:sym typeface="Poppins Light"/>
                <a:hlinkClick r:id="rId6">
                  <a:extLst>
                    <a:ext uri="{A12FA001-AC4F-418D-AE19-62706E023703}">
                      <ahyp:hlinkClr val="tx"/>
                    </a:ext>
                  </a:extLst>
                </a:hlinkClick>
              </a:rPr>
              <a:t>EMerchant</a:t>
            </a:r>
            <a:r>
              <a:rPr i="1" lang="en-US" sz="800">
                <a:solidFill>
                  <a:srgbClr val="000000"/>
                </a:solidFill>
                <a:latin typeface="Poppins Light"/>
                <a:ea typeface="Poppins Light"/>
                <a:cs typeface="Poppins Light"/>
                <a:sym typeface="Poppins Light"/>
              </a:rPr>
              <a:t>)</a:t>
            </a:r>
            <a:endParaRPr i="1" sz="1100">
              <a:latin typeface="Poppins"/>
              <a:ea typeface="Poppins"/>
              <a:cs typeface="Poppins"/>
              <a:sym typeface="Poppins"/>
            </a:endParaRPr>
          </a:p>
        </p:txBody>
      </p:sp>
      <p:sp>
        <p:nvSpPr>
          <p:cNvPr id="444" name="Google Shape;444;g3305570c338_0_384"/>
          <p:cNvSpPr/>
          <p:nvPr/>
        </p:nvSpPr>
        <p:spPr>
          <a:xfrm>
            <a:off x="8242843" y="3861439"/>
            <a:ext cx="2776200" cy="1833600"/>
          </a:xfrm>
          <a:prstGeom prst="roundRect">
            <a:avLst>
              <a:gd fmla="val 8999" name="adj"/>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800">
                <a:solidFill>
                  <a:srgbClr val="000000"/>
                </a:solidFill>
                <a:latin typeface="Poppins"/>
                <a:ea typeface="Poppins"/>
                <a:cs typeface="Poppins"/>
                <a:sym typeface="Poppins"/>
              </a:rPr>
              <a:t>22% </a:t>
            </a:r>
            <a:endParaRPr b="1" sz="2800">
              <a:solidFill>
                <a:srgbClr val="000000"/>
              </a:solidFill>
              <a:latin typeface="Poppins"/>
              <a:ea typeface="Poppins"/>
              <a:cs typeface="Poppins"/>
              <a:sym typeface="Poppins"/>
            </a:endParaRPr>
          </a:p>
          <a:p>
            <a:pPr indent="0" lvl="0" marL="0" rtl="0" algn="l">
              <a:spcBef>
                <a:spcPts val="0"/>
              </a:spcBef>
              <a:spcAft>
                <a:spcPts val="0"/>
              </a:spcAft>
              <a:buNone/>
            </a:pPr>
            <a:r>
              <a:rPr lang="en-US" sz="1000">
                <a:solidFill>
                  <a:srgbClr val="000000"/>
                </a:solidFill>
                <a:latin typeface="Poppins Light"/>
                <a:ea typeface="Poppins Light"/>
                <a:cs typeface="Poppins Light"/>
                <a:sym typeface="Poppins Light"/>
              </a:rPr>
              <a:t>of global travelers have </a:t>
            </a:r>
            <a:r>
              <a:rPr b="1" lang="en-US" sz="1000">
                <a:solidFill>
                  <a:srgbClr val="000000"/>
                </a:solidFill>
                <a:latin typeface="Poppins"/>
                <a:ea typeface="Poppins"/>
                <a:cs typeface="Poppins"/>
                <a:sym typeface="Poppins"/>
              </a:rPr>
              <a:t>used ChatGPT or similar AI chatbots</a:t>
            </a:r>
            <a:r>
              <a:rPr lang="en-US" sz="1000">
                <a:solidFill>
                  <a:srgbClr val="000000"/>
                </a:solidFill>
                <a:latin typeface="Poppins Light"/>
                <a:ea typeface="Poppins Light"/>
                <a:cs typeface="Poppins Light"/>
                <a:sym typeface="Poppins Light"/>
              </a:rPr>
              <a:t> to plan travel</a:t>
            </a:r>
            <a:endParaRPr sz="1000">
              <a:solidFill>
                <a:srgbClr val="000000"/>
              </a:solidFill>
              <a:latin typeface="Poppins Light"/>
              <a:ea typeface="Poppins Light"/>
              <a:cs typeface="Poppins Light"/>
              <a:sym typeface="Poppins Light"/>
            </a:endParaRPr>
          </a:p>
          <a:p>
            <a:pPr indent="0" lvl="0" marL="0" rtl="0" algn="l">
              <a:spcBef>
                <a:spcPts val="600"/>
              </a:spcBef>
              <a:spcAft>
                <a:spcPts val="0"/>
              </a:spcAft>
              <a:buNone/>
            </a:pPr>
            <a:r>
              <a:rPr i="1" lang="en-US" sz="800">
                <a:solidFill>
                  <a:srgbClr val="000000"/>
                </a:solidFill>
                <a:latin typeface="Poppins Light"/>
                <a:ea typeface="Poppins Light"/>
                <a:cs typeface="Poppins Light"/>
                <a:sym typeface="Poppins Light"/>
              </a:rPr>
              <a:t>(</a:t>
            </a:r>
            <a:r>
              <a:rPr i="1" lang="en-US" sz="800">
                <a:solidFill>
                  <a:srgbClr val="000000"/>
                </a:solidFill>
                <a:uFill>
                  <a:noFill/>
                </a:uFill>
                <a:latin typeface="Poppins Light"/>
                <a:ea typeface="Poppins Light"/>
                <a:cs typeface="Poppins Light"/>
                <a:sym typeface="Poppins Light"/>
                <a:hlinkClick r:id="rId7">
                  <a:extLst>
                    <a:ext uri="{A12FA001-AC4F-418D-AE19-62706E023703}">
                      <ahyp:hlinkClr val="tx"/>
                    </a:ext>
                  </a:extLst>
                </a:hlinkClick>
              </a:rPr>
              <a:t>Simple Flying</a:t>
            </a:r>
            <a:r>
              <a:rPr i="1" lang="en-US" sz="800">
                <a:solidFill>
                  <a:srgbClr val="000000"/>
                </a:solidFill>
                <a:latin typeface="Poppins Light"/>
                <a:ea typeface="Poppins Light"/>
                <a:cs typeface="Poppins Light"/>
                <a:sym typeface="Poppins Light"/>
              </a:rPr>
              <a:t>)</a:t>
            </a:r>
            <a:endParaRPr i="1" sz="1100">
              <a:latin typeface="Poppins"/>
              <a:ea typeface="Poppins"/>
              <a:cs typeface="Poppins"/>
              <a:sym typeface="Poppins"/>
            </a:endParaRPr>
          </a:p>
        </p:txBody>
      </p:sp>
      <p:sp>
        <p:nvSpPr>
          <p:cNvPr id="445" name="Google Shape;445;g3305570c338_0_384"/>
          <p:cNvSpPr/>
          <p:nvPr/>
        </p:nvSpPr>
        <p:spPr>
          <a:xfrm>
            <a:off x="5917838" y="2819256"/>
            <a:ext cx="1999500" cy="2875800"/>
          </a:xfrm>
          <a:prstGeom prst="roundRect">
            <a:avLst>
              <a:gd fmla="val 6421" name="adj"/>
            </a:avLst>
          </a:prstGeom>
          <a:solidFill>
            <a:srgbClr val="34E0A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800">
                <a:solidFill>
                  <a:srgbClr val="000000"/>
                </a:solidFill>
                <a:latin typeface="Poppins"/>
                <a:ea typeface="Poppins"/>
                <a:cs typeface="Poppins"/>
                <a:sym typeface="Poppins"/>
              </a:rPr>
              <a:t>83% </a:t>
            </a:r>
            <a:endParaRPr b="1" sz="2800">
              <a:solidFill>
                <a:srgbClr val="000000"/>
              </a:solidFill>
              <a:latin typeface="Poppins"/>
              <a:ea typeface="Poppins"/>
              <a:cs typeface="Poppins"/>
              <a:sym typeface="Poppins"/>
            </a:endParaRPr>
          </a:p>
          <a:p>
            <a:pPr indent="0" lvl="0" marL="0" rtl="0" algn="l">
              <a:spcBef>
                <a:spcPts val="0"/>
              </a:spcBef>
              <a:spcAft>
                <a:spcPts val="0"/>
              </a:spcAft>
              <a:buNone/>
            </a:pPr>
            <a:r>
              <a:rPr lang="en-US" sz="1000">
                <a:solidFill>
                  <a:srgbClr val="000000"/>
                </a:solidFill>
                <a:latin typeface="Poppins Light"/>
                <a:ea typeface="Poppins Light"/>
                <a:cs typeface="Poppins Light"/>
                <a:sym typeface="Poppins Light"/>
              </a:rPr>
              <a:t>of travelers using an AI tool to find inspiration and book trips report being </a:t>
            </a:r>
            <a:r>
              <a:rPr b="1" lang="en-US" sz="1000">
                <a:solidFill>
                  <a:srgbClr val="000000"/>
                </a:solidFill>
                <a:latin typeface="Poppins"/>
                <a:ea typeface="Poppins"/>
                <a:cs typeface="Poppins"/>
                <a:sym typeface="Poppins"/>
              </a:rPr>
              <a:t>satisfied with the experience</a:t>
            </a:r>
            <a:endParaRPr b="1" i="1" sz="800">
              <a:solidFill>
                <a:srgbClr val="000000"/>
              </a:solidFill>
              <a:latin typeface="Poppins"/>
              <a:ea typeface="Poppins"/>
              <a:cs typeface="Poppins"/>
              <a:sym typeface="Poppins"/>
            </a:endParaRPr>
          </a:p>
          <a:p>
            <a:pPr indent="0" lvl="0" marL="0" marR="0" rtl="0" algn="l">
              <a:lnSpc>
                <a:spcPct val="100000"/>
              </a:lnSpc>
              <a:spcBef>
                <a:spcPts val="600"/>
              </a:spcBef>
              <a:spcAft>
                <a:spcPts val="0"/>
              </a:spcAft>
              <a:buNone/>
            </a:pPr>
            <a:r>
              <a:rPr i="1" lang="en-US" sz="800">
                <a:solidFill>
                  <a:srgbClr val="000000"/>
                </a:solidFill>
                <a:latin typeface="Poppins Light"/>
                <a:ea typeface="Poppins Light"/>
                <a:cs typeface="Poppins Light"/>
                <a:sym typeface="Poppins Light"/>
              </a:rPr>
              <a:t>(</a:t>
            </a:r>
            <a:r>
              <a:rPr i="1" lang="en-US" sz="800">
                <a:solidFill>
                  <a:srgbClr val="000000"/>
                </a:solidFill>
                <a:uFill>
                  <a:noFill/>
                </a:uFill>
                <a:latin typeface="Poppins Light"/>
                <a:ea typeface="Poppins Light"/>
                <a:cs typeface="Poppins Light"/>
                <a:sym typeface="Poppins Light"/>
                <a:hlinkClick r:id="rId8">
                  <a:extLst>
                    <a:ext uri="{A12FA001-AC4F-418D-AE19-62706E023703}">
                      <ahyp:hlinkClr val="tx"/>
                    </a:ext>
                  </a:extLst>
                </a:hlinkClick>
              </a:rPr>
              <a:t>Matador Network</a:t>
            </a:r>
            <a:r>
              <a:rPr i="1" lang="en-US" sz="800">
                <a:solidFill>
                  <a:srgbClr val="000000"/>
                </a:solidFill>
                <a:latin typeface="Poppins Light"/>
                <a:ea typeface="Poppins Light"/>
                <a:cs typeface="Poppins Light"/>
                <a:sym typeface="Poppins Light"/>
              </a:rPr>
              <a:t>) </a:t>
            </a:r>
            <a:endParaRPr i="1" sz="800">
              <a:solidFill>
                <a:srgbClr val="000000"/>
              </a:solidFill>
              <a:latin typeface="Poppins Light"/>
              <a:ea typeface="Poppins Light"/>
              <a:cs typeface="Poppins Light"/>
              <a:sym typeface="Poppins Light"/>
            </a:endParaRPr>
          </a:p>
        </p:txBody>
      </p:sp>
      <p:pic>
        <p:nvPicPr>
          <p:cNvPr id="446" name="Google Shape;446;g3305570c338_0_384"/>
          <p:cNvPicPr preferRelativeResize="0"/>
          <p:nvPr/>
        </p:nvPicPr>
        <p:blipFill rotWithShape="1">
          <a:blip r:embed="rId9">
            <a:alphaModFix/>
          </a:blip>
          <a:srcRect b="25856" l="0" r="0" t="4953"/>
          <a:stretch/>
        </p:blipFill>
        <p:spPr>
          <a:xfrm>
            <a:off x="8242843" y="2441808"/>
            <a:ext cx="2776200" cy="1249200"/>
          </a:xfrm>
          <a:prstGeom prst="roundRect">
            <a:avLst>
              <a:gd fmla="val 11879" name="adj"/>
            </a:avLst>
          </a:prstGeom>
          <a:noFill/>
          <a:ln cap="flat" cmpd="sng" w="9525">
            <a:solidFill>
              <a:srgbClr val="595959"/>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g3305570c338_0_590"/>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452" name="Google Shape;452;g3305570c338_0_590"/>
          <p:cNvSpPr/>
          <p:nvPr/>
        </p:nvSpPr>
        <p:spPr>
          <a:xfrm rot="5400000">
            <a:off x="3253350" y="44536"/>
            <a:ext cx="961200" cy="2492100"/>
          </a:xfrm>
          <a:prstGeom prst="round2SameRect">
            <a:avLst>
              <a:gd fmla="val 50000" name="adj1"/>
              <a:gd fmla="val 0" name="adj2"/>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53" name="Google Shape;453;g3305570c338_0_590"/>
          <p:cNvSpPr txBox="1"/>
          <p:nvPr/>
        </p:nvSpPr>
        <p:spPr>
          <a:xfrm>
            <a:off x="2637350" y="883358"/>
            <a:ext cx="19290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rPr lang="en-US" sz="4500">
                <a:solidFill>
                  <a:srgbClr val="FFFFFF"/>
                </a:solidFill>
                <a:latin typeface="Poppins ExtraLight"/>
                <a:ea typeface="Poppins ExtraLight"/>
                <a:cs typeface="Poppins ExtraLight"/>
                <a:sym typeface="Poppins ExtraLight"/>
              </a:rPr>
              <a:t>Enter</a:t>
            </a:r>
            <a:endParaRPr sz="4500">
              <a:solidFill>
                <a:srgbClr val="34E0A1"/>
              </a:solidFill>
              <a:latin typeface="Poppins ExtraLight"/>
              <a:ea typeface="Poppins ExtraLight"/>
              <a:cs typeface="Poppins ExtraLight"/>
              <a:sym typeface="Poppins ExtraLight"/>
            </a:endParaRPr>
          </a:p>
        </p:txBody>
      </p:sp>
      <p:sp>
        <p:nvSpPr>
          <p:cNvPr id="454" name="Google Shape;454;g3305570c338_0_590"/>
          <p:cNvSpPr txBox="1"/>
          <p:nvPr/>
        </p:nvSpPr>
        <p:spPr>
          <a:xfrm>
            <a:off x="2637350" y="4768600"/>
            <a:ext cx="2618100" cy="7533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i="1" lang="en-US" sz="800">
                <a:solidFill>
                  <a:srgbClr val="FFFFFF"/>
                </a:solidFill>
                <a:latin typeface="Poppins Light"/>
                <a:ea typeface="Poppins Light"/>
                <a:cs typeface="Poppins Light"/>
                <a:sym typeface="Poppins Light"/>
                <a:extLst>
                  <a:ext uri="http://customooxmlschemas.google.com/">
                    <go:slidesCustomData xmlns:go="http://customooxmlschemas.google.com/" textRoundtripDataId="0"/>
                  </a:ext>
                </a:extLst>
              </a:rPr>
              <a:t>We simplify trip planning with personalized recommendations, making customizing your itinerary effortless.</a:t>
            </a:r>
            <a:endParaRPr i="1" sz="800">
              <a:solidFill>
                <a:srgbClr val="FFFFFF"/>
              </a:solidFill>
              <a:latin typeface="Poppins Light"/>
              <a:ea typeface="Poppins Light"/>
              <a:cs typeface="Poppins Light"/>
              <a:sym typeface="Poppins Light"/>
            </a:endParaRPr>
          </a:p>
          <a:p>
            <a:pPr indent="0" lvl="0" marL="0" rtl="0" algn="l">
              <a:lnSpc>
                <a:spcPct val="115000"/>
              </a:lnSpc>
              <a:spcBef>
                <a:spcPts val="1600"/>
              </a:spcBef>
              <a:spcAft>
                <a:spcPts val="1600"/>
              </a:spcAft>
              <a:buNone/>
            </a:pPr>
            <a:r>
              <a:t/>
            </a:r>
            <a:endParaRPr sz="800">
              <a:solidFill>
                <a:srgbClr val="FFFFFF"/>
              </a:solidFill>
              <a:latin typeface="Poppins"/>
              <a:ea typeface="Poppins"/>
              <a:cs typeface="Poppins"/>
              <a:sym typeface="Poppins"/>
            </a:endParaRPr>
          </a:p>
        </p:txBody>
      </p:sp>
      <p:sp>
        <p:nvSpPr>
          <p:cNvPr id="455" name="Google Shape;455;g3305570c338_0_590"/>
          <p:cNvSpPr txBox="1"/>
          <p:nvPr/>
        </p:nvSpPr>
        <p:spPr>
          <a:xfrm>
            <a:off x="2404586" y="1893914"/>
            <a:ext cx="58575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rPr b="1" lang="en-US" sz="5500">
                <a:solidFill>
                  <a:srgbClr val="34E0A1"/>
                </a:solidFill>
                <a:latin typeface="Poppins"/>
                <a:ea typeface="Poppins"/>
                <a:cs typeface="Poppins"/>
                <a:sym typeface="Poppins"/>
              </a:rPr>
              <a:t>Tripadvisor’s</a:t>
            </a:r>
            <a:endParaRPr b="1" sz="5500">
              <a:solidFill>
                <a:srgbClr val="34E0A1"/>
              </a:solidFill>
              <a:latin typeface="Poppins"/>
              <a:ea typeface="Poppins"/>
              <a:cs typeface="Poppins"/>
              <a:sym typeface="Poppins"/>
            </a:endParaRPr>
          </a:p>
        </p:txBody>
      </p:sp>
      <p:sp>
        <p:nvSpPr>
          <p:cNvPr id="456" name="Google Shape;456;g3305570c338_0_590"/>
          <p:cNvSpPr/>
          <p:nvPr/>
        </p:nvSpPr>
        <p:spPr>
          <a:xfrm rot="5400000">
            <a:off x="4758750" y="653575"/>
            <a:ext cx="961200" cy="5430000"/>
          </a:xfrm>
          <a:prstGeom prst="round2SameRect">
            <a:avLst>
              <a:gd fmla="val 50000" name="adj1"/>
              <a:gd fmla="val 0" name="adj2"/>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57" name="Google Shape;457;g3305570c338_0_590"/>
          <p:cNvSpPr txBox="1"/>
          <p:nvPr/>
        </p:nvSpPr>
        <p:spPr>
          <a:xfrm>
            <a:off x="2637350" y="2973600"/>
            <a:ext cx="47088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2600"/>
              <a:buFont typeface="Arial"/>
              <a:buNone/>
            </a:pPr>
            <a:r>
              <a:rPr lang="en-US" sz="4500">
                <a:solidFill>
                  <a:srgbClr val="FFFFFF"/>
                </a:solidFill>
                <a:latin typeface="Poppins ExtraLight"/>
                <a:ea typeface="Poppins ExtraLight"/>
                <a:cs typeface="Poppins ExtraLight"/>
                <a:sym typeface="Poppins ExtraLight"/>
              </a:rPr>
              <a:t>AI Planning Tool</a:t>
            </a:r>
            <a:endParaRPr sz="4500">
              <a:solidFill>
                <a:srgbClr val="34E0A1"/>
              </a:solidFill>
              <a:latin typeface="Poppins"/>
              <a:ea typeface="Poppins"/>
              <a:cs typeface="Poppins"/>
              <a:sym typeface="Poppins"/>
            </a:endParaRPr>
          </a:p>
        </p:txBody>
      </p:sp>
      <p:pic>
        <p:nvPicPr>
          <p:cNvPr id="458" name="Google Shape;458;g3305570c338_0_590"/>
          <p:cNvPicPr preferRelativeResize="0"/>
          <p:nvPr/>
        </p:nvPicPr>
        <p:blipFill rotWithShape="1">
          <a:blip r:embed="rId4">
            <a:alphaModFix/>
          </a:blip>
          <a:srcRect b="0" l="0" r="75737" t="0"/>
          <a:stretch/>
        </p:blipFill>
        <p:spPr>
          <a:xfrm>
            <a:off x="9635963" y="6032300"/>
            <a:ext cx="583276" cy="611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g3305570c338_0_489"/>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464" name="Google Shape;464;g3305570c338_0_489"/>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465" name="Google Shape;465;g3305570c338_0_489"/>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466" name="Google Shape;466;g3305570c338_0_489"/>
          <p:cNvSpPr/>
          <p:nvPr/>
        </p:nvSpPr>
        <p:spPr>
          <a:xfrm>
            <a:off x="2230875" y="857250"/>
            <a:ext cx="4572000" cy="5143500"/>
          </a:xfrm>
          <a:prstGeom prst="rect">
            <a:avLst/>
          </a:prstGeom>
          <a:solidFill>
            <a:srgbClr val="34E0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67" name="Google Shape;467;g3305570c338_0_489"/>
          <p:cNvPicPr preferRelativeResize="0"/>
          <p:nvPr/>
        </p:nvPicPr>
        <p:blipFill rotWithShape="1">
          <a:blip r:embed="rId5">
            <a:alphaModFix/>
          </a:blip>
          <a:srcRect b="0" l="34592" r="6124" t="0"/>
          <a:stretch/>
        </p:blipFill>
        <p:spPr>
          <a:xfrm>
            <a:off x="2645099" y="1232775"/>
            <a:ext cx="3805500" cy="4281600"/>
          </a:xfrm>
          <a:prstGeom prst="roundRect">
            <a:avLst>
              <a:gd fmla="val 5475" name="adj"/>
            </a:avLst>
          </a:prstGeom>
          <a:noFill/>
          <a:ln cap="flat" cmpd="sng" w="9525">
            <a:solidFill>
              <a:srgbClr val="000000"/>
            </a:solidFill>
            <a:prstDash val="solid"/>
            <a:round/>
            <a:headEnd len="sm" w="sm" type="none"/>
            <a:tailEnd len="sm" w="sm" type="none"/>
          </a:ln>
        </p:spPr>
      </p:pic>
      <p:sp>
        <p:nvSpPr>
          <p:cNvPr id="468" name="Google Shape;468;g3305570c338_0_489"/>
          <p:cNvSpPr txBox="1"/>
          <p:nvPr/>
        </p:nvSpPr>
        <p:spPr>
          <a:xfrm>
            <a:off x="7438279" y="3575944"/>
            <a:ext cx="1476900" cy="665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34E0A1"/>
              </a:buClr>
              <a:buSzPts val="1200"/>
              <a:buFont typeface="Arial"/>
              <a:buNone/>
            </a:pPr>
            <a:r>
              <a:rPr lang="en-US" sz="4800">
                <a:solidFill>
                  <a:srgbClr val="34E0A1"/>
                </a:solidFill>
                <a:latin typeface="Poppins ExtraBold"/>
                <a:ea typeface="Poppins ExtraBold"/>
                <a:cs typeface="Poppins ExtraBold"/>
                <a:sym typeface="Poppins ExtraBold"/>
              </a:rPr>
              <a:t>79%</a:t>
            </a:r>
            <a:endParaRPr sz="4800">
              <a:solidFill>
                <a:srgbClr val="FFFFFF"/>
              </a:solidFill>
              <a:latin typeface="Poppins ExtraBold"/>
              <a:ea typeface="Poppins ExtraBold"/>
              <a:cs typeface="Poppins ExtraBold"/>
              <a:sym typeface="Poppins ExtraBold"/>
            </a:endParaRPr>
          </a:p>
        </p:txBody>
      </p:sp>
      <p:sp>
        <p:nvSpPr>
          <p:cNvPr id="469" name="Google Shape;469;g3305570c338_0_489"/>
          <p:cNvSpPr txBox="1"/>
          <p:nvPr/>
        </p:nvSpPr>
        <p:spPr>
          <a:xfrm>
            <a:off x="9079250" y="3679128"/>
            <a:ext cx="2193600" cy="40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FFFFFF"/>
              </a:buClr>
              <a:buSzPts val="800"/>
              <a:buFont typeface="Arial"/>
              <a:buNone/>
            </a:pPr>
            <a:r>
              <a:rPr lang="en-US" sz="800">
                <a:solidFill>
                  <a:schemeClr val="dk1"/>
                </a:solidFill>
                <a:latin typeface="Poppins"/>
                <a:ea typeface="Poppins"/>
                <a:cs typeface="Poppins"/>
                <a:sym typeface="Poppins"/>
              </a:rPr>
              <a:t>Satisfaction rate with our </a:t>
            </a:r>
            <a:endParaRPr sz="800">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FFFFFF"/>
              </a:buClr>
              <a:buSzPts val="800"/>
              <a:buFont typeface="Arial"/>
              <a:buNone/>
            </a:pPr>
            <a:r>
              <a:rPr lang="en-US" sz="800">
                <a:solidFill>
                  <a:schemeClr val="dk1"/>
                </a:solidFill>
                <a:latin typeface="Poppins"/>
                <a:ea typeface="Poppins"/>
                <a:cs typeface="Poppins"/>
                <a:sym typeface="Poppins"/>
              </a:rPr>
              <a:t>AI Trip Planning Tool </a:t>
            </a:r>
            <a:endParaRPr sz="800">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FFFFFF"/>
              </a:buClr>
              <a:buSzPts val="800"/>
              <a:buFont typeface="Arial"/>
              <a:buNone/>
            </a:pPr>
            <a:r>
              <a:rPr lang="en-US" sz="800">
                <a:solidFill>
                  <a:schemeClr val="dk1"/>
                </a:solidFill>
                <a:latin typeface="Poppins"/>
                <a:ea typeface="Poppins"/>
                <a:cs typeface="Poppins"/>
                <a:sym typeface="Poppins"/>
              </a:rPr>
              <a:t>recommendations </a:t>
            </a:r>
            <a:endParaRPr sz="800">
              <a:solidFill>
                <a:schemeClr val="dk1"/>
              </a:solidFill>
              <a:latin typeface="Poppins"/>
              <a:ea typeface="Poppins"/>
              <a:cs typeface="Poppins"/>
              <a:sym typeface="Poppins"/>
            </a:endParaRPr>
          </a:p>
        </p:txBody>
      </p:sp>
      <p:sp>
        <p:nvSpPr>
          <p:cNvPr id="470" name="Google Shape;470;g3305570c338_0_489"/>
          <p:cNvSpPr txBox="1"/>
          <p:nvPr/>
        </p:nvSpPr>
        <p:spPr>
          <a:xfrm>
            <a:off x="7438400" y="2201306"/>
            <a:ext cx="3670500" cy="9234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FFFFFF"/>
              </a:buClr>
              <a:buSzPts val="2700"/>
              <a:buFont typeface="Arial"/>
              <a:buNone/>
            </a:pPr>
            <a:r>
              <a:rPr lang="en-US" sz="3000">
                <a:solidFill>
                  <a:schemeClr val="dk1"/>
                </a:solidFill>
                <a:latin typeface="Poppins Medium"/>
                <a:ea typeface="Poppins Medium"/>
                <a:cs typeface="Poppins Medium"/>
                <a:sym typeface="Poppins Medium"/>
              </a:rPr>
              <a:t>And it’s resonating with travelers. </a:t>
            </a:r>
            <a:endParaRPr sz="3000">
              <a:solidFill>
                <a:schemeClr val="dk1"/>
              </a:solidFill>
              <a:latin typeface="Poppins Medium"/>
              <a:ea typeface="Poppins Medium"/>
              <a:cs typeface="Poppins Medium"/>
              <a:sym typeface="Poppins Medium"/>
            </a:endParaRPr>
          </a:p>
        </p:txBody>
      </p:sp>
      <p:sp>
        <p:nvSpPr>
          <p:cNvPr id="471" name="Google Shape;471;g3305570c338_0_489"/>
          <p:cNvSpPr txBox="1"/>
          <p:nvPr/>
        </p:nvSpPr>
        <p:spPr>
          <a:xfrm>
            <a:off x="5281829" y="5587075"/>
            <a:ext cx="1307100" cy="199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US" sz="600">
                <a:solidFill>
                  <a:srgbClr val="FFFFFF"/>
                </a:solidFill>
                <a:latin typeface="Poppins"/>
                <a:ea typeface="Poppins"/>
                <a:cs typeface="Poppins"/>
                <a:sym typeface="Poppins"/>
              </a:rPr>
              <a:t>Source: Internal Data, June 2024. </a:t>
            </a:r>
            <a:endParaRPr sz="600">
              <a:solidFill>
                <a:srgbClr val="FFFFFF"/>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g3305570c338_0_655"/>
          <p:cNvPicPr preferRelativeResize="0"/>
          <p:nvPr/>
        </p:nvPicPr>
        <p:blipFill rotWithShape="1">
          <a:blip r:embed="rId3">
            <a:alphaModFix/>
          </a:blip>
          <a:srcRect b="29228" l="0" r="0" t="0"/>
          <a:stretch/>
        </p:blipFill>
        <p:spPr>
          <a:xfrm>
            <a:off x="8183600" y="1756787"/>
            <a:ext cx="3328500" cy="5101200"/>
          </a:xfrm>
          <a:prstGeom prst="round2SameRect">
            <a:avLst>
              <a:gd fmla="val 9305" name="adj1"/>
              <a:gd fmla="val 0" name="adj2"/>
            </a:avLst>
          </a:prstGeom>
          <a:noFill/>
          <a:ln>
            <a:noFill/>
          </a:ln>
        </p:spPr>
      </p:pic>
      <p:pic>
        <p:nvPicPr>
          <p:cNvPr id="477" name="Google Shape;477;g3305570c338_0_655"/>
          <p:cNvPicPr preferRelativeResize="0"/>
          <p:nvPr/>
        </p:nvPicPr>
        <p:blipFill rotWithShape="1">
          <a:blip r:embed="rId4">
            <a:alphaModFix/>
          </a:blip>
          <a:srcRect b="30526" l="0" r="0" t="0"/>
          <a:stretch/>
        </p:blipFill>
        <p:spPr>
          <a:xfrm>
            <a:off x="8090400" y="1663133"/>
            <a:ext cx="3514800" cy="5194868"/>
          </a:xfrm>
          <a:prstGeom prst="rect">
            <a:avLst/>
          </a:prstGeom>
          <a:noFill/>
          <a:ln>
            <a:noFill/>
          </a:ln>
        </p:spPr>
      </p:pic>
      <p:pic>
        <p:nvPicPr>
          <p:cNvPr id="478" name="Google Shape;478;g3305570c338_0_655"/>
          <p:cNvPicPr preferRelativeResize="0"/>
          <p:nvPr/>
        </p:nvPicPr>
        <p:blipFill rotWithShape="1">
          <a:blip r:embed="rId5">
            <a:alphaModFix/>
          </a:blip>
          <a:srcRect b="0" l="51787" r="18639" t="19419"/>
          <a:stretch/>
        </p:blipFill>
        <p:spPr>
          <a:xfrm>
            <a:off x="4245467" y="1756787"/>
            <a:ext cx="3328500" cy="5101200"/>
          </a:xfrm>
          <a:prstGeom prst="round2SameRect">
            <a:avLst>
              <a:gd fmla="val 9305" name="adj1"/>
              <a:gd fmla="val 0" name="adj2"/>
            </a:avLst>
          </a:prstGeom>
          <a:noFill/>
          <a:ln>
            <a:noFill/>
          </a:ln>
        </p:spPr>
      </p:pic>
      <p:pic>
        <p:nvPicPr>
          <p:cNvPr id="479" name="Google Shape;479;g3305570c338_0_655"/>
          <p:cNvPicPr preferRelativeResize="0"/>
          <p:nvPr/>
        </p:nvPicPr>
        <p:blipFill rotWithShape="1">
          <a:blip r:embed="rId4">
            <a:alphaModFix/>
          </a:blip>
          <a:srcRect b="30526" l="0" r="0" t="0"/>
          <a:stretch/>
        </p:blipFill>
        <p:spPr>
          <a:xfrm>
            <a:off x="4152267" y="1663133"/>
            <a:ext cx="3514800" cy="5194868"/>
          </a:xfrm>
          <a:prstGeom prst="rect">
            <a:avLst/>
          </a:prstGeom>
          <a:noFill/>
          <a:ln>
            <a:noFill/>
          </a:ln>
        </p:spPr>
      </p:pic>
      <p:sp>
        <p:nvSpPr>
          <p:cNvPr id="480" name="Google Shape;480;g3305570c338_0_655"/>
          <p:cNvSpPr txBox="1"/>
          <p:nvPr>
            <p:ph idx="12" type="sldNum"/>
          </p:nvPr>
        </p:nvSpPr>
        <p:spPr>
          <a:xfrm>
            <a:off x="11420293" y="6596268"/>
            <a:ext cx="731700" cy="34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481" name="Google Shape;481;g3305570c338_0_655"/>
          <p:cNvCxnSpPr/>
          <p:nvPr/>
        </p:nvCxnSpPr>
        <p:spPr>
          <a:xfrm>
            <a:off x="1744033" y="-1169146"/>
            <a:ext cx="0" cy="0"/>
          </a:xfrm>
          <a:prstGeom prst="straightConnector1">
            <a:avLst/>
          </a:prstGeom>
          <a:noFill/>
          <a:ln cap="flat" cmpd="sng" w="9525">
            <a:solidFill>
              <a:schemeClr val="dk2"/>
            </a:solidFill>
            <a:prstDash val="solid"/>
            <a:round/>
            <a:headEnd len="med" w="med" type="none"/>
            <a:tailEnd len="med" w="med" type="none"/>
          </a:ln>
        </p:spPr>
      </p:cxnSp>
      <p:sp>
        <p:nvSpPr>
          <p:cNvPr id="482" name="Google Shape;482;g3305570c338_0_655"/>
          <p:cNvSpPr txBox="1"/>
          <p:nvPr/>
        </p:nvSpPr>
        <p:spPr>
          <a:xfrm>
            <a:off x="537233" y="548200"/>
            <a:ext cx="3615300" cy="342300"/>
          </a:xfrm>
          <a:prstGeom prst="rect">
            <a:avLst/>
          </a:prstGeom>
          <a:noFill/>
          <a:ln>
            <a:noFill/>
          </a:ln>
        </p:spPr>
        <p:txBody>
          <a:bodyPr anchorCtr="0" anchor="t" bIns="0" lIns="0" spcFirstLastPara="1" rIns="304800" wrap="square" tIns="0">
            <a:noAutofit/>
          </a:bodyPr>
          <a:lstStyle/>
          <a:p>
            <a:pPr indent="0" lvl="0" marL="0" rtl="0" algn="l">
              <a:lnSpc>
                <a:spcPct val="115000"/>
              </a:lnSpc>
              <a:spcBef>
                <a:spcPts val="0"/>
              </a:spcBef>
              <a:spcAft>
                <a:spcPts val="0"/>
              </a:spcAft>
              <a:buNone/>
            </a:pPr>
            <a:r>
              <a:rPr lang="en-US" sz="1100">
                <a:latin typeface="Roboto Mono"/>
                <a:ea typeface="Roboto Mono"/>
                <a:cs typeface="Roboto Mono"/>
                <a:sym typeface="Roboto Mono"/>
              </a:rPr>
              <a:t>New User Journey</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p:txBody>
      </p:sp>
      <p:sp>
        <p:nvSpPr>
          <p:cNvPr id="483" name="Google Shape;483;g3305570c338_0_655"/>
          <p:cNvSpPr txBox="1"/>
          <p:nvPr/>
        </p:nvSpPr>
        <p:spPr>
          <a:xfrm>
            <a:off x="537200" y="1008700"/>
            <a:ext cx="3328500" cy="4299900"/>
          </a:xfrm>
          <a:prstGeom prst="rect">
            <a:avLst/>
          </a:prstGeom>
          <a:noFill/>
          <a:ln>
            <a:noFill/>
          </a:ln>
        </p:spPr>
        <p:txBody>
          <a:bodyPr anchorCtr="0" anchor="t" bIns="0" lIns="0" spcFirstLastPara="1" rIns="121900" wrap="square" tIns="0">
            <a:noAutofit/>
          </a:bodyPr>
          <a:lstStyle/>
          <a:p>
            <a:pPr indent="0" lvl="0" marL="0" rtl="0" algn="l">
              <a:lnSpc>
                <a:spcPct val="85000"/>
              </a:lnSpc>
              <a:spcBef>
                <a:spcPts val="0"/>
              </a:spcBef>
              <a:spcAft>
                <a:spcPts val="0"/>
              </a:spcAft>
              <a:buClr>
                <a:schemeClr val="dk1"/>
              </a:buClr>
              <a:buSzPts val="1500"/>
              <a:buFont typeface="Arial"/>
              <a:buNone/>
            </a:pPr>
            <a:r>
              <a:rPr lang="en-US" sz="3200">
                <a:latin typeface="Poppins"/>
                <a:ea typeface="Poppins"/>
                <a:cs typeface="Poppins"/>
                <a:sym typeface="Poppins"/>
              </a:rPr>
              <a:t>And this year, we’ll power up their journey with new &amp; reimagined AI tools </a:t>
            </a:r>
            <a:endParaRPr sz="3200">
              <a:latin typeface="Poppins"/>
              <a:ea typeface="Poppins"/>
              <a:cs typeface="Poppins"/>
              <a:sym typeface="Poppins"/>
            </a:endParaRPr>
          </a:p>
          <a:p>
            <a:pPr indent="0" lvl="0" marL="0" rtl="0" algn="l">
              <a:lnSpc>
                <a:spcPct val="85000"/>
              </a:lnSpc>
              <a:spcBef>
                <a:spcPts val="0"/>
              </a:spcBef>
              <a:spcAft>
                <a:spcPts val="0"/>
              </a:spcAft>
              <a:buClr>
                <a:schemeClr val="dk1"/>
              </a:buClr>
              <a:buSzPts val="1500"/>
              <a:buFont typeface="Arial"/>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solidFill>
                <a:srgbClr val="000000"/>
              </a:solidFill>
              <a:latin typeface="Poppins"/>
              <a:ea typeface="Poppins"/>
              <a:cs typeface="Poppins"/>
              <a:sym typeface="Poppins"/>
            </a:endParaRPr>
          </a:p>
        </p:txBody>
      </p:sp>
      <p:sp>
        <p:nvSpPr>
          <p:cNvPr id="484" name="Google Shape;484;g3305570c338_0_655"/>
          <p:cNvSpPr/>
          <p:nvPr/>
        </p:nvSpPr>
        <p:spPr>
          <a:xfrm>
            <a:off x="4489067" y="792979"/>
            <a:ext cx="2841300" cy="635700"/>
          </a:xfrm>
          <a:prstGeom prst="roundRect">
            <a:avLst>
              <a:gd fmla="val 50000"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US" sz="1500">
                <a:solidFill>
                  <a:schemeClr val="dk1"/>
                </a:solidFill>
                <a:latin typeface="Poppins SemiBold"/>
                <a:ea typeface="Poppins SemiBold"/>
                <a:cs typeface="Poppins SemiBold"/>
                <a:sym typeface="Poppins SemiBold"/>
              </a:rPr>
              <a:t>AI Trip Planning Tool</a:t>
            </a:r>
            <a:endParaRPr i="1" sz="1500">
              <a:latin typeface="Poppins SemiBold"/>
              <a:ea typeface="Poppins SemiBold"/>
              <a:cs typeface="Poppins SemiBold"/>
              <a:sym typeface="Poppins SemiBold"/>
            </a:endParaRPr>
          </a:p>
        </p:txBody>
      </p:sp>
      <p:sp>
        <p:nvSpPr>
          <p:cNvPr id="485" name="Google Shape;485;g3305570c338_0_655"/>
          <p:cNvSpPr/>
          <p:nvPr/>
        </p:nvSpPr>
        <p:spPr>
          <a:xfrm>
            <a:off x="8427192" y="792967"/>
            <a:ext cx="2841300" cy="635700"/>
          </a:xfrm>
          <a:prstGeom prst="roundRect">
            <a:avLst>
              <a:gd fmla="val 50000"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US" sz="1500">
                <a:solidFill>
                  <a:schemeClr val="dk1"/>
                </a:solidFill>
                <a:latin typeface="Poppins SemiBold"/>
                <a:ea typeface="Poppins SemiBold"/>
                <a:cs typeface="Poppins SemiBold"/>
                <a:sym typeface="Poppins SemiBold"/>
              </a:rPr>
              <a:t>Conversational AI Agent</a:t>
            </a:r>
            <a:endParaRPr i="1" sz="1500">
              <a:latin typeface="Poppins SemiBold"/>
              <a:ea typeface="Poppins SemiBold"/>
              <a:cs typeface="Poppins SemiBold"/>
              <a:sym typeface="Poppins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g3305570c338_0_668"/>
          <p:cNvPicPr preferRelativeResize="0"/>
          <p:nvPr/>
        </p:nvPicPr>
        <p:blipFill rotWithShape="1">
          <a:blip r:embed="rId3">
            <a:alphaModFix amt="85000"/>
          </a:blip>
          <a:srcRect b="16834" l="8256" r="0" t="5730"/>
          <a:stretch/>
        </p:blipFill>
        <p:spPr>
          <a:xfrm>
            <a:off x="0" y="0"/>
            <a:ext cx="12192005" cy="6858002"/>
          </a:xfrm>
          <a:prstGeom prst="rect">
            <a:avLst/>
          </a:prstGeom>
          <a:noFill/>
          <a:ln>
            <a:noFill/>
          </a:ln>
        </p:spPr>
      </p:pic>
      <p:sp>
        <p:nvSpPr>
          <p:cNvPr id="491" name="Google Shape;491;g3305570c338_0_668"/>
          <p:cNvSpPr txBox="1"/>
          <p:nvPr>
            <p:ph idx="12" type="sldNum"/>
          </p:nvPr>
        </p:nvSpPr>
        <p:spPr>
          <a:xfrm>
            <a:off x="11420293" y="6596268"/>
            <a:ext cx="731700" cy="34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492" name="Google Shape;492;g3305570c338_0_668"/>
          <p:cNvCxnSpPr/>
          <p:nvPr/>
        </p:nvCxnSpPr>
        <p:spPr>
          <a:xfrm>
            <a:off x="1744033" y="-1169146"/>
            <a:ext cx="0" cy="0"/>
          </a:xfrm>
          <a:prstGeom prst="straightConnector1">
            <a:avLst/>
          </a:prstGeom>
          <a:noFill/>
          <a:ln cap="flat" cmpd="sng" w="9525">
            <a:solidFill>
              <a:schemeClr val="dk2"/>
            </a:solidFill>
            <a:prstDash val="solid"/>
            <a:round/>
            <a:headEnd len="med" w="med" type="none"/>
            <a:tailEnd len="med" w="med" type="none"/>
          </a:ln>
        </p:spPr>
      </p:cxnSp>
      <p:sp>
        <p:nvSpPr>
          <p:cNvPr id="493" name="Google Shape;493;g3305570c338_0_668"/>
          <p:cNvSpPr txBox="1"/>
          <p:nvPr/>
        </p:nvSpPr>
        <p:spPr>
          <a:xfrm>
            <a:off x="537233" y="548200"/>
            <a:ext cx="3615300" cy="342300"/>
          </a:xfrm>
          <a:prstGeom prst="rect">
            <a:avLst/>
          </a:prstGeom>
          <a:noFill/>
          <a:ln>
            <a:noFill/>
          </a:ln>
        </p:spPr>
        <p:txBody>
          <a:bodyPr anchorCtr="0" anchor="t" bIns="0" lIns="0" spcFirstLastPara="1" rIns="304800" wrap="square" tIns="0">
            <a:noAutofit/>
          </a:bodyPr>
          <a:lstStyle/>
          <a:p>
            <a:pPr indent="0" lvl="0" marL="0" rtl="0" algn="l">
              <a:lnSpc>
                <a:spcPct val="115000"/>
              </a:lnSpc>
              <a:spcBef>
                <a:spcPts val="0"/>
              </a:spcBef>
              <a:spcAft>
                <a:spcPts val="0"/>
              </a:spcAft>
              <a:buNone/>
            </a:pPr>
            <a:r>
              <a:rPr lang="en-US" sz="1100">
                <a:latin typeface="Roboto Mono"/>
                <a:ea typeface="Roboto Mono"/>
                <a:cs typeface="Roboto Mono"/>
                <a:sym typeface="Roboto Mono"/>
              </a:rPr>
              <a:t>New User Journey</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latin typeface="Roboto Mono"/>
              <a:ea typeface="Roboto Mono"/>
              <a:cs typeface="Roboto Mono"/>
              <a:sym typeface="Roboto Mono"/>
            </a:endParaRPr>
          </a:p>
        </p:txBody>
      </p:sp>
      <p:sp>
        <p:nvSpPr>
          <p:cNvPr id="494" name="Google Shape;494;g3305570c338_0_668"/>
          <p:cNvSpPr txBox="1"/>
          <p:nvPr/>
        </p:nvSpPr>
        <p:spPr>
          <a:xfrm>
            <a:off x="537200" y="1008700"/>
            <a:ext cx="3749100" cy="1900500"/>
          </a:xfrm>
          <a:prstGeom prst="rect">
            <a:avLst/>
          </a:prstGeom>
          <a:noFill/>
          <a:ln>
            <a:noFill/>
          </a:ln>
        </p:spPr>
        <p:txBody>
          <a:bodyPr anchorCtr="0" anchor="t" bIns="0" lIns="0" spcFirstLastPara="1" rIns="121900" wrap="square" tIns="0">
            <a:noAutofit/>
          </a:bodyPr>
          <a:lstStyle/>
          <a:p>
            <a:pPr indent="0" lvl="0" marL="0" rtl="0" algn="l">
              <a:lnSpc>
                <a:spcPct val="85000"/>
              </a:lnSpc>
              <a:spcBef>
                <a:spcPts val="0"/>
              </a:spcBef>
              <a:spcAft>
                <a:spcPts val="0"/>
              </a:spcAft>
              <a:buClr>
                <a:schemeClr val="dk1"/>
              </a:buClr>
              <a:buSzPts val="1500"/>
              <a:buFont typeface="Arial"/>
              <a:buNone/>
            </a:pPr>
            <a:r>
              <a:rPr lang="en-US" sz="3200">
                <a:latin typeface="Poppins"/>
                <a:ea typeface="Poppins"/>
                <a:cs typeface="Poppins"/>
                <a:sym typeface="Poppins"/>
                <a:extLst>
                  <a:ext uri="http://customooxmlschemas.google.com/">
                    <go:slidesCustomData xmlns:go="http://customooxmlschemas.google.com/" textRoundtripDataId="1"/>
                  </a:ext>
                </a:extLst>
              </a:rPr>
              <a:t>Our AI Trip Planning Tool personalizes the traveler journey</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latin typeface="Poppins"/>
              <a:ea typeface="Poppins"/>
              <a:cs typeface="Poppins"/>
              <a:sym typeface="Poppins"/>
            </a:endParaRPr>
          </a:p>
          <a:p>
            <a:pPr indent="0" lvl="0" marL="0" rtl="0" algn="l">
              <a:lnSpc>
                <a:spcPct val="85000"/>
              </a:lnSpc>
              <a:spcBef>
                <a:spcPts val="0"/>
              </a:spcBef>
              <a:spcAft>
                <a:spcPts val="0"/>
              </a:spcAft>
              <a:buNone/>
            </a:pPr>
            <a:r>
              <a:t/>
            </a:r>
            <a:endParaRPr sz="3200">
              <a:solidFill>
                <a:srgbClr val="000000"/>
              </a:solidFill>
              <a:latin typeface="Poppins"/>
              <a:ea typeface="Poppins"/>
              <a:cs typeface="Poppins"/>
              <a:sym typeface="Poppins"/>
            </a:endParaRPr>
          </a:p>
        </p:txBody>
      </p:sp>
      <p:pic>
        <p:nvPicPr>
          <p:cNvPr id="495" name="Google Shape;495;g3305570c338_0_668"/>
          <p:cNvPicPr preferRelativeResize="0"/>
          <p:nvPr/>
        </p:nvPicPr>
        <p:blipFill rotWithShape="1">
          <a:blip r:embed="rId4">
            <a:alphaModFix/>
          </a:blip>
          <a:srcRect b="9461" l="0" r="0" t="4056"/>
          <a:stretch/>
        </p:blipFill>
        <p:spPr>
          <a:xfrm>
            <a:off x="4257696" y="1008700"/>
            <a:ext cx="8159700" cy="4701900"/>
          </a:xfrm>
          <a:prstGeom prst="roundRect">
            <a:avLst>
              <a:gd fmla="val 2912" name="adj"/>
            </a:avLst>
          </a:prstGeom>
          <a:noFill/>
          <a:ln>
            <a:noFill/>
          </a:ln>
        </p:spPr>
      </p:pic>
      <p:pic>
        <p:nvPicPr>
          <p:cNvPr id="496" name="Google Shape;496;g3305570c338_0_668"/>
          <p:cNvPicPr preferRelativeResize="0"/>
          <p:nvPr/>
        </p:nvPicPr>
        <p:blipFill rotWithShape="1">
          <a:blip r:embed="rId5">
            <a:alphaModFix/>
          </a:blip>
          <a:srcRect b="248" l="0" r="0" t="258"/>
          <a:stretch/>
        </p:blipFill>
        <p:spPr>
          <a:xfrm>
            <a:off x="9942864" y="2081910"/>
            <a:ext cx="1938300" cy="4172100"/>
          </a:xfrm>
          <a:prstGeom prst="roundRect">
            <a:avLst>
              <a:gd fmla="val 10290" name="adj"/>
            </a:avLst>
          </a:prstGeom>
          <a:noFill/>
          <a:ln>
            <a:noFill/>
          </a:ln>
        </p:spPr>
      </p:pic>
      <p:pic>
        <p:nvPicPr>
          <p:cNvPr id="497" name="Google Shape;497;g3305570c338_0_668"/>
          <p:cNvPicPr preferRelativeResize="0"/>
          <p:nvPr/>
        </p:nvPicPr>
        <p:blipFill rotWithShape="1">
          <a:blip r:embed="rId6">
            <a:alphaModFix/>
          </a:blip>
          <a:srcRect b="0" l="9282" r="8716" t="6890"/>
          <a:stretch/>
        </p:blipFill>
        <p:spPr>
          <a:xfrm>
            <a:off x="4275999" y="1041708"/>
            <a:ext cx="8122860" cy="4761914"/>
          </a:xfrm>
          <a:prstGeom prst="rect">
            <a:avLst/>
          </a:prstGeom>
          <a:noFill/>
          <a:ln>
            <a:noFill/>
          </a:ln>
        </p:spPr>
      </p:pic>
      <p:pic>
        <p:nvPicPr>
          <p:cNvPr id="498" name="Google Shape;498;g3305570c338_0_668"/>
          <p:cNvPicPr preferRelativeResize="0"/>
          <p:nvPr/>
        </p:nvPicPr>
        <p:blipFill rotWithShape="1">
          <a:blip r:embed="rId7">
            <a:alphaModFix/>
          </a:blip>
          <a:srcRect b="10" l="0" r="0" t="0"/>
          <a:stretch/>
        </p:blipFill>
        <p:spPr>
          <a:xfrm>
            <a:off x="3511164" y="1008713"/>
            <a:ext cx="9652535" cy="4827886"/>
          </a:xfrm>
          <a:prstGeom prst="rect">
            <a:avLst/>
          </a:prstGeom>
          <a:noFill/>
          <a:ln>
            <a:noFill/>
          </a:ln>
        </p:spPr>
      </p:pic>
      <p:pic>
        <p:nvPicPr>
          <p:cNvPr id="499" name="Google Shape;499;g3305570c338_0_668"/>
          <p:cNvPicPr preferRelativeResize="0"/>
          <p:nvPr/>
        </p:nvPicPr>
        <p:blipFill>
          <a:blip r:embed="rId8">
            <a:alphaModFix/>
          </a:blip>
          <a:stretch>
            <a:fillRect/>
          </a:stretch>
        </p:blipFill>
        <p:spPr>
          <a:xfrm>
            <a:off x="9942845" y="2055098"/>
            <a:ext cx="1938300" cy="4225200"/>
          </a:xfrm>
          <a:prstGeom prst="roundRect">
            <a:avLst>
              <a:gd fmla="val 16667" name="adj"/>
            </a:avLst>
          </a:prstGeom>
          <a:noFill/>
          <a:ln>
            <a:noFill/>
          </a:ln>
        </p:spPr>
      </p:pic>
      <p:pic>
        <p:nvPicPr>
          <p:cNvPr id="500" name="Google Shape;500;g3305570c338_0_668"/>
          <p:cNvPicPr preferRelativeResize="0"/>
          <p:nvPr/>
        </p:nvPicPr>
        <p:blipFill rotWithShape="1">
          <a:blip r:embed="rId9">
            <a:alphaModFix/>
          </a:blip>
          <a:srcRect b="59" l="0" r="0" t="49"/>
          <a:stretch/>
        </p:blipFill>
        <p:spPr>
          <a:xfrm>
            <a:off x="9887926" y="2030567"/>
            <a:ext cx="2048241" cy="4274801"/>
          </a:xfrm>
          <a:prstGeom prst="rect">
            <a:avLst/>
          </a:prstGeom>
          <a:noFill/>
          <a:ln>
            <a:noFill/>
          </a:ln>
        </p:spPr>
      </p:pic>
      <p:sp>
        <p:nvSpPr>
          <p:cNvPr id="501" name="Google Shape;501;g3305570c338_0_668"/>
          <p:cNvSpPr/>
          <p:nvPr/>
        </p:nvSpPr>
        <p:spPr>
          <a:xfrm>
            <a:off x="537236" y="3559133"/>
            <a:ext cx="3235500" cy="6780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None/>
            </a:pPr>
            <a:r>
              <a:rPr lang="en-US" sz="1500">
                <a:solidFill>
                  <a:schemeClr val="dk1"/>
                </a:solidFill>
                <a:latin typeface="Poppins Medium"/>
                <a:ea typeface="Poppins Medium"/>
                <a:cs typeface="Poppins Medium"/>
                <a:sym typeface="Poppins Medium"/>
              </a:rPr>
              <a:t>Unique itineraries</a:t>
            </a:r>
            <a:endParaRPr sz="1500">
              <a:latin typeface="Poppins Medium"/>
              <a:ea typeface="Poppins Medium"/>
              <a:cs typeface="Poppins Medium"/>
              <a:sym typeface="Poppins Medium"/>
            </a:endParaRPr>
          </a:p>
        </p:txBody>
      </p:sp>
      <p:sp>
        <p:nvSpPr>
          <p:cNvPr id="502" name="Google Shape;502;g3305570c338_0_668"/>
          <p:cNvSpPr/>
          <p:nvPr/>
        </p:nvSpPr>
        <p:spPr>
          <a:xfrm>
            <a:off x="537236" y="5158617"/>
            <a:ext cx="3235500" cy="6780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None/>
            </a:pPr>
            <a:r>
              <a:rPr lang="en-US" sz="1500">
                <a:solidFill>
                  <a:schemeClr val="dk1"/>
                </a:solidFill>
                <a:latin typeface="Poppins Medium"/>
                <a:ea typeface="Poppins Medium"/>
                <a:cs typeface="Poppins Medium"/>
                <a:sym typeface="Poppins Medium"/>
              </a:rPr>
              <a:t>Built on real traveler reviews</a:t>
            </a:r>
            <a:endParaRPr sz="1500">
              <a:latin typeface="Poppins Medium"/>
              <a:ea typeface="Poppins Medium"/>
              <a:cs typeface="Poppins Medium"/>
              <a:sym typeface="Poppins Medium"/>
            </a:endParaRPr>
          </a:p>
        </p:txBody>
      </p:sp>
      <p:sp>
        <p:nvSpPr>
          <p:cNvPr id="503" name="Google Shape;503;g3305570c338_0_668"/>
          <p:cNvSpPr/>
          <p:nvPr/>
        </p:nvSpPr>
        <p:spPr>
          <a:xfrm>
            <a:off x="537236" y="4358875"/>
            <a:ext cx="3235500" cy="6780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None/>
            </a:pPr>
            <a:r>
              <a:rPr lang="en-US" sz="1500">
                <a:solidFill>
                  <a:schemeClr val="dk1"/>
                </a:solidFill>
                <a:latin typeface="Poppins Medium"/>
                <a:ea typeface="Poppins Medium"/>
                <a:cs typeface="Poppins Medium"/>
                <a:sym typeface="Poppins Medium"/>
              </a:rPr>
              <a:t>Integrated brand relevance</a:t>
            </a:r>
            <a:endParaRPr sz="1500">
              <a:latin typeface="Poppins Medium"/>
              <a:ea typeface="Poppins Medium"/>
              <a:cs typeface="Poppins Medium"/>
              <a:sym typeface="Poppins Medium"/>
            </a:endParaRPr>
          </a:p>
        </p:txBody>
      </p:sp>
      <p:pic>
        <p:nvPicPr>
          <p:cNvPr id="504" name="Google Shape;504;g3305570c338_0_668"/>
          <p:cNvPicPr preferRelativeResize="0"/>
          <p:nvPr/>
        </p:nvPicPr>
        <p:blipFill>
          <a:blip r:embed="rId10">
            <a:alphaModFix/>
          </a:blip>
          <a:stretch>
            <a:fillRect/>
          </a:stretch>
        </p:blipFill>
        <p:spPr>
          <a:xfrm>
            <a:off x="154234" y="6478850"/>
            <a:ext cx="220433" cy="2204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g3305570c338_0_686"/>
          <p:cNvPicPr preferRelativeResize="0"/>
          <p:nvPr/>
        </p:nvPicPr>
        <p:blipFill rotWithShape="1">
          <a:blip r:embed="rId3">
            <a:alphaModFix amt="85000"/>
          </a:blip>
          <a:srcRect b="0" l="0" r="6454" t="21116"/>
          <a:stretch/>
        </p:blipFill>
        <p:spPr>
          <a:xfrm flipH="1">
            <a:off x="-2" y="0"/>
            <a:ext cx="12192005" cy="6858003"/>
          </a:xfrm>
          <a:prstGeom prst="rect">
            <a:avLst/>
          </a:prstGeom>
          <a:noFill/>
          <a:ln>
            <a:noFill/>
          </a:ln>
        </p:spPr>
      </p:pic>
      <p:sp>
        <p:nvSpPr>
          <p:cNvPr id="510" name="Google Shape;510;g3305570c338_0_686"/>
          <p:cNvSpPr txBox="1"/>
          <p:nvPr>
            <p:ph idx="12" type="sldNum"/>
          </p:nvPr>
        </p:nvSpPr>
        <p:spPr>
          <a:xfrm>
            <a:off x="11420293" y="6596268"/>
            <a:ext cx="731700" cy="34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511" name="Google Shape;511;g3305570c338_0_686"/>
          <p:cNvCxnSpPr/>
          <p:nvPr/>
        </p:nvCxnSpPr>
        <p:spPr>
          <a:xfrm>
            <a:off x="1744033" y="-1169146"/>
            <a:ext cx="0" cy="0"/>
          </a:xfrm>
          <a:prstGeom prst="straightConnector1">
            <a:avLst/>
          </a:prstGeom>
          <a:noFill/>
          <a:ln cap="flat" cmpd="sng" w="9525">
            <a:solidFill>
              <a:schemeClr val="dk2"/>
            </a:solidFill>
            <a:prstDash val="solid"/>
            <a:round/>
            <a:headEnd len="med" w="med" type="none"/>
            <a:tailEnd len="med" w="med" type="none"/>
          </a:ln>
        </p:spPr>
      </p:cxnSp>
      <p:pic>
        <p:nvPicPr>
          <p:cNvPr id="512" name="Google Shape;512;g3305570c338_0_686" title="Abu Dhabi demo 3.mp4">
            <a:hlinkClick r:id="rId4"/>
          </p:cNvPr>
          <p:cNvPicPr preferRelativeResize="0"/>
          <p:nvPr/>
        </p:nvPicPr>
        <p:blipFill>
          <a:blip r:embed="rId5">
            <a:alphaModFix/>
          </a:blip>
          <a:stretch>
            <a:fillRect/>
          </a:stretch>
        </p:blipFill>
        <p:spPr>
          <a:xfrm>
            <a:off x="13176567" y="299465"/>
            <a:ext cx="2890599" cy="6259071"/>
          </a:xfrm>
          <a:prstGeom prst="rect">
            <a:avLst/>
          </a:prstGeom>
          <a:noFill/>
          <a:ln>
            <a:noFill/>
          </a:ln>
          <a:effectLst>
            <a:outerShdw blurRad="128588" rotWithShape="0" algn="bl" dir="5400000" dist="38100">
              <a:srgbClr val="000000">
                <a:alpha val="15000"/>
              </a:srgbClr>
            </a:outerShdw>
          </a:effectLst>
        </p:spPr>
      </p:pic>
      <p:sp>
        <p:nvSpPr>
          <p:cNvPr id="513" name="Google Shape;513;g3305570c338_0_686"/>
          <p:cNvSpPr txBox="1"/>
          <p:nvPr/>
        </p:nvSpPr>
        <p:spPr>
          <a:xfrm>
            <a:off x="537233" y="548200"/>
            <a:ext cx="3615300" cy="342300"/>
          </a:xfrm>
          <a:prstGeom prst="rect">
            <a:avLst/>
          </a:prstGeom>
          <a:noFill/>
          <a:ln>
            <a:noFill/>
          </a:ln>
        </p:spPr>
        <p:txBody>
          <a:bodyPr anchorCtr="0" anchor="t" bIns="0" lIns="0" spcFirstLastPara="1" rIns="304800" wrap="square" tIns="0">
            <a:noAutofit/>
          </a:bodyPr>
          <a:lstStyle/>
          <a:p>
            <a:pPr indent="0" lvl="0" marL="0" rtl="0" algn="l">
              <a:lnSpc>
                <a:spcPct val="115000"/>
              </a:lnSpc>
              <a:spcBef>
                <a:spcPts val="0"/>
              </a:spcBef>
              <a:spcAft>
                <a:spcPts val="0"/>
              </a:spcAft>
              <a:buNone/>
            </a:pPr>
            <a:r>
              <a:rPr lang="en-US" sz="1100">
                <a:latin typeface="Roboto Mono"/>
                <a:ea typeface="Roboto Mono"/>
                <a:cs typeface="Roboto Mono"/>
                <a:sym typeface="Roboto Mono"/>
              </a:rPr>
              <a:t>New User Journey</a:t>
            </a:r>
            <a:endParaRPr sz="1100">
              <a:latin typeface="Roboto Mono"/>
              <a:ea typeface="Roboto Mono"/>
              <a:cs typeface="Roboto Mono"/>
              <a:sym typeface="Roboto Mono"/>
            </a:endParaRPr>
          </a:p>
        </p:txBody>
      </p:sp>
      <p:sp>
        <p:nvSpPr>
          <p:cNvPr id="514" name="Google Shape;514;g3305570c338_0_686"/>
          <p:cNvSpPr txBox="1"/>
          <p:nvPr/>
        </p:nvSpPr>
        <p:spPr>
          <a:xfrm>
            <a:off x="537200" y="1008700"/>
            <a:ext cx="6990900" cy="1479600"/>
          </a:xfrm>
          <a:prstGeom prst="rect">
            <a:avLst/>
          </a:prstGeom>
          <a:noFill/>
          <a:ln>
            <a:noFill/>
          </a:ln>
        </p:spPr>
        <p:txBody>
          <a:bodyPr anchorCtr="0" anchor="t" bIns="0" lIns="0" spcFirstLastPara="1" rIns="121900" wrap="square" tIns="0">
            <a:noAutofit/>
          </a:bodyPr>
          <a:lstStyle/>
          <a:p>
            <a:pPr indent="0" lvl="0" marL="0" rtl="0" algn="l">
              <a:lnSpc>
                <a:spcPct val="85000"/>
              </a:lnSpc>
              <a:spcBef>
                <a:spcPts val="0"/>
              </a:spcBef>
              <a:spcAft>
                <a:spcPts val="0"/>
              </a:spcAft>
              <a:buNone/>
            </a:pPr>
            <a:r>
              <a:rPr lang="en-US" sz="3200">
                <a:latin typeface="Poppins"/>
                <a:ea typeface="Poppins"/>
                <a:cs typeface="Poppins"/>
                <a:sym typeface="Poppins"/>
              </a:rPr>
              <a:t>Our Conversational AI Agent powers seamless travel guidance through a partner lens</a:t>
            </a:r>
            <a:endParaRPr sz="3200">
              <a:latin typeface="Poppins"/>
              <a:ea typeface="Poppins"/>
              <a:cs typeface="Poppins"/>
              <a:sym typeface="Poppins"/>
            </a:endParaRPr>
          </a:p>
        </p:txBody>
      </p:sp>
      <p:sp>
        <p:nvSpPr>
          <p:cNvPr id="515" name="Google Shape;515;g3305570c338_0_686"/>
          <p:cNvSpPr/>
          <p:nvPr/>
        </p:nvSpPr>
        <p:spPr>
          <a:xfrm>
            <a:off x="3046462" y="4939467"/>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Powered by</a:t>
            </a:r>
            <a:br>
              <a:rPr lang="en-US" sz="1300">
                <a:solidFill>
                  <a:schemeClr val="dk1"/>
                </a:solidFill>
                <a:latin typeface="Poppins Medium"/>
                <a:ea typeface="Poppins Medium"/>
                <a:cs typeface="Poppins Medium"/>
                <a:sym typeface="Poppins Medium"/>
              </a:rPr>
            </a:br>
            <a:r>
              <a:rPr lang="en-US" sz="1300">
                <a:solidFill>
                  <a:schemeClr val="dk1"/>
                </a:solidFill>
                <a:latin typeface="Poppins Medium"/>
                <a:ea typeface="Poppins Medium"/>
                <a:cs typeface="Poppins Medium"/>
                <a:sym typeface="Poppins Medium"/>
              </a:rPr>
              <a:t>Tripadvisor Data</a:t>
            </a:r>
            <a:endParaRPr sz="1300">
              <a:solidFill>
                <a:schemeClr val="dk1"/>
              </a:solidFill>
              <a:latin typeface="Poppins Medium"/>
              <a:ea typeface="Poppins Medium"/>
              <a:cs typeface="Poppins Medium"/>
              <a:sym typeface="Poppins Medium"/>
            </a:endParaRPr>
          </a:p>
        </p:txBody>
      </p:sp>
      <p:sp>
        <p:nvSpPr>
          <p:cNvPr id="516" name="Google Shape;516;g3305570c338_0_686"/>
          <p:cNvSpPr/>
          <p:nvPr/>
        </p:nvSpPr>
        <p:spPr>
          <a:xfrm>
            <a:off x="464467" y="4939467"/>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Brand Safe &amp;</a:t>
            </a:r>
            <a:br>
              <a:rPr lang="en-US" sz="1300">
                <a:solidFill>
                  <a:schemeClr val="dk1"/>
                </a:solidFill>
                <a:latin typeface="Poppins Medium"/>
                <a:ea typeface="Poppins Medium"/>
                <a:cs typeface="Poppins Medium"/>
                <a:sym typeface="Poppins Medium"/>
              </a:rPr>
            </a:br>
            <a:r>
              <a:rPr lang="en-US" sz="1300">
                <a:solidFill>
                  <a:schemeClr val="dk1"/>
                </a:solidFill>
                <a:latin typeface="Poppins Medium"/>
                <a:ea typeface="Poppins Medium"/>
                <a:cs typeface="Poppins Medium"/>
                <a:sym typeface="Poppins Medium"/>
              </a:rPr>
              <a:t>Dynamic Responses</a:t>
            </a:r>
            <a:endParaRPr sz="1300">
              <a:solidFill>
                <a:schemeClr val="dk1"/>
              </a:solidFill>
              <a:latin typeface="Poppins Medium"/>
              <a:ea typeface="Poppins Medium"/>
              <a:cs typeface="Poppins Medium"/>
              <a:sym typeface="Poppins Medium"/>
            </a:endParaRPr>
          </a:p>
        </p:txBody>
      </p:sp>
      <p:sp>
        <p:nvSpPr>
          <p:cNvPr id="517" name="Google Shape;517;g3305570c338_0_686"/>
          <p:cNvSpPr/>
          <p:nvPr/>
        </p:nvSpPr>
        <p:spPr>
          <a:xfrm>
            <a:off x="464467" y="5756640"/>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Smarter Over Time</a:t>
            </a:r>
            <a:endParaRPr sz="1300">
              <a:latin typeface="Poppins Medium"/>
              <a:ea typeface="Poppins Medium"/>
              <a:cs typeface="Poppins Medium"/>
              <a:sym typeface="Poppins Medium"/>
            </a:endParaRPr>
          </a:p>
        </p:txBody>
      </p:sp>
      <p:sp>
        <p:nvSpPr>
          <p:cNvPr id="518" name="Google Shape;518;g3305570c338_0_686"/>
          <p:cNvSpPr/>
          <p:nvPr/>
        </p:nvSpPr>
        <p:spPr>
          <a:xfrm>
            <a:off x="3046343" y="5756640"/>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Unmatched Insights</a:t>
            </a:r>
            <a:endParaRPr sz="1300">
              <a:latin typeface="Poppins Medium"/>
              <a:ea typeface="Poppins Medium"/>
              <a:cs typeface="Poppins Medium"/>
              <a:sym typeface="Poppins Medium"/>
            </a:endParaRPr>
          </a:p>
        </p:txBody>
      </p:sp>
      <p:sp>
        <p:nvSpPr>
          <p:cNvPr id="519" name="Google Shape;519;g3305570c338_0_686"/>
          <p:cNvSpPr/>
          <p:nvPr/>
        </p:nvSpPr>
        <p:spPr>
          <a:xfrm>
            <a:off x="5628334" y="4939467"/>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Multilingual &amp; Contextual</a:t>
            </a:r>
            <a:endParaRPr sz="1300">
              <a:solidFill>
                <a:schemeClr val="dk1"/>
              </a:solidFill>
              <a:latin typeface="Poppins Medium"/>
              <a:ea typeface="Poppins Medium"/>
              <a:cs typeface="Poppins Medium"/>
              <a:sym typeface="Poppins Medium"/>
            </a:endParaRPr>
          </a:p>
        </p:txBody>
      </p:sp>
      <p:sp>
        <p:nvSpPr>
          <p:cNvPr id="520" name="Google Shape;520;g3305570c338_0_686"/>
          <p:cNvSpPr/>
          <p:nvPr/>
        </p:nvSpPr>
        <p:spPr>
          <a:xfrm>
            <a:off x="5628334" y="5756640"/>
            <a:ext cx="2411100" cy="722700"/>
          </a:xfrm>
          <a:prstGeom prst="roundRect">
            <a:avLst>
              <a:gd fmla="val 50000" name="adj"/>
            </a:avLst>
          </a:prstGeom>
          <a:solidFill>
            <a:schemeClr val="lt1"/>
          </a:solidFill>
          <a:ln cap="flat" cmpd="sng" w="9525">
            <a:solidFill>
              <a:srgbClr val="595959"/>
            </a:solidFill>
            <a:prstDash val="solid"/>
            <a:round/>
            <a:headEnd len="sm" w="sm" type="none"/>
            <a:tailEnd len="sm" w="sm" type="none"/>
          </a:ln>
        </p:spPr>
        <p:txBody>
          <a:bodyPr anchorCtr="0" anchor="ctr" bIns="121900" lIns="60925" spcFirstLastPara="1" rIns="60925" wrap="square" tIns="121900">
            <a:noAutofit/>
          </a:bodyPr>
          <a:lstStyle/>
          <a:p>
            <a:pPr indent="0" lvl="0" marL="0" rtl="0" algn="ctr">
              <a:lnSpc>
                <a:spcPct val="100000"/>
              </a:lnSpc>
              <a:spcBef>
                <a:spcPts val="0"/>
              </a:spcBef>
              <a:spcAft>
                <a:spcPts val="0"/>
              </a:spcAft>
              <a:buNone/>
            </a:pPr>
            <a:r>
              <a:rPr lang="en-US" sz="1300">
                <a:solidFill>
                  <a:schemeClr val="dk1"/>
                </a:solidFill>
                <a:latin typeface="Poppins Medium"/>
                <a:ea typeface="Poppins Medium"/>
                <a:cs typeface="Poppins Medium"/>
                <a:sym typeface="Poppins Medium"/>
              </a:rPr>
              <a:t>Flexible Deployment</a:t>
            </a:r>
            <a:endParaRPr sz="1300">
              <a:latin typeface="Poppins Medium"/>
              <a:ea typeface="Poppins Medium"/>
              <a:cs typeface="Poppins Medium"/>
              <a:sym typeface="Poppins Medium"/>
            </a:endParaRPr>
          </a:p>
        </p:txBody>
      </p:sp>
      <p:pic>
        <p:nvPicPr>
          <p:cNvPr id="521" name="Google Shape;521;g3305570c338_0_686"/>
          <p:cNvPicPr preferRelativeResize="0"/>
          <p:nvPr/>
        </p:nvPicPr>
        <p:blipFill>
          <a:blip r:embed="rId6">
            <a:alphaModFix/>
          </a:blip>
          <a:stretch>
            <a:fillRect/>
          </a:stretch>
        </p:blipFill>
        <p:spPr>
          <a:xfrm>
            <a:off x="8805667" y="907917"/>
            <a:ext cx="2539500" cy="5498700"/>
          </a:xfrm>
          <a:prstGeom prst="roundRect">
            <a:avLst>
              <a:gd fmla="val 10699" name="adj"/>
            </a:avLst>
          </a:prstGeom>
          <a:noFill/>
          <a:ln>
            <a:noFill/>
          </a:ln>
        </p:spPr>
      </p:pic>
      <p:pic>
        <p:nvPicPr>
          <p:cNvPr id="522" name="Google Shape;522;g3305570c338_0_686"/>
          <p:cNvPicPr preferRelativeResize="0"/>
          <p:nvPr/>
        </p:nvPicPr>
        <p:blipFill>
          <a:blip r:embed="rId7">
            <a:alphaModFix/>
          </a:blip>
          <a:stretch>
            <a:fillRect/>
          </a:stretch>
        </p:blipFill>
        <p:spPr>
          <a:xfrm>
            <a:off x="8765167" y="835366"/>
            <a:ext cx="2653001" cy="5643902"/>
          </a:xfrm>
          <a:prstGeom prst="rect">
            <a:avLst/>
          </a:prstGeom>
          <a:noFill/>
          <a:ln>
            <a:noFill/>
          </a:ln>
        </p:spPr>
      </p:pic>
      <p:sp>
        <p:nvSpPr>
          <p:cNvPr id="523" name="Google Shape;523;g3305570c338_0_686">
            <a:hlinkClick r:id="rId8"/>
          </p:cNvPr>
          <p:cNvSpPr/>
          <p:nvPr/>
        </p:nvSpPr>
        <p:spPr>
          <a:xfrm>
            <a:off x="9519667" y="378717"/>
            <a:ext cx="1143900" cy="342300"/>
          </a:xfrm>
          <a:prstGeom prst="roundRect">
            <a:avLst>
              <a:gd fmla="val 50000"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300" u="sng">
                <a:solidFill>
                  <a:schemeClr val="dk1"/>
                </a:solidFill>
                <a:latin typeface="Poppins"/>
                <a:ea typeface="Poppins"/>
                <a:cs typeface="Poppins"/>
                <a:sym typeface="Poppins"/>
                <a:hlinkClick r:id="rId9">
                  <a:extLst>
                    <a:ext uri="{A12FA001-AC4F-418D-AE19-62706E023703}">
                      <ahyp:hlinkClr val="tx"/>
                    </a:ext>
                  </a:extLst>
                </a:hlinkClick>
              </a:rPr>
              <a:t>Demo</a:t>
            </a:r>
            <a:endParaRPr sz="1300">
              <a:solidFill>
                <a:schemeClr val="dk1"/>
              </a:solidFill>
              <a:latin typeface="Poppins"/>
              <a:ea typeface="Poppins"/>
              <a:cs typeface="Poppins"/>
              <a:sym typeface="Poppins"/>
            </a:endParaRPr>
          </a:p>
        </p:txBody>
      </p:sp>
      <p:pic>
        <p:nvPicPr>
          <p:cNvPr id="524" name="Google Shape;524;g3305570c338_0_686"/>
          <p:cNvPicPr preferRelativeResize="0"/>
          <p:nvPr/>
        </p:nvPicPr>
        <p:blipFill>
          <a:blip r:embed="rId10">
            <a:alphaModFix/>
          </a:blip>
          <a:stretch>
            <a:fillRect/>
          </a:stretch>
        </p:blipFill>
        <p:spPr>
          <a:xfrm>
            <a:off x="154234" y="6478850"/>
            <a:ext cx="220433" cy="22043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g3305570c338_0_1183"/>
          <p:cNvPicPr preferRelativeResize="0"/>
          <p:nvPr/>
        </p:nvPicPr>
        <p:blipFill rotWithShape="1">
          <a:blip r:embed="rId3">
            <a:alphaModFix/>
          </a:blip>
          <a:srcRect b="0" l="0" r="0" t="0"/>
          <a:stretch/>
        </p:blipFill>
        <p:spPr>
          <a:xfrm>
            <a:off x="0" y="2998"/>
            <a:ext cx="12191999" cy="6852004"/>
          </a:xfrm>
          <a:prstGeom prst="rect">
            <a:avLst/>
          </a:prstGeom>
          <a:noFill/>
          <a:ln>
            <a:noFill/>
          </a:ln>
        </p:spPr>
      </p:pic>
      <p:pic>
        <p:nvPicPr>
          <p:cNvPr id="530" name="Google Shape;530;g3305570c338_0_1183"/>
          <p:cNvPicPr preferRelativeResize="0"/>
          <p:nvPr/>
        </p:nvPicPr>
        <p:blipFill rotWithShape="1">
          <a:blip r:embed="rId4">
            <a:alphaModFix/>
          </a:blip>
          <a:srcRect b="0" l="0" r="75737" t="0"/>
          <a:stretch/>
        </p:blipFill>
        <p:spPr>
          <a:xfrm>
            <a:off x="9635963" y="6032300"/>
            <a:ext cx="583276" cy="611575"/>
          </a:xfrm>
          <a:prstGeom prst="rect">
            <a:avLst/>
          </a:prstGeom>
          <a:noFill/>
          <a:ln>
            <a:noFill/>
          </a:ln>
        </p:spPr>
      </p:pic>
      <p:pic>
        <p:nvPicPr>
          <p:cNvPr id="531" name="Google Shape;531;g3305570c338_0_1183" title="Tokyo Demo.mp4">
            <a:hlinkClick r:id="rId5"/>
          </p:cNvPr>
          <p:cNvPicPr preferRelativeResize="0"/>
          <p:nvPr/>
        </p:nvPicPr>
        <p:blipFill>
          <a:blip r:embed="rId6">
            <a:alphaModFix/>
          </a:blip>
          <a:stretch>
            <a:fillRect/>
          </a:stretch>
        </p:blipFill>
        <p:spPr>
          <a:xfrm>
            <a:off x="5427725" y="1525748"/>
            <a:ext cx="6072998" cy="3416075"/>
          </a:xfrm>
          <a:prstGeom prst="rect">
            <a:avLst/>
          </a:prstGeom>
          <a:noFill/>
          <a:ln cap="flat" cmpd="sng" w="9525">
            <a:solidFill>
              <a:srgbClr val="FFFFFF"/>
            </a:solidFill>
            <a:prstDash val="solid"/>
            <a:round/>
            <a:headEnd len="sm" w="sm" type="none"/>
            <a:tailEnd len="sm" w="sm" type="none"/>
          </a:ln>
        </p:spPr>
      </p:pic>
      <p:sp>
        <p:nvSpPr>
          <p:cNvPr id="532" name="Google Shape;532;g3305570c338_0_1183"/>
          <p:cNvSpPr txBox="1"/>
          <p:nvPr/>
        </p:nvSpPr>
        <p:spPr>
          <a:xfrm>
            <a:off x="1369250" y="2420301"/>
            <a:ext cx="3439500" cy="13119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Clr>
                <a:srgbClr val="FFFFFF"/>
              </a:buClr>
              <a:buSzPts val="800"/>
              <a:buFont typeface="Arial"/>
              <a:buNone/>
            </a:pPr>
            <a:r>
              <a:rPr lang="en-US" sz="1200">
                <a:solidFill>
                  <a:srgbClr val="FFFFFF"/>
                </a:solidFill>
                <a:latin typeface="Poppins"/>
                <a:ea typeface="Poppins"/>
                <a:cs typeface="Poppins"/>
                <a:sym typeface="Poppins"/>
              </a:rPr>
              <a:t>Welcome to your new AI Concierge. </a:t>
            </a:r>
            <a:endParaRPr sz="1200">
              <a:solidFill>
                <a:srgbClr val="FFFFFF"/>
              </a:solidFill>
              <a:latin typeface="Poppins"/>
              <a:ea typeface="Poppins"/>
              <a:cs typeface="Poppins"/>
              <a:sym typeface="Poppins"/>
            </a:endParaRPr>
          </a:p>
          <a:p>
            <a:pPr indent="0" lvl="0" marL="0" rtl="0" algn="l">
              <a:lnSpc>
                <a:spcPct val="115000"/>
              </a:lnSpc>
              <a:spcBef>
                <a:spcPts val="0"/>
              </a:spcBef>
              <a:spcAft>
                <a:spcPts val="0"/>
              </a:spcAft>
              <a:buClr>
                <a:srgbClr val="FFFFFF"/>
              </a:buClr>
              <a:buSzPts val="800"/>
              <a:buFont typeface="Arial"/>
              <a:buNone/>
            </a:pPr>
            <a:r>
              <a:t/>
            </a:r>
            <a:endParaRPr sz="1200">
              <a:solidFill>
                <a:srgbClr val="FFFFFF"/>
              </a:solidFill>
              <a:latin typeface="Poppins"/>
              <a:ea typeface="Poppins"/>
              <a:cs typeface="Poppins"/>
              <a:sym typeface="Poppins"/>
            </a:endParaRPr>
          </a:p>
          <a:p>
            <a:pPr indent="0" lvl="0" marL="0" rtl="0" algn="l">
              <a:lnSpc>
                <a:spcPct val="115000"/>
              </a:lnSpc>
              <a:spcBef>
                <a:spcPts val="0"/>
              </a:spcBef>
              <a:spcAft>
                <a:spcPts val="0"/>
              </a:spcAft>
              <a:buClr>
                <a:srgbClr val="FFFFFF"/>
              </a:buClr>
              <a:buSzPts val="800"/>
              <a:buFont typeface="Arial"/>
              <a:buNone/>
            </a:pPr>
            <a:r>
              <a:rPr lang="en-US" sz="1200">
                <a:solidFill>
                  <a:srgbClr val="FFFFFF"/>
                </a:solidFill>
                <a:latin typeface="Poppins"/>
                <a:ea typeface="Poppins"/>
                <a:cs typeface="Poppins"/>
                <a:sym typeface="Poppins"/>
              </a:rPr>
              <a:t>Tripadvisor has debuted a new AI Assistant (beta) which combines site content with generative AI, enabling travelers to access information and build personalized itineraries through seamless conversations.</a:t>
            </a:r>
            <a:endParaRPr sz="1200">
              <a:solidFill>
                <a:srgbClr val="FFFFFF"/>
              </a:solidFill>
              <a:latin typeface="Poppins"/>
              <a:ea typeface="Poppins"/>
              <a:cs typeface="Poppins"/>
              <a:sym typeface="Poppins"/>
            </a:endParaRPr>
          </a:p>
          <a:p>
            <a:pPr indent="0" lvl="0" marL="0" rtl="0" algn="l">
              <a:lnSpc>
                <a:spcPct val="115000"/>
              </a:lnSpc>
              <a:spcBef>
                <a:spcPts val="0"/>
              </a:spcBef>
              <a:spcAft>
                <a:spcPts val="0"/>
              </a:spcAft>
              <a:buClr>
                <a:srgbClr val="000000"/>
              </a:buClr>
              <a:buSzPts val="1100"/>
              <a:buFont typeface="Arial"/>
              <a:buNone/>
            </a:pPr>
            <a:r>
              <a:t/>
            </a:r>
            <a:endParaRPr sz="900">
              <a:solidFill>
                <a:srgbClr val="FFFFFF"/>
              </a:solidFill>
              <a:latin typeface="Poppins"/>
              <a:ea typeface="Poppins"/>
              <a:cs typeface="Poppins"/>
              <a:sym typeface="Poppins"/>
            </a:endParaRPr>
          </a:p>
        </p:txBody>
      </p:sp>
      <p:sp>
        <p:nvSpPr>
          <p:cNvPr id="533" name="Google Shape;533;g3305570c338_0_1183"/>
          <p:cNvSpPr txBox="1"/>
          <p:nvPr/>
        </p:nvSpPr>
        <p:spPr>
          <a:xfrm>
            <a:off x="1369250" y="1108000"/>
            <a:ext cx="3536100" cy="375900"/>
          </a:xfrm>
          <a:prstGeom prst="rect">
            <a:avLst/>
          </a:prstGeom>
          <a:noFill/>
          <a:ln>
            <a:noFill/>
          </a:ln>
        </p:spPr>
        <p:txBody>
          <a:bodyPr anchorCtr="0" anchor="t" bIns="0" lIns="0" spcFirstLastPara="1" rIns="91425" wrap="square" tIns="0">
            <a:noAutofit/>
          </a:bodyPr>
          <a:lstStyle/>
          <a:p>
            <a:pPr indent="0" lvl="0" marL="0" rtl="0" algn="l">
              <a:lnSpc>
                <a:spcPct val="85000"/>
              </a:lnSpc>
              <a:spcBef>
                <a:spcPts val="0"/>
              </a:spcBef>
              <a:spcAft>
                <a:spcPts val="0"/>
              </a:spcAft>
              <a:buNone/>
            </a:pPr>
            <a:r>
              <a:rPr b="1" lang="en-US" sz="4800">
                <a:solidFill>
                  <a:srgbClr val="FFFFFF"/>
                </a:solidFill>
                <a:latin typeface="Poppins"/>
                <a:ea typeface="Poppins"/>
                <a:cs typeface="Poppins"/>
                <a:sym typeface="Poppins"/>
              </a:rPr>
              <a:t>AI Travel Assistant</a:t>
            </a:r>
            <a:endParaRPr b="1">
              <a:solidFill>
                <a:srgbClr val="FFFFFF"/>
              </a:solidFill>
              <a:latin typeface="Poppins"/>
              <a:ea typeface="Poppins"/>
              <a:cs typeface="Poppins"/>
              <a:sym typeface="Poppins"/>
            </a:endParaRPr>
          </a:p>
          <a:p>
            <a:pPr indent="0" lvl="0" marL="0" rtl="0" algn="l">
              <a:lnSpc>
                <a:spcPct val="85000"/>
              </a:lnSpc>
              <a:spcBef>
                <a:spcPts val="0"/>
              </a:spcBef>
              <a:spcAft>
                <a:spcPts val="0"/>
              </a:spcAft>
              <a:buNone/>
            </a:pPr>
            <a:r>
              <a:t/>
            </a:r>
            <a:endParaRPr b="1">
              <a:solidFill>
                <a:srgbClr val="FFFFFF"/>
              </a:solidFill>
              <a:latin typeface="Poppins"/>
              <a:ea typeface="Poppins"/>
              <a:cs typeface="Poppins"/>
              <a:sym typeface="Poppins"/>
            </a:endParaRPr>
          </a:p>
        </p:txBody>
      </p:sp>
      <p:sp>
        <p:nvSpPr>
          <p:cNvPr id="534" name="Google Shape;534;g3305570c338_0_1183"/>
          <p:cNvSpPr/>
          <p:nvPr/>
        </p:nvSpPr>
        <p:spPr>
          <a:xfrm>
            <a:off x="2354075" y="4808904"/>
            <a:ext cx="1988400" cy="375900"/>
          </a:xfrm>
          <a:prstGeom prst="roundRect">
            <a:avLst>
              <a:gd fmla="val 50000" name="adj"/>
            </a:avLst>
          </a:prstGeom>
          <a:solidFill>
            <a:srgbClr val="34E0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000000"/>
                </a:solidFill>
                <a:latin typeface="Poppins"/>
                <a:ea typeface="Poppins"/>
                <a:cs typeface="Poppins"/>
                <a:sym typeface="Poppins"/>
              </a:rPr>
              <a:t>NEW for 2025</a:t>
            </a:r>
            <a:endParaRPr b="1" sz="1800">
              <a:solidFill>
                <a:srgbClr val="00000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b="0" l="0" r="0" t="0"/>
          <a:stretch/>
        </p:blipFill>
        <p:spPr>
          <a:xfrm>
            <a:off x="66800" y="2998"/>
            <a:ext cx="12191999" cy="6852004"/>
          </a:xfrm>
          <a:prstGeom prst="rect">
            <a:avLst/>
          </a:prstGeom>
          <a:noFill/>
          <a:ln>
            <a:noFill/>
          </a:ln>
        </p:spPr>
      </p:pic>
      <p:pic>
        <p:nvPicPr>
          <p:cNvPr id="130" name="Google Shape;130;p3"/>
          <p:cNvPicPr preferRelativeResize="0"/>
          <p:nvPr/>
        </p:nvPicPr>
        <p:blipFill>
          <a:blip r:embed="rId4">
            <a:alphaModFix/>
          </a:blip>
          <a:stretch>
            <a:fillRect/>
          </a:stretch>
        </p:blipFill>
        <p:spPr>
          <a:xfrm>
            <a:off x="694900" y="762625"/>
            <a:ext cx="3897474" cy="5762524"/>
          </a:xfrm>
          <a:prstGeom prst="rect">
            <a:avLst/>
          </a:prstGeom>
          <a:noFill/>
          <a:ln>
            <a:noFill/>
          </a:ln>
        </p:spPr>
      </p:pic>
      <p:sp>
        <p:nvSpPr>
          <p:cNvPr id="131" name="Google Shape;131;p3"/>
          <p:cNvSpPr/>
          <p:nvPr/>
        </p:nvSpPr>
        <p:spPr>
          <a:xfrm rot="-5400000">
            <a:off x="-289812" y="2539043"/>
            <a:ext cx="3572314" cy="493202"/>
          </a:xfrm>
          <a:prstGeom prst="rect">
            <a:avLst/>
          </a:prstGeom>
        </p:spPr>
        <p:txBody>
          <a:bodyPr>
            <a:prstTxWarp prst="textPlain"/>
          </a:bodyPr>
          <a:lstStyle/>
          <a:p>
            <a:pPr lvl="0" algn="ctr"/>
            <a:r>
              <a:rPr b="0" i="1">
                <a:ln cap="flat" cmpd="sng" w="19050">
                  <a:solidFill>
                    <a:srgbClr val="FFFFFF"/>
                  </a:solidFill>
                  <a:prstDash val="solid"/>
                  <a:round/>
                  <a:headEnd len="sm" w="sm" type="none"/>
                  <a:tailEnd len="sm" w="sm" type="none"/>
                </a:ln>
                <a:noFill/>
                <a:latin typeface="Poppins;600"/>
              </a:rPr>
              <a:t>CONTENTS</a:t>
            </a:r>
          </a:p>
        </p:txBody>
      </p:sp>
      <p:sp>
        <p:nvSpPr>
          <p:cNvPr id="132" name="Google Shape;132;p3"/>
          <p:cNvSpPr txBox="1"/>
          <p:nvPr/>
        </p:nvSpPr>
        <p:spPr>
          <a:xfrm>
            <a:off x="5467525" y="3640376"/>
            <a:ext cx="667500" cy="6465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en-US" sz="4200">
                <a:solidFill>
                  <a:srgbClr val="34E0A1"/>
                </a:solidFill>
                <a:latin typeface="Poppins Light"/>
                <a:ea typeface="Poppins Light"/>
                <a:cs typeface="Poppins Light"/>
                <a:sym typeface="Poppins Light"/>
              </a:rPr>
              <a:t>40</a:t>
            </a:r>
            <a:endParaRPr sz="4200">
              <a:solidFill>
                <a:srgbClr val="34E0A1"/>
              </a:solidFill>
              <a:latin typeface="Poppins Light"/>
              <a:ea typeface="Poppins Light"/>
              <a:cs typeface="Poppins Light"/>
              <a:sym typeface="Poppins Light"/>
            </a:endParaRPr>
          </a:p>
        </p:txBody>
      </p:sp>
      <p:sp>
        <p:nvSpPr>
          <p:cNvPr id="133" name="Google Shape;133;p3"/>
          <p:cNvSpPr txBox="1"/>
          <p:nvPr/>
        </p:nvSpPr>
        <p:spPr>
          <a:xfrm>
            <a:off x="5437150" y="1615491"/>
            <a:ext cx="667500" cy="6465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en-US" sz="4200">
                <a:solidFill>
                  <a:srgbClr val="34E0A1"/>
                </a:solidFill>
                <a:latin typeface="Poppins Light"/>
                <a:ea typeface="Poppins Light"/>
                <a:cs typeface="Poppins Light"/>
                <a:sym typeface="Poppins Light"/>
              </a:rPr>
              <a:t>05</a:t>
            </a:r>
            <a:endParaRPr sz="4200">
              <a:solidFill>
                <a:srgbClr val="34E0A1"/>
              </a:solidFill>
              <a:latin typeface="Poppins Light"/>
              <a:ea typeface="Poppins Light"/>
              <a:cs typeface="Poppins Light"/>
              <a:sym typeface="Poppins Light"/>
            </a:endParaRPr>
          </a:p>
        </p:txBody>
      </p:sp>
      <p:sp>
        <p:nvSpPr>
          <p:cNvPr id="134" name="Google Shape;134;p3"/>
          <p:cNvSpPr txBox="1"/>
          <p:nvPr/>
        </p:nvSpPr>
        <p:spPr>
          <a:xfrm>
            <a:off x="6331950" y="1690675"/>
            <a:ext cx="3824700" cy="6141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US" sz="1600" u="sng">
                <a:solidFill>
                  <a:srgbClr val="434343"/>
                </a:solidFill>
                <a:latin typeface="Poppins"/>
                <a:ea typeface="Poppins"/>
                <a:cs typeface="Poppins"/>
                <a:sym typeface="Poppins"/>
              </a:rPr>
              <a:t>Traveler Insights(Global)</a:t>
            </a:r>
            <a:endParaRPr sz="1000" u="sng">
              <a:solidFill>
                <a:srgbClr val="000000"/>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en-US" sz="1000">
                <a:solidFill>
                  <a:srgbClr val="000000"/>
                </a:solidFill>
                <a:latin typeface="Poppins Light"/>
                <a:ea typeface="Poppins Light"/>
                <a:cs typeface="Poppins Light"/>
                <a:sym typeface="Poppins Light"/>
              </a:rPr>
              <a:t>Who, Where, What destinations (</a:t>
            </a:r>
            <a:r>
              <a:rPr lang="en-US" sz="1000">
                <a:latin typeface="Poppins Light"/>
                <a:ea typeface="Poppins Light"/>
                <a:cs typeface="Poppins Light"/>
                <a:sym typeface="Poppins Light"/>
              </a:rPr>
              <a:t>January 2025 </a:t>
            </a:r>
            <a:r>
              <a:rPr lang="en-US" sz="1000">
                <a:solidFill>
                  <a:srgbClr val="000000"/>
                </a:solidFill>
                <a:latin typeface="Poppins Light"/>
                <a:ea typeface="Poppins Light"/>
                <a:cs typeface="Poppins Light"/>
                <a:sym typeface="Poppins Light"/>
              </a:rPr>
              <a:t>insights) </a:t>
            </a:r>
            <a:endParaRPr sz="1000">
              <a:solidFill>
                <a:srgbClr val="000000"/>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1000">
              <a:latin typeface="Poppins Light"/>
              <a:ea typeface="Poppins Light"/>
              <a:cs typeface="Poppins Light"/>
              <a:sym typeface="Poppins Light"/>
            </a:endParaRPr>
          </a:p>
        </p:txBody>
      </p:sp>
      <p:sp>
        <p:nvSpPr>
          <p:cNvPr id="135" name="Google Shape;135;p3"/>
          <p:cNvSpPr txBox="1"/>
          <p:nvPr/>
        </p:nvSpPr>
        <p:spPr>
          <a:xfrm>
            <a:off x="5437150" y="2261991"/>
            <a:ext cx="667500" cy="6465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en-US" sz="4200">
                <a:solidFill>
                  <a:srgbClr val="34E0A1"/>
                </a:solidFill>
                <a:latin typeface="Poppins Light"/>
                <a:ea typeface="Poppins Light"/>
                <a:cs typeface="Poppins Light"/>
                <a:sym typeface="Poppins Light"/>
              </a:rPr>
              <a:t>13</a:t>
            </a:r>
            <a:endParaRPr sz="4200">
              <a:solidFill>
                <a:srgbClr val="34E0A1"/>
              </a:solidFill>
              <a:latin typeface="Poppins Light"/>
              <a:ea typeface="Poppins Light"/>
              <a:cs typeface="Poppins Light"/>
              <a:sym typeface="Poppins Light"/>
            </a:endParaRPr>
          </a:p>
        </p:txBody>
      </p:sp>
      <p:sp>
        <p:nvSpPr>
          <p:cNvPr id="136" name="Google Shape;136;p3"/>
          <p:cNvSpPr txBox="1"/>
          <p:nvPr/>
        </p:nvSpPr>
        <p:spPr>
          <a:xfrm>
            <a:off x="6331950" y="2367101"/>
            <a:ext cx="3387300" cy="6141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US" sz="1600" u="sng">
                <a:solidFill>
                  <a:srgbClr val="434343"/>
                </a:solidFill>
                <a:latin typeface="Poppins"/>
                <a:ea typeface="Poppins"/>
                <a:cs typeface="Poppins"/>
                <a:sym typeface="Poppins"/>
              </a:rPr>
              <a:t>Traveler Insights(Mongolia)</a:t>
            </a:r>
            <a:endParaRPr sz="1000" u="sng">
              <a:solidFill>
                <a:srgbClr val="000000"/>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en-US" sz="1000">
                <a:solidFill>
                  <a:srgbClr val="000000"/>
                </a:solidFill>
                <a:latin typeface="Poppins Light"/>
                <a:ea typeface="Poppins Light"/>
                <a:cs typeface="Poppins Light"/>
                <a:sym typeface="Poppins Light"/>
              </a:rPr>
              <a:t>Top source markets, Booking Window, Top geos, Forum Topics</a:t>
            </a:r>
            <a:endParaRPr sz="1000">
              <a:solidFill>
                <a:srgbClr val="000000"/>
              </a:solidFill>
              <a:latin typeface="Poppins Light"/>
              <a:ea typeface="Poppins Light"/>
              <a:cs typeface="Poppins Light"/>
              <a:sym typeface="Poppins Light"/>
            </a:endParaRPr>
          </a:p>
        </p:txBody>
      </p:sp>
      <p:sp>
        <p:nvSpPr>
          <p:cNvPr id="137" name="Google Shape;137;p3"/>
          <p:cNvSpPr txBox="1"/>
          <p:nvPr/>
        </p:nvSpPr>
        <p:spPr>
          <a:xfrm>
            <a:off x="5437150" y="2932729"/>
            <a:ext cx="667500" cy="6465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en-US" sz="4200">
                <a:solidFill>
                  <a:srgbClr val="34E0A1"/>
                </a:solidFill>
                <a:latin typeface="Poppins Light"/>
                <a:ea typeface="Poppins Light"/>
                <a:cs typeface="Poppins Light"/>
                <a:sym typeface="Poppins Light"/>
              </a:rPr>
              <a:t>31</a:t>
            </a:r>
            <a:endParaRPr sz="4200">
              <a:solidFill>
                <a:srgbClr val="34E0A1"/>
              </a:solidFill>
              <a:latin typeface="Poppins Light"/>
              <a:ea typeface="Poppins Light"/>
              <a:cs typeface="Poppins Light"/>
              <a:sym typeface="Poppins Light"/>
            </a:endParaRPr>
          </a:p>
        </p:txBody>
      </p:sp>
      <p:sp>
        <p:nvSpPr>
          <p:cNvPr id="138" name="Google Shape;138;p3"/>
          <p:cNvSpPr txBox="1"/>
          <p:nvPr/>
        </p:nvSpPr>
        <p:spPr>
          <a:xfrm>
            <a:off x="6307650" y="3082901"/>
            <a:ext cx="3387300" cy="4371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US" sz="1600" u="sng">
                <a:solidFill>
                  <a:srgbClr val="000000"/>
                </a:solidFill>
                <a:latin typeface="Poppins"/>
                <a:ea typeface="Poppins"/>
                <a:cs typeface="Poppins"/>
                <a:sym typeface="Poppins"/>
              </a:rPr>
              <a:t>New User Journey</a:t>
            </a:r>
            <a:endParaRPr sz="1000" u="sng">
              <a:solidFill>
                <a:srgbClr val="000000"/>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en-US" sz="1000">
                <a:solidFill>
                  <a:srgbClr val="434343"/>
                </a:solidFill>
                <a:latin typeface="Poppins"/>
                <a:ea typeface="Poppins"/>
                <a:cs typeface="Poppins"/>
                <a:sym typeface="Poppins"/>
              </a:rPr>
              <a:t>Tripadvisor AI initiatives </a:t>
            </a:r>
            <a:endParaRPr sz="1000">
              <a:solidFill>
                <a:srgbClr val="434343"/>
              </a:solidFill>
              <a:latin typeface="Poppins"/>
              <a:ea typeface="Poppins"/>
              <a:cs typeface="Poppins"/>
              <a:sym typeface="Poppins"/>
            </a:endParaRPr>
          </a:p>
        </p:txBody>
      </p:sp>
      <p:sp>
        <p:nvSpPr>
          <p:cNvPr id="139" name="Google Shape;139;p3"/>
          <p:cNvSpPr txBox="1"/>
          <p:nvPr/>
        </p:nvSpPr>
        <p:spPr>
          <a:xfrm>
            <a:off x="6307650" y="374807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u="sng">
                <a:latin typeface="Poppins"/>
                <a:ea typeface="Poppins"/>
                <a:cs typeface="Poppins"/>
                <a:sym typeface="Poppins"/>
              </a:rPr>
              <a:t>Key Takeaways</a:t>
            </a:r>
            <a:endParaRPr sz="1000" u="sng">
              <a:solidFill>
                <a:srgbClr val="000000"/>
              </a:solidFill>
              <a:latin typeface="Poppins Light"/>
              <a:ea typeface="Poppins Light"/>
              <a:cs typeface="Poppins Light"/>
              <a:sym typeface="Poppins Light"/>
            </a:endParaRPr>
          </a:p>
        </p:txBody>
      </p:sp>
      <p:pic>
        <p:nvPicPr>
          <p:cNvPr id="140" name="Google Shape;140;p3"/>
          <p:cNvPicPr preferRelativeResize="0"/>
          <p:nvPr/>
        </p:nvPicPr>
        <p:blipFill rotWithShape="1">
          <a:blip r:embed="rId5">
            <a:alphaModFix/>
          </a:blip>
          <a:srcRect b="0" l="0" r="74221" t="0"/>
          <a:stretch/>
        </p:blipFill>
        <p:spPr>
          <a:xfrm>
            <a:off x="9694950" y="6135575"/>
            <a:ext cx="619725" cy="611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g3305570c338_0_1199"/>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540" name="Google Shape;540;g3305570c338_0_1199"/>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541" name="Google Shape;541;g3305570c338_0_1199"/>
          <p:cNvPicPr preferRelativeResize="0"/>
          <p:nvPr/>
        </p:nvPicPr>
        <p:blipFill rotWithShape="1">
          <a:blip r:embed="rId4">
            <a:alphaModFix/>
          </a:blip>
          <a:srcRect b="0" l="0" r="74221" t="0"/>
          <a:stretch/>
        </p:blipFill>
        <p:spPr>
          <a:xfrm>
            <a:off x="9658300" y="6099125"/>
            <a:ext cx="619725" cy="611575"/>
          </a:xfrm>
          <a:prstGeom prst="rect">
            <a:avLst/>
          </a:prstGeom>
          <a:noFill/>
          <a:ln>
            <a:noFill/>
          </a:ln>
        </p:spPr>
      </p:pic>
      <p:sp>
        <p:nvSpPr>
          <p:cNvPr id="542" name="Google Shape;542;g3305570c338_0_1199"/>
          <p:cNvSpPr txBox="1"/>
          <p:nvPr/>
        </p:nvSpPr>
        <p:spPr>
          <a:xfrm>
            <a:off x="5281829" y="5587075"/>
            <a:ext cx="1307100" cy="199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US" sz="600">
                <a:solidFill>
                  <a:srgbClr val="FFFFFF"/>
                </a:solidFill>
                <a:latin typeface="Poppins"/>
                <a:ea typeface="Poppins"/>
                <a:cs typeface="Poppins"/>
                <a:sym typeface="Poppins"/>
              </a:rPr>
              <a:t>Source: Internal Data, June 2024. </a:t>
            </a:r>
            <a:endParaRPr sz="600">
              <a:solidFill>
                <a:srgbClr val="FFFFFF"/>
              </a:solidFill>
              <a:latin typeface="Poppins"/>
              <a:ea typeface="Poppins"/>
              <a:cs typeface="Poppins"/>
              <a:sym typeface="Poppins"/>
            </a:endParaRPr>
          </a:p>
        </p:txBody>
      </p:sp>
      <p:graphicFrame>
        <p:nvGraphicFramePr>
          <p:cNvPr id="543" name="Google Shape;543;g3305570c338_0_1199"/>
          <p:cNvGraphicFramePr/>
          <p:nvPr/>
        </p:nvGraphicFramePr>
        <p:xfrm>
          <a:off x="5911200" y="1916600"/>
          <a:ext cx="3000000" cy="3000000"/>
        </p:xfrm>
        <a:graphic>
          <a:graphicData uri="http://schemas.openxmlformats.org/drawingml/2006/table">
            <a:tbl>
              <a:tblPr>
                <a:noFill/>
                <a:tableStyleId>{564419A9-E10E-4A7B-A62F-56D5D7A82E8A}</a:tableStyleId>
              </a:tblPr>
              <a:tblGrid>
                <a:gridCol w="699950"/>
                <a:gridCol w="4040625"/>
              </a:tblGrid>
              <a:tr h="853425">
                <a:tc>
                  <a:txBody>
                    <a:bodyPr/>
                    <a:lstStyle/>
                    <a:p>
                      <a:pPr indent="0" lvl="0" marL="0" rtl="0" algn="ctr">
                        <a:lnSpc>
                          <a:spcPct val="115000"/>
                        </a:lnSpc>
                        <a:spcBef>
                          <a:spcPts val="0"/>
                        </a:spcBef>
                        <a:spcAft>
                          <a:spcPts val="0"/>
                        </a:spcAft>
                        <a:buClr>
                          <a:srgbClr val="000000"/>
                        </a:buClr>
                        <a:buSzPts val="1100"/>
                        <a:buFont typeface="Arial"/>
                        <a:buNone/>
                      </a:pPr>
                      <a:r>
                        <a:rPr lang="en-US" sz="3600">
                          <a:solidFill>
                            <a:srgbClr val="00AA6C"/>
                          </a:solidFill>
                          <a:latin typeface="Poppins"/>
                          <a:ea typeface="Poppins"/>
                          <a:cs typeface="Poppins"/>
                          <a:sym typeface="Poppins"/>
                        </a:rPr>
                        <a:t>1</a:t>
                      </a:r>
                      <a:endParaRPr>
                        <a:latin typeface="Poppins"/>
                        <a:ea typeface="Poppins"/>
                        <a:cs typeface="Poppins"/>
                        <a:sym typeface="Poppins"/>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600"/>
                        </a:spcBef>
                        <a:spcAft>
                          <a:spcPts val="0"/>
                        </a:spcAft>
                        <a:buClr>
                          <a:srgbClr val="000000"/>
                        </a:buClr>
                        <a:buSzPts val="1100"/>
                        <a:buFont typeface="Arial"/>
                        <a:buNone/>
                      </a:pPr>
                      <a:r>
                        <a:rPr lang="en-US" sz="1200">
                          <a:solidFill>
                            <a:srgbClr val="000000"/>
                          </a:solidFill>
                          <a:latin typeface="Poppins"/>
                          <a:ea typeface="Poppins"/>
                          <a:cs typeface="Poppins"/>
                          <a:sym typeface="Poppins"/>
                        </a:rPr>
                        <a:t>International traffic to the Mongolia improved for Jan 2024 vs Jan 2025, with a </a:t>
                      </a:r>
                      <a:r>
                        <a:rPr b="1" lang="en-US" sz="1200">
                          <a:solidFill>
                            <a:srgbClr val="000000"/>
                          </a:solidFill>
                          <a:latin typeface="Poppins"/>
                          <a:ea typeface="Poppins"/>
                          <a:cs typeface="Poppins"/>
                          <a:sym typeface="Poppins"/>
                        </a:rPr>
                        <a:t>10% increase</a:t>
                      </a:r>
                      <a:endParaRPr sz="1200">
                        <a:latin typeface="Poppins"/>
                        <a:ea typeface="Poppins"/>
                        <a:cs typeface="Poppins"/>
                        <a:sym typeface="Poppins"/>
                      </a:endParaRPr>
                    </a:p>
                  </a:txBody>
                  <a:tcPr marT="91425" marB="0" marR="91425" marL="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r>
              <a:tr h="974200">
                <a:tc>
                  <a:txBody>
                    <a:bodyPr/>
                    <a:lstStyle/>
                    <a:p>
                      <a:pPr indent="0" lvl="0" marL="0" rtl="0" algn="ctr">
                        <a:lnSpc>
                          <a:spcPct val="115000"/>
                        </a:lnSpc>
                        <a:spcBef>
                          <a:spcPts val="0"/>
                        </a:spcBef>
                        <a:spcAft>
                          <a:spcPts val="0"/>
                        </a:spcAft>
                        <a:buClr>
                          <a:srgbClr val="000000"/>
                        </a:buClr>
                        <a:buSzPts val="1100"/>
                        <a:buFont typeface="Arial"/>
                        <a:buNone/>
                      </a:pPr>
                      <a:r>
                        <a:rPr lang="en-US" sz="3600">
                          <a:solidFill>
                            <a:srgbClr val="00AA6C"/>
                          </a:solidFill>
                          <a:latin typeface="Poppins"/>
                          <a:ea typeface="Poppins"/>
                          <a:cs typeface="Poppins"/>
                          <a:sym typeface="Poppins"/>
                        </a:rPr>
                        <a:t>2</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US" sz="1200">
                          <a:solidFill>
                            <a:srgbClr val="000000"/>
                          </a:solidFill>
                          <a:latin typeface="Poppins"/>
                          <a:ea typeface="Poppins"/>
                          <a:cs typeface="Poppins"/>
                          <a:sym typeface="Poppins"/>
                        </a:rPr>
                        <a:t> Top 5 source markets viewing Mongolia (Jan till Sept 24) - </a:t>
                      </a:r>
                      <a:r>
                        <a:rPr b="1" lang="en-US" sz="1200">
                          <a:solidFill>
                            <a:srgbClr val="000000"/>
                          </a:solidFill>
                          <a:latin typeface="Poppins"/>
                          <a:ea typeface="Poppins"/>
                          <a:cs typeface="Poppins"/>
                          <a:sym typeface="Poppins"/>
                        </a:rPr>
                        <a:t>US, S. Korea, Russia, Japan and China.</a:t>
                      </a:r>
                      <a:endParaRPr sz="1200">
                        <a:solidFill>
                          <a:srgbClr val="000000"/>
                        </a:solidFill>
                        <a:latin typeface="Poppins"/>
                        <a:ea typeface="Poppins"/>
                        <a:cs typeface="Poppins"/>
                        <a:sym typeface="Poppins"/>
                      </a:endParaRPr>
                    </a:p>
                  </a:txBody>
                  <a:tcPr marT="91425" marB="0" marR="91425" marL="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853425">
                <a:tc>
                  <a:txBody>
                    <a:bodyPr/>
                    <a:lstStyle/>
                    <a:p>
                      <a:pPr indent="0" lvl="0" marL="0" rtl="0" algn="ctr">
                        <a:lnSpc>
                          <a:spcPct val="115000"/>
                        </a:lnSpc>
                        <a:spcBef>
                          <a:spcPts val="0"/>
                        </a:spcBef>
                        <a:spcAft>
                          <a:spcPts val="0"/>
                        </a:spcAft>
                        <a:buClr>
                          <a:srgbClr val="000000"/>
                        </a:buClr>
                        <a:buSzPts val="1100"/>
                        <a:buFont typeface="Arial"/>
                        <a:buNone/>
                      </a:pPr>
                      <a:r>
                        <a:rPr lang="en-US" sz="3600">
                          <a:solidFill>
                            <a:srgbClr val="00AA6C"/>
                          </a:solidFill>
                          <a:latin typeface="Poppins"/>
                          <a:ea typeface="Poppins"/>
                          <a:cs typeface="Poppins"/>
                          <a:sym typeface="Poppins"/>
                        </a:rPr>
                        <a:t>3</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US" sz="1200">
                          <a:solidFill>
                            <a:srgbClr val="000000"/>
                          </a:solidFill>
                          <a:latin typeface="Poppins"/>
                          <a:ea typeface="Poppins"/>
                          <a:cs typeface="Poppins"/>
                          <a:sym typeface="Poppins"/>
                        </a:rPr>
                        <a:t>Outdoor experiences, Tours</a:t>
                      </a:r>
                      <a:r>
                        <a:rPr lang="en-US" sz="1200">
                          <a:solidFill>
                            <a:srgbClr val="000000"/>
                          </a:solidFill>
                          <a:latin typeface="Poppins"/>
                          <a:ea typeface="Poppins"/>
                          <a:cs typeface="Poppins"/>
                          <a:sym typeface="Poppins"/>
                        </a:rPr>
                        <a:t>, Sights and Landmarks  gained the most interest. E.g. Off the beaten paths, Hidden Gems. </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a:p>
                  </a:txBody>
                  <a:tcPr marT="91425" marB="0" marR="91425" marL="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137925">
                <a:tc>
                  <a:txBody>
                    <a:bodyPr/>
                    <a:lstStyle/>
                    <a:p>
                      <a:pPr indent="0" lvl="0" marL="0" rtl="0" algn="ctr">
                        <a:lnSpc>
                          <a:spcPct val="115000"/>
                        </a:lnSpc>
                        <a:spcBef>
                          <a:spcPts val="0"/>
                        </a:spcBef>
                        <a:spcAft>
                          <a:spcPts val="0"/>
                        </a:spcAft>
                        <a:buClr>
                          <a:srgbClr val="000000"/>
                        </a:buClr>
                        <a:buSzPts val="1100"/>
                        <a:buFont typeface="Arial"/>
                        <a:buNone/>
                      </a:pPr>
                      <a:r>
                        <a:rPr lang="en-US" sz="3600">
                          <a:solidFill>
                            <a:srgbClr val="00AA6C"/>
                          </a:solidFill>
                          <a:latin typeface="Poppins"/>
                          <a:ea typeface="Poppins"/>
                          <a:cs typeface="Poppins"/>
                          <a:sym typeface="Poppins"/>
                        </a:rPr>
                        <a:t>4</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US" sz="1200">
                          <a:solidFill>
                            <a:srgbClr val="000000"/>
                          </a:solidFill>
                          <a:latin typeface="Poppins"/>
                          <a:ea typeface="Poppins"/>
                          <a:cs typeface="Poppins"/>
                          <a:sym typeface="Poppins"/>
                        </a:rPr>
                        <a:t>Tripadvisor AI Trip planning tool</a:t>
                      </a:r>
                      <a:r>
                        <a:rPr lang="en-US" sz="1200">
                          <a:solidFill>
                            <a:srgbClr val="000000"/>
                          </a:solidFill>
                          <a:latin typeface="Poppins"/>
                          <a:ea typeface="Poppins"/>
                          <a:cs typeface="Poppins"/>
                          <a:sym typeface="Poppins"/>
                        </a:rPr>
                        <a:t> and </a:t>
                      </a:r>
                      <a:r>
                        <a:rPr b="1" lang="en-US" sz="1200">
                          <a:solidFill>
                            <a:srgbClr val="000000"/>
                          </a:solidFill>
                          <a:latin typeface="Poppins"/>
                          <a:ea typeface="Poppins"/>
                          <a:cs typeface="Poppins"/>
                          <a:sym typeface="Poppins"/>
                        </a:rPr>
                        <a:t>Conversational AI Agent </a:t>
                      </a:r>
                      <a:r>
                        <a:rPr lang="en-US" sz="1200">
                          <a:solidFill>
                            <a:srgbClr val="000000"/>
                          </a:solidFill>
                          <a:latin typeface="Poppins"/>
                          <a:ea typeface="Poppins"/>
                          <a:cs typeface="Poppins"/>
                          <a:sym typeface="Poppins"/>
                        </a:rPr>
                        <a:t>continues to break new ground helping travelers plan that effortless perfect trip. </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200">
                        <a:latin typeface="Poppins"/>
                        <a:ea typeface="Poppins"/>
                        <a:cs typeface="Poppins"/>
                        <a:sym typeface="Poppins"/>
                      </a:endParaRPr>
                    </a:p>
                  </a:txBody>
                  <a:tcPr marT="91425" marB="0" marR="91425" marL="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544" name="Google Shape;544;g3305570c338_0_1199"/>
          <p:cNvSpPr txBox="1"/>
          <p:nvPr/>
        </p:nvSpPr>
        <p:spPr>
          <a:xfrm>
            <a:off x="6216000" y="1006475"/>
            <a:ext cx="4535700" cy="84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US" sz="4000">
                <a:solidFill>
                  <a:srgbClr val="00AA6C"/>
                </a:solidFill>
                <a:latin typeface="Poppins"/>
                <a:ea typeface="Poppins"/>
                <a:cs typeface="Poppins"/>
                <a:sym typeface="Poppins"/>
              </a:rPr>
              <a:t>Key Takeaways</a:t>
            </a:r>
            <a:endParaRPr b="1" sz="4000">
              <a:solidFill>
                <a:srgbClr val="00AA6C"/>
              </a:solidFill>
              <a:highlight>
                <a:srgbClr val="FDC735"/>
              </a:highlight>
              <a:latin typeface="Poppins"/>
              <a:ea typeface="Poppins"/>
              <a:cs typeface="Poppins"/>
              <a:sym typeface="Poppins"/>
            </a:endParaRPr>
          </a:p>
        </p:txBody>
      </p:sp>
      <p:pic>
        <p:nvPicPr>
          <p:cNvPr id="545" name="Google Shape;545;g3305570c338_0_1199"/>
          <p:cNvPicPr preferRelativeResize="0"/>
          <p:nvPr/>
        </p:nvPicPr>
        <p:blipFill>
          <a:blip r:embed="rId5">
            <a:alphaModFix/>
          </a:blip>
          <a:stretch>
            <a:fillRect/>
          </a:stretch>
        </p:blipFill>
        <p:spPr>
          <a:xfrm>
            <a:off x="2010632" y="788400"/>
            <a:ext cx="343318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3305570c338_0_1241"/>
          <p:cNvPicPr preferRelativeResize="0"/>
          <p:nvPr/>
        </p:nvPicPr>
        <p:blipFill rotWithShape="1">
          <a:blip r:embed="rId3">
            <a:alphaModFix/>
          </a:blip>
          <a:srcRect b="0" l="0" r="0" t="0"/>
          <a:stretch/>
        </p:blipFill>
        <p:spPr>
          <a:xfrm>
            <a:off x="0" y="2998"/>
            <a:ext cx="12191999" cy="6852004"/>
          </a:xfrm>
          <a:prstGeom prst="rect">
            <a:avLst/>
          </a:prstGeom>
          <a:noFill/>
          <a:ln>
            <a:noFill/>
          </a:ln>
        </p:spPr>
      </p:pic>
      <p:pic>
        <p:nvPicPr>
          <p:cNvPr id="146" name="Google Shape;146;g3305570c338_0_1241"/>
          <p:cNvPicPr preferRelativeResize="0"/>
          <p:nvPr/>
        </p:nvPicPr>
        <p:blipFill rotWithShape="1">
          <a:blip r:embed="rId4">
            <a:alphaModFix/>
          </a:blip>
          <a:srcRect b="0" l="0" r="75737" t="0"/>
          <a:stretch/>
        </p:blipFill>
        <p:spPr>
          <a:xfrm>
            <a:off x="9635963" y="6032300"/>
            <a:ext cx="583276" cy="611575"/>
          </a:xfrm>
          <a:prstGeom prst="rect">
            <a:avLst/>
          </a:prstGeom>
          <a:noFill/>
          <a:ln>
            <a:noFill/>
          </a:ln>
        </p:spPr>
      </p:pic>
      <p:pic>
        <p:nvPicPr>
          <p:cNvPr id="147" name="Google Shape;147;g3305570c338_0_1241"/>
          <p:cNvPicPr preferRelativeResize="0"/>
          <p:nvPr/>
        </p:nvPicPr>
        <p:blipFill rotWithShape="1">
          <a:blip r:embed="rId5">
            <a:alphaModFix/>
          </a:blip>
          <a:srcRect b="0" l="0" r="0" t="5767"/>
          <a:stretch/>
        </p:blipFill>
        <p:spPr>
          <a:xfrm>
            <a:off x="1421550" y="726275"/>
            <a:ext cx="9573248" cy="5339300"/>
          </a:xfrm>
          <a:prstGeom prst="rect">
            <a:avLst/>
          </a:prstGeom>
          <a:noFill/>
          <a:ln>
            <a:noFill/>
          </a:ln>
        </p:spPr>
      </p:pic>
      <p:sp>
        <p:nvSpPr>
          <p:cNvPr id="148" name="Google Shape;148;g3305570c338_0_1241"/>
          <p:cNvSpPr txBox="1"/>
          <p:nvPr/>
        </p:nvSpPr>
        <p:spPr>
          <a:xfrm>
            <a:off x="1941495" y="1367515"/>
            <a:ext cx="29886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3305570c338_0_77"/>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154" name="Google Shape;154;g3305570c338_0_77"/>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pic>
        <p:nvPicPr>
          <p:cNvPr id="155" name="Google Shape;155;g3305570c338_0_77" title="Travel Intent by Source Region, Hotel Clickers "/>
          <p:cNvPicPr preferRelativeResize="0"/>
          <p:nvPr/>
        </p:nvPicPr>
        <p:blipFill>
          <a:blip r:embed="rId4">
            <a:alphaModFix/>
          </a:blip>
          <a:stretch>
            <a:fillRect/>
          </a:stretch>
        </p:blipFill>
        <p:spPr>
          <a:xfrm>
            <a:off x="1672872" y="1895353"/>
            <a:ext cx="8329064" cy="3975846"/>
          </a:xfrm>
          <a:prstGeom prst="rect">
            <a:avLst/>
          </a:prstGeom>
          <a:noFill/>
          <a:ln>
            <a:noFill/>
          </a:ln>
        </p:spPr>
      </p:pic>
      <p:sp>
        <p:nvSpPr>
          <p:cNvPr id="156" name="Google Shape;156;g3305570c338_0_77"/>
          <p:cNvSpPr txBox="1"/>
          <p:nvPr/>
        </p:nvSpPr>
        <p:spPr>
          <a:xfrm>
            <a:off x="1672875" y="1029900"/>
            <a:ext cx="9444300" cy="4098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lang="en-US" sz="2000">
                <a:latin typeface="Poppins"/>
                <a:ea typeface="Poppins"/>
                <a:cs typeface="Poppins"/>
                <a:sym typeface="Poppins"/>
              </a:rPr>
              <a:t>37</a:t>
            </a:r>
            <a:r>
              <a:rPr lang="en-US" sz="2000">
                <a:solidFill>
                  <a:srgbClr val="000000"/>
                </a:solidFill>
                <a:latin typeface="Poppins"/>
                <a:ea typeface="Poppins"/>
                <a:cs typeface="Poppins"/>
                <a:sym typeface="Poppins"/>
              </a:rPr>
              <a:t>% MoM rise in January travel intent with growth in all regions </a:t>
            </a:r>
            <a:endParaRPr sz="2000">
              <a:solidFill>
                <a:srgbClr val="000000"/>
              </a:solidFill>
              <a:latin typeface="Poppins"/>
              <a:ea typeface="Poppins"/>
              <a:cs typeface="Poppins"/>
              <a:sym typeface="Poppins"/>
            </a:endParaRPr>
          </a:p>
        </p:txBody>
      </p:sp>
      <p:sp>
        <p:nvSpPr>
          <p:cNvPr id="157" name="Google Shape;157;g3305570c338_0_77"/>
          <p:cNvSpPr txBox="1"/>
          <p:nvPr/>
        </p:nvSpPr>
        <p:spPr>
          <a:xfrm>
            <a:off x="1646300" y="1375441"/>
            <a:ext cx="9640200" cy="362100"/>
          </a:xfrm>
          <a:prstGeom prst="rect">
            <a:avLst/>
          </a:prstGeom>
          <a:noFill/>
          <a:ln>
            <a:noFill/>
          </a:ln>
        </p:spPr>
        <p:txBody>
          <a:bodyPr anchorCtr="0" anchor="t" bIns="0" lIns="0" spcFirstLastPara="1" rIns="228600" wrap="square" tIns="0">
            <a:noAutofit/>
          </a:bodyPr>
          <a:lstStyle/>
          <a:p>
            <a:pPr indent="0" lvl="0" marL="0" rtl="0" algn="l">
              <a:spcBef>
                <a:spcPts val="600"/>
              </a:spcBef>
              <a:spcAft>
                <a:spcPts val="0"/>
              </a:spcAft>
              <a:buNone/>
            </a:pPr>
            <a:r>
              <a:rPr lang="en-US" sz="1000">
                <a:solidFill>
                  <a:srgbClr val="000000"/>
                </a:solidFill>
                <a:latin typeface="Poppins Light"/>
                <a:ea typeface="Poppins Light"/>
                <a:cs typeface="Poppins Light"/>
                <a:sym typeface="Poppins Light"/>
              </a:rPr>
              <a:t>Travel intent (based on metasearch clicks to book) in the month of January rose in all regions since last month, led by EMEA with </a:t>
            </a:r>
            <a:r>
              <a:rPr lang="en-US" sz="1000">
                <a:latin typeface="Poppins Light"/>
                <a:ea typeface="Poppins Light"/>
                <a:cs typeface="Poppins Light"/>
                <a:sym typeface="Poppins Light"/>
              </a:rPr>
              <a:t>59</a:t>
            </a:r>
            <a:r>
              <a:rPr lang="en-US" sz="1000">
                <a:solidFill>
                  <a:srgbClr val="000000"/>
                </a:solidFill>
                <a:latin typeface="Poppins Light"/>
                <a:ea typeface="Poppins Light"/>
                <a:cs typeface="Poppins Light"/>
                <a:sym typeface="Poppins Light"/>
              </a:rPr>
              <a:t>% MoM rise.  N. AMER and LATAM also witnessed double-digit growth month-over-month (MoM)</a:t>
            </a:r>
            <a:r>
              <a:rPr lang="en-US" sz="1000">
                <a:latin typeface="Poppins Light"/>
                <a:ea typeface="Poppins Light"/>
                <a:cs typeface="Poppins Light"/>
                <a:sym typeface="Poppins Light"/>
              </a:rPr>
              <a:t> whereas APAC showed single digit growth MOM</a:t>
            </a:r>
            <a:endParaRPr sz="800">
              <a:solidFill>
                <a:srgbClr val="000000"/>
              </a:solidFill>
              <a:latin typeface="Poppins Light"/>
              <a:ea typeface="Poppins Light"/>
              <a:cs typeface="Poppins Light"/>
              <a:sym typeface="Poppins Light"/>
            </a:endParaRPr>
          </a:p>
        </p:txBody>
      </p:sp>
      <p:sp>
        <p:nvSpPr>
          <p:cNvPr id="158" name="Google Shape;158;g3305570c338_0_77"/>
          <p:cNvSpPr txBox="1"/>
          <p:nvPr/>
        </p:nvSpPr>
        <p:spPr>
          <a:xfrm>
            <a:off x="1844537" y="2025282"/>
            <a:ext cx="4988400" cy="48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000000"/>
                </a:solidFill>
                <a:highlight>
                  <a:srgbClr val="FFFFFF"/>
                </a:highlight>
                <a:latin typeface="Poppins Light"/>
                <a:ea typeface="Poppins Light"/>
                <a:cs typeface="Poppins Light"/>
                <a:sym typeface="Poppins Light"/>
              </a:rPr>
              <a:t>Traffic by Source Region, Hotel Clicks</a:t>
            </a:r>
            <a:endParaRPr sz="1700">
              <a:solidFill>
                <a:srgbClr val="000000"/>
              </a:solidFill>
              <a:highlight>
                <a:srgbClr val="FFFFFF"/>
              </a:highlight>
              <a:latin typeface="Poppins Light"/>
              <a:ea typeface="Poppins Light"/>
              <a:cs typeface="Poppins Light"/>
              <a:sym typeface="Poppins Light"/>
            </a:endParaRPr>
          </a:p>
        </p:txBody>
      </p:sp>
      <p:sp>
        <p:nvSpPr>
          <p:cNvPr id="159" name="Google Shape;159;g3305570c338_0_77"/>
          <p:cNvSpPr txBox="1"/>
          <p:nvPr/>
        </p:nvSpPr>
        <p:spPr>
          <a:xfrm>
            <a:off x="2269575" y="6211000"/>
            <a:ext cx="7408800" cy="164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700">
                <a:solidFill>
                  <a:srgbClr val="000000"/>
                </a:solidFill>
                <a:latin typeface="Roboto Mono"/>
                <a:ea typeface="Roboto Mono"/>
                <a:cs typeface="Roboto Mono"/>
                <a:sym typeface="Roboto Mono"/>
              </a:rPr>
              <a:t>Source:  Tripadvisor internal data, based on user IP, 1/1/25 - 1/31/25 </a:t>
            </a:r>
            <a:endParaRPr sz="700">
              <a:solidFill>
                <a:srgbClr val="000000"/>
              </a:solidFill>
              <a:latin typeface="Roboto Mono"/>
              <a:ea typeface="Roboto Mono"/>
              <a:cs typeface="Roboto Mono"/>
              <a:sym typeface="Roboto Mono"/>
            </a:endParaRPr>
          </a:p>
        </p:txBody>
      </p:sp>
      <p:pic>
        <p:nvPicPr>
          <p:cNvPr id="160" name="Google Shape;160;g3305570c338_0_77"/>
          <p:cNvPicPr preferRelativeResize="0"/>
          <p:nvPr/>
        </p:nvPicPr>
        <p:blipFill rotWithShape="1">
          <a:blip r:embed="rId5">
            <a:alphaModFix/>
          </a:blip>
          <a:srcRect b="0" l="0" r="75737" t="0"/>
          <a:stretch/>
        </p:blipFill>
        <p:spPr>
          <a:xfrm>
            <a:off x="9721025" y="6102625"/>
            <a:ext cx="550948" cy="5776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g3305570c338_0_65"/>
          <p:cNvPicPr preferRelativeResize="0"/>
          <p:nvPr/>
        </p:nvPicPr>
        <p:blipFill rotWithShape="1">
          <a:blip r:embed="rId3">
            <a:alphaModFix/>
          </a:blip>
          <a:srcRect b="0" l="0" r="0" t="0"/>
          <a:stretch/>
        </p:blipFill>
        <p:spPr>
          <a:xfrm>
            <a:off x="-115425" y="2998"/>
            <a:ext cx="12191999" cy="6852004"/>
          </a:xfrm>
          <a:prstGeom prst="rect">
            <a:avLst/>
          </a:prstGeom>
          <a:noFill/>
          <a:ln>
            <a:noFill/>
          </a:ln>
        </p:spPr>
      </p:pic>
      <p:sp>
        <p:nvSpPr>
          <p:cNvPr id="166" name="Google Shape;166;g3305570c338_0_65"/>
          <p:cNvSpPr txBox="1"/>
          <p:nvPr/>
        </p:nvSpPr>
        <p:spPr>
          <a:xfrm>
            <a:off x="1281850" y="908400"/>
            <a:ext cx="9803100" cy="7125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lang="en-US" sz="2000">
                <a:solidFill>
                  <a:srgbClr val="000000"/>
                </a:solidFill>
                <a:latin typeface="Poppins"/>
                <a:ea typeface="Poppins"/>
                <a:cs typeface="Poppins"/>
                <a:sym typeface="Poppins"/>
              </a:rPr>
              <a:t>Top Source Countries, by YoY Growth &amp; Volume</a:t>
            </a:r>
            <a:endParaRPr sz="2000">
              <a:solidFill>
                <a:srgbClr val="000000"/>
              </a:solidFill>
              <a:latin typeface="Poppins"/>
              <a:ea typeface="Poppins"/>
              <a:cs typeface="Poppins"/>
              <a:sym typeface="Poppins"/>
            </a:endParaRPr>
          </a:p>
        </p:txBody>
      </p:sp>
      <p:sp>
        <p:nvSpPr>
          <p:cNvPr id="167" name="Google Shape;167;g3305570c338_0_65"/>
          <p:cNvSpPr txBox="1"/>
          <p:nvPr/>
        </p:nvSpPr>
        <p:spPr>
          <a:xfrm>
            <a:off x="1421550" y="1467250"/>
            <a:ext cx="9148200" cy="455400"/>
          </a:xfrm>
          <a:prstGeom prst="rect">
            <a:avLst/>
          </a:prstGeom>
          <a:noFill/>
          <a:ln>
            <a:noFill/>
          </a:ln>
        </p:spPr>
        <p:txBody>
          <a:bodyPr anchorCtr="0" anchor="t" bIns="0" lIns="0" spcFirstLastPara="1" rIns="228600" wrap="square" tIns="0">
            <a:noAutofit/>
          </a:bodyPr>
          <a:lstStyle/>
          <a:p>
            <a:pPr indent="0" lvl="0" marL="0" rtl="0" algn="l">
              <a:spcBef>
                <a:spcPts val="600"/>
              </a:spcBef>
              <a:spcAft>
                <a:spcPts val="0"/>
              </a:spcAft>
              <a:buNone/>
            </a:pPr>
            <a:r>
              <a:rPr lang="en-US" sz="1000">
                <a:solidFill>
                  <a:srgbClr val="000000"/>
                </a:solidFill>
                <a:latin typeface="Poppins Light"/>
                <a:ea typeface="Poppins Light"/>
                <a:cs typeface="Poppins Light"/>
                <a:sym typeface="Poppins Light"/>
              </a:rPr>
              <a:t>For the month of January, top 4 list remain the same in comparison to last year. India picked up to fifth position this January and showed biggest growth YOY among top 50 source markets </a:t>
            </a:r>
            <a:endParaRPr sz="1000">
              <a:solidFill>
                <a:srgbClr val="000000"/>
              </a:solidFill>
              <a:latin typeface="Poppins Light"/>
              <a:ea typeface="Poppins Light"/>
              <a:cs typeface="Poppins Light"/>
              <a:sym typeface="Poppins Light"/>
            </a:endParaRPr>
          </a:p>
        </p:txBody>
      </p:sp>
      <p:graphicFrame>
        <p:nvGraphicFramePr>
          <p:cNvPr id="168" name="Google Shape;168;g3305570c338_0_65"/>
          <p:cNvGraphicFramePr/>
          <p:nvPr/>
        </p:nvGraphicFramePr>
        <p:xfrm>
          <a:off x="6498175" y="2083106"/>
          <a:ext cx="3000000" cy="3000000"/>
        </p:xfrm>
        <a:graphic>
          <a:graphicData uri="http://schemas.openxmlformats.org/drawingml/2006/table">
            <a:tbl>
              <a:tblPr>
                <a:noFill/>
                <a:tableStyleId>{D3408074-FAF0-41D0-831B-8FD5DFE6E7DE}</a:tableStyleId>
              </a:tblPr>
              <a:tblGrid>
                <a:gridCol w="895075"/>
                <a:gridCol w="1587150"/>
                <a:gridCol w="1679450"/>
              </a:tblGrid>
              <a:tr h="213875">
                <a:tc gridSpan="3">
                  <a:txBody>
                    <a:bodyPr/>
                    <a:lstStyle/>
                    <a:p>
                      <a:pPr indent="0" lvl="0" marL="0" rtl="0" algn="ctr">
                        <a:lnSpc>
                          <a:spcPct val="115000"/>
                        </a:lnSpc>
                        <a:spcBef>
                          <a:spcPts val="0"/>
                        </a:spcBef>
                        <a:spcAft>
                          <a:spcPts val="0"/>
                        </a:spcAft>
                        <a:buNone/>
                      </a:pPr>
                      <a:r>
                        <a:rPr b="1" lang="en-US" sz="1000">
                          <a:solidFill>
                            <a:srgbClr val="FFFFFF"/>
                          </a:solidFill>
                          <a:latin typeface="Poppins"/>
                          <a:ea typeface="Poppins"/>
                          <a:cs typeface="Poppins"/>
                          <a:sym typeface="Poppins"/>
                        </a:rPr>
                        <a:t>Top 15 Largest Source Markets, Clicks to Book, January</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000000"/>
                    </a:solidFill>
                    <a:extLst>
                      <a:ext uri="http://customooxmlschemas.google.com/">
                        <go:slidesCustomData xmlns:go="http://customooxmlschemas.google.com/" cellId="168:0:0"/>
                      </a:ext>
                    </a:extLst>
                  </a:tcPr>
                </a:tc>
                <a:tc hMerge="1"/>
                <a:tc hMerge="1"/>
              </a:tr>
              <a:tr h="213875">
                <a:tc>
                  <a:txBody>
                    <a:bodyPr/>
                    <a:lstStyle/>
                    <a:p>
                      <a:pPr indent="0" lvl="0" marL="0" rtl="0" algn="ctr">
                        <a:lnSpc>
                          <a:spcPct val="115000"/>
                        </a:lnSpc>
                        <a:spcBef>
                          <a:spcPts val="0"/>
                        </a:spcBef>
                        <a:spcAft>
                          <a:spcPts val="0"/>
                        </a:spcAft>
                        <a:buNone/>
                      </a:pPr>
                      <a:r>
                        <a:rPr b="1" lang="en-US" sz="1000">
                          <a:solidFill>
                            <a:srgbClr val="FFFFFF"/>
                          </a:solidFill>
                          <a:latin typeface="Poppins"/>
                          <a:ea typeface="Poppins"/>
                          <a:cs typeface="Poppins"/>
                          <a:sym typeface="Poppins"/>
                        </a:rPr>
                        <a:t>Rank</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000000"/>
                    </a:solidFill>
                    <a:extLst>
                      <a:ext uri="http://customooxmlschemas.google.com/">
                        <go:slidesCustomData xmlns:go="http://customooxmlschemas.google.com/" cellId="168:1:0"/>
                      </a:ext>
                    </a:extLst>
                  </a:tcPr>
                </a:tc>
                <a:tc>
                  <a:txBody>
                    <a:bodyPr/>
                    <a:lstStyle/>
                    <a:p>
                      <a:pPr indent="0" lvl="0" marL="0" rtl="0" algn="ctr">
                        <a:lnSpc>
                          <a:spcPct val="115000"/>
                        </a:lnSpc>
                        <a:spcBef>
                          <a:spcPts val="0"/>
                        </a:spcBef>
                        <a:spcAft>
                          <a:spcPts val="0"/>
                        </a:spcAft>
                        <a:buNone/>
                      </a:pPr>
                      <a:r>
                        <a:rPr b="1" lang="en-US" sz="1000">
                          <a:solidFill>
                            <a:srgbClr val="FFFFFF"/>
                          </a:solidFill>
                          <a:latin typeface="Poppins"/>
                          <a:ea typeface="Poppins"/>
                          <a:cs typeface="Poppins"/>
                          <a:sym typeface="Poppins"/>
                        </a:rPr>
                        <a:t>2024</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000000"/>
                    </a:solidFill>
                    <a:extLst>
                      <a:ext uri="http://customooxmlschemas.google.com/">
                        <go:slidesCustomData xmlns:go="http://customooxmlschemas.google.com/" cellId="168:1:1"/>
                      </a:ext>
                    </a:extLst>
                  </a:tcPr>
                </a:tc>
                <a:tc>
                  <a:txBody>
                    <a:bodyPr/>
                    <a:lstStyle/>
                    <a:p>
                      <a:pPr indent="0" lvl="0" marL="0" rtl="0" algn="ctr">
                        <a:lnSpc>
                          <a:spcPct val="115000"/>
                        </a:lnSpc>
                        <a:spcBef>
                          <a:spcPts val="0"/>
                        </a:spcBef>
                        <a:spcAft>
                          <a:spcPts val="0"/>
                        </a:spcAft>
                        <a:buNone/>
                      </a:pPr>
                      <a:r>
                        <a:rPr b="1" lang="en-US" sz="1000">
                          <a:solidFill>
                            <a:srgbClr val="FFFFFF"/>
                          </a:solidFill>
                          <a:latin typeface="Poppins"/>
                          <a:ea typeface="Poppins"/>
                          <a:cs typeface="Poppins"/>
                          <a:sym typeface="Poppins"/>
                        </a:rPr>
                        <a:t>2025</a:t>
                      </a:r>
                      <a:endParaRPr b="1" sz="1000">
                        <a:solidFill>
                          <a:srgbClr val="FFFFFF"/>
                        </a:solidFill>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000000"/>
                    </a:solidFill>
                    <a:extLst>
                      <a:ext uri="http://customooxmlschemas.google.com/">
                        <go:slidesCustomData xmlns:go="http://customooxmlschemas.google.com/" cellId="168:1: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2: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United States</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2: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United States</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2: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2</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3: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United Kingdom</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3: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United Kingdom</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3: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3</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4: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Germany</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4: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Germany</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4: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4</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5: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Brazil</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5: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Brazil</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5: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5</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6: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Italy</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6: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India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6: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6</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7: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Canada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7: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Japan</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7: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7</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8: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France</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8: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Canada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8: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8</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9: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Japan</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9: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Italy</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9: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9</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0: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Spain</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0: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France</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0: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10</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1: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India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1: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Spain</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1: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11</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2: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Argentina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2: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Australia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solidFill>
                      <a:srgbClr val="C9F2E3"/>
                    </a:solidFill>
                    <a:extLst>
                      <a:ext uri="http://customooxmlschemas.google.com/">
                        <go:slidesCustomData xmlns:go="http://customooxmlschemas.google.com/" cellId="168:12: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12</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3: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Australia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3: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Argentina</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3: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13</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4: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Mexico</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4: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Mexico</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4: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14</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5: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Ireland</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5: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The Netherlands</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5:2"/>
                      </a:ext>
                    </a:extLst>
                  </a:tcPr>
                </a:tc>
              </a:tr>
              <a:tr h="213875">
                <a:tc>
                  <a:txBody>
                    <a:bodyPr/>
                    <a:lstStyle/>
                    <a:p>
                      <a:pPr indent="0" lvl="0" marL="0" rtl="0" algn="ctr">
                        <a:lnSpc>
                          <a:spcPct val="115000"/>
                        </a:lnSpc>
                        <a:spcBef>
                          <a:spcPts val="0"/>
                        </a:spcBef>
                        <a:spcAft>
                          <a:spcPts val="0"/>
                        </a:spcAft>
                        <a:buNone/>
                      </a:pPr>
                      <a:r>
                        <a:rPr lang="en-US" sz="1000">
                          <a:latin typeface="Poppins"/>
                          <a:ea typeface="Poppins"/>
                          <a:cs typeface="Poppins"/>
                          <a:sym typeface="Poppins"/>
                        </a:rPr>
                        <a:t>15</a:t>
                      </a:r>
                      <a:endParaRPr sz="1000">
                        <a:latin typeface="Poppins"/>
                        <a:ea typeface="Poppins"/>
                        <a:cs typeface="Poppins"/>
                        <a:sym typeface="Poppins"/>
                      </a:endParaRPr>
                    </a:p>
                  </a:txBody>
                  <a:tcPr marT="18800" marB="18800" marR="28575" marL="28575" anchor="b">
                    <a:lnL cap="flat" cmpd="sng" w="86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extLst>
                      <a:ext uri="http://customooxmlschemas.google.com/">
                        <go:slidesCustomData xmlns:go="http://customooxmlschemas.google.com/" cellId="168:16:0"/>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The Netherlands</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6:1"/>
                      </a:ext>
                    </a:extLst>
                  </a:tcPr>
                </a:tc>
                <a:tc>
                  <a:txBody>
                    <a:bodyPr/>
                    <a:lstStyle/>
                    <a:p>
                      <a:pPr indent="0" lvl="0" marL="0" marR="0" rtl="0" algn="ctr">
                        <a:lnSpc>
                          <a:spcPct val="115000"/>
                        </a:lnSpc>
                        <a:spcBef>
                          <a:spcPts val="0"/>
                        </a:spcBef>
                        <a:spcAft>
                          <a:spcPts val="0"/>
                        </a:spcAft>
                        <a:buNone/>
                      </a:pPr>
                      <a:r>
                        <a:rPr lang="en-US" sz="1000">
                          <a:latin typeface="Poppins"/>
                          <a:ea typeface="Poppins"/>
                          <a:cs typeface="Poppins"/>
                          <a:sym typeface="Poppins"/>
                        </a:rPr>
                        <a:t>Ireland</a:t>
                      </a:r>
                      <a:endParaRPr sz="1000">
                        <a:latin typeface="Poppins"/>
                        <a:ea typeface="Poppins"/>
                        <a:cs typeface="Poppins"/>
                        <a:sym typeface="Poppins"/>
                      </a:endParaRPr>
                    </a:p>
                  </a:txBody>
                  <a:tcPr marT="18800" marB="18800" marR="28575" marL="28575" anchor="b">
                    <a:lnL cap="flat" cmpd="sng" w="7050">
                      <a:solidFill>
                        <a:srgbClr val="CCCCCC"/>
                      </a:solidFill>
                      <a:prstDash val="solid"/>
                      <a:round/>
                      <a:headEnd len="sm" w="sm" type="none"/>
                      <a:tailEnd len="sm" w="sm" type="none"/>
                    </a:lnL>
                    <a:lnR cap="flat" cmpd="sng" w="7050">
                      <a:solidFill>
                        <a:srgbClr val="CCCCCC"/>
                      </a:solidFill>
                      <a:prstDash val="solid"/>
                      <a:round/>
                      <a:headEnd len="sm" w="sm" type="none"/>
                      <a:tailEnd len="sm" w="sm" type="none"/>
                    </a:lnR>
                    <a:lnT cap="flat" cmpd="sng" w="7050">
                      <a:solidFill>
                        <a:srgbClr val="CCCCCC"/>
                      </a:solidFill>
                      <a:prstDash val="solid"/>
                      <a:round/>
                      <a:headEnd len="sm" w="sm" type="none"/>
                      <a:tailEnd len="sm" w="sm" type="none"/>
                    </a:lnT>
                    <a:lnB cap="flat" cmpd="sng" w="7050">
                      <a:solidFill>
                        <a:srgbClr val="CCCCCC"/>
                      </a:solidFill>
                      <a:prstDash val="solid"/>
                      <a:round/>
                      <a:headEnd len="sm" w="sm" type="none"/>
                      <a:tailEnd len="sm" w="sm" type="none"/>
                    </a:lnB>
                    <a:extLst>
                      <a:ext uri="http://customooxmlschemas.google.com/">
                        <go:slidesCustomData xmlns:go="http://customooxmlschemas.google.com/" cellId="168:16:2"/>
                      </a:ext>
                    </a:extLst>
                  </a:tcPr>
                </a:tc>
              </a:tr>
            </a:tbl>
          </a:graphicData>
        </a:graphic>
      </p:graphicFrame>
      <p:sp>
        <p:nvSpPr>
          <p:cNvPr id="169" name="Google Shape;169;g3305570c338_0_65"/>
          <p:cNvSpPr txBox="1"/>
          <p:nvPr/>
        </p:nvSpPr>
        <p:spPr>
          <a:xfrm>
            <a:off x="1421550" y="5942500"/>
            <a:ext cx="8278500" cy="268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700">
                <a:solidFill>
                  <a:srgbClr val="000000"/>
                </a:solidFill>
                <a:latin typeface="Roboto Mono"/>
                <a:ea typeface="Roboto Mono"/>
                <a:cs typeface="Roboto Mono"/>
                <a:sym typeface="Roboto Mono"/>
              </a:rPr>
              <a:t>Source:  Tripadvisor internal data, based on user IP, 1/1/25 - 1/31/25 </a:t>
            </a:r>
            <a:endParaRPr sz="700">
              <a:solidFill>
                <a:srgbClr val="000000"/>
              </a:solidFill>
              <a:latin typeface="Roboto Mono"/>
              <a:ea typeface="Roboto Mono"/>
              <a:cs typeface="Roboto Mono"/>
              <a:sym typeface="Roboto Mono"/>
            </a:endParaRPr>
          </a:p>
        </p:txBody>
      </p:sp>
      <p:pic>
        <p:nvPicPr>
          <p:cNvPr id="170" name="Google Shape;170;g3305570c338_0_65"/>
          <p:cNvPicPr preferRelativeResize="0"/>
          <p:nvPr/>
        </p:nvPicPr>
        <p:blipFill>
          <a:blip r:embed="rId4">
            <a:alphaModFix/>
          </a:blip>
          <a:stretch>
            <a:fillRect/>
          </a:stretch>
        </p:blipFill>
        <p:spPr>
          <a:xfrm>
            <a:off x="1110875" y="2296975"/>
            <a:ext cx="5090775" cy="3252274"/>
          </a:xfrm>
          <a:prstGeom prst="rect">
            <a:avLst/>
          </a:prstGeom>
          <a:noFill/>
          <a:ln>
            <a:noFill/>
          </a:ln>
        </p:spPr>
      </p:pic>
      <p:pic>
        <p:nvPicPr>
          <p:cNvPr id="171" name="Google Shape;171;g3305570c338_0_65"/>
          <p:cNvPicPr preferRelativeResize="0"/>
          <p:nvPr/>
        </p:nvPicPr>
        <p:blipFill rotWithShape="1">
          <a:blip r:embed="rId5">
            <a:alphaModFix/>
          </a:blip>
          <a:srcRect b="0" l="0" r="74221" t="0"/>
          <a:stretch/>
        </p:blipFill>
        <p:spPr>
          <a:xfrm>
            <a:off x="9579350" y="6050525"/>
            <a:ext cx="619725" cy="611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3305570c338_0_137"/>
          <p:cNvPicPr preferRelativeResize="0"/>
          <p:nvPr/>
        </p:nvPicPr>
        <p:blipFill rotWithShape="1">
          <a:blip r:embed="rId3">
            <a:alphaModFix/>
          </a:blip>
          <a:srcRect b="0" l="0" r="0" t="0"/>
          <a:stretch/>
        </p:blipFill>
        <p:spPr>
          <a:xfrm>
            <a:off x="0" y="2998"/>
            <a:ext cx="12191999" cy="6852004"/>
          </a:xfrm>
          <a:prstGeom prst="rect">
            <a:avLst/>
          </a:prstGeom>
          <a:noFill/>
          <a:ln>
            <a:noFill/>
          </a:ln>
        </p:spPr>
      </p:pic>
      <p:pic>
        <p:nvPicPr>
          <p:cNvPr id="177" name="Google Shape;177;g3305570c338_0_137"/>
          <p:cNvPicPr preferRelativeResize="0"/>
          <p:nvPr/>
        </p:nvPicPr>
        <p:blipFill rotWithShape="1">
          <a:blip r:embed="rId4">
            <a:alphaModFix/>
          </a:blip>
          <a:srcRect b="0" l="228" r="575" t="0"/>
          <a:stretch/>
        </p:blipFill>
        <p:spPr>
          <a:xfrm>
            <a:off x="1285550" y="789863"/>
            <a:ext cx="9308201" cy="5278274"/>
          </a:xfrm>
          <a:prstGeom prst="rect">
            <a:avLst/>
          </a:prstGeom>
          <a:noFill/>
          <a:ln>
            <a:noFill/>
          </a:ln>
        </p:spPr>
      </p:pic>
      <p:sp>
        <p:nvSpPr>
          <p:cNvPr id="178" name="Google Shape;178;g3305570c338_0_137"/>
          <p:cNvSpPr txBox="1"/>
          <p:nvPr/>
        </p:nvSpPr>
        <p:spPr>
          <a:xfrm>
            <a:off x="1367825" y="4963875"/>
            <a:ext cx="6626100" cy="97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5700">
                <a:solidFill>
                  <a:schemeClr val="lt1"/>
                </a:solidFill>
                <a:latin typeface="Poppins"/>
                <a:ea typeface="Poppins"/>
                <a:cs typeface="Poppins"/>
                <a:sym typeface="Poppins"/>
              </a:rPr>
              <a:t>Where they go</a:t>
            </a:r>
            <a:endParaRPr/>
          </a:p>
        </p:txBody>
      </p:sp>
      <p:pic>
        <p:nvPicPr>
          <p:cNvPr id="179" name="Google Shape;179;g3305570c338_0_137"/>
          <p:cNvPicPr preferRelativeResize="0"/>
          <p:nvPr/>
        </p:nvPicPr>
        <p:blipFill rotWithShape="1">
          <a:blip r:embed="rId5">
            <a:alphaModFix/>
          </a:blip>
          <a:srcRect b="0" l="0" r="75737" t="0"/>
          <a:stretch/>
        </p:blipFill>
        <p:spPr>
          <a:xfrm>
            <a:off x="9721025" y="6102625"/>
            <a:ext cx="550948" cy="577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3305570c338_0_232"/>
          <p:cNvPicPr preferRelativeResize="0"/>
          <p:nvPr/>
        </p:nvPicPr>
        <p:blipFill rotWithShape="1">
          <a:blip r:embed="rId3">
            <a:alphaModFix/>
          </a:blip>
          <a:srcRect b="0" l="0" r="0" t="0"/>
          <a:stretch/>
        </p:blipFill>
        <p:spPr>
          <a:xfrm>
            <a:off x="0" y="2998"/>
            <a:ext cx="12191999" cy="6852004"/>
          </a:xfrm>
          <a:prstGeom prst="rect">
            <a:avLst/>
          </a:prstGeom>
          <a:noFill/>
          <a:ln>
            <a:noFill/>
          </a:ln>
        </p:spPr>
      </p:pic>
      <p:sp>
        <p:nvSpPr>
          <p:cNvPr id="185" name="Google Shape;185;g3305570c338_0_232"/>
          <p:cNvSpPr txBox="1"/>
          <p:nvPr/>
        </p:nvSpPr>
        <p:spPr>
          <a:xfrm>
            <a:off x="1907025" y="1375450"/>
            <a:ext cx="3000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900">
                <a:solidFill>
                  <a:srgbClr val="FFFFFF"/>
                </a:solidFill>
                <a:latin typeface="Poppins"/>
                <a:ea typeface="Poppins"/>
                <a:cs typeface="Poppins"/>
                <a:sym typeface="Poppins"/>
              </a:rPr>
              <a:t>Who is traveling </a:t>
            </a:r>
            <a:r>
              <a:rPr lang="en-US" sz="2800">
                <a:solidFill>
                  <a:srgbClr val="FFFFFF"/>
                </a:solidFill>
                <a:latin typeface="Poppins"/>
                <a:ea typeface="Poppins"/>
                <a:cs typeface="Poppins"/>
                <a:sym typeface="Poppins"/>
              </a:rPr>
              <a:t>(Jan 2025)</a:t>
            </a:r>
            <a:endParaRPr sz="2800">
              <a:solidFill>
                <a:srgbClr val="FFFFFF"/>
              </a:solidFill>
              <a:latin typeface="Poppins"/>
              <a:ea typeface="Poppins"/>
              <a:cs typeface="Poppins"/>
              <a:sym typeface="Poppins"/>
            </a:endParaRPr>
          </a:p>
        </p:txBody>
      </p:sp>
      <p:sp>
        <p:nvSpPr>
          <p:cNvPr id="186" name="Google Shape;186;g3305570c338_0_232"/>
          <p:cNvSpPr txBox="1"/>
          <p:nvPr/>
        </p:nvSpPr>
        <p:spPr>
          <a:xfrm>
            <a:off x="832725" y="1927700"/>
            <a:ext cx="3408600" cy="1473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US" sz="1100">
                <a:solidFill>
                  <a:srgbClr val="000000"/>
                </a:solidFill>
                <a:latin typeface="Poppins Light"/>
                <a:ea typeface="Poppins Light"/>
                <a:cs typeface="Poppins Light"/>
                <a:sym typeface="Poppins Light"/>
              </a:rPr>
              <a:t>Globally, international share in January this year is almost equivalent to pre-pandemic time in January 2019. Its 2 ppt less than last year.</a:t>
            </a:r>
            <a:endParaRPr sz="1100">
              <a:solidFill>
                <a:srgbClr val="000000"/>
              </a:solidFill>
              <a:latin typeface="Poppins Light"/>
              <a:ea typeface="Poppins Light"/>
              <a:cs typeface="Poppins Light"/>
              <a:sym typeface="Poppins Light"/>
            </a:endParaRPr>
          </a:p>
          <a:p>
            <a:pPr indent="0" lvl="0" marL="0" rtl="0" algn="l">
              <a:lnSpc>
                <a:spcPct val="115000"/>
              </a:lnSpc>
              <a:spcBef>
                <a:spcPts val="1000"/>
              </a:spcBef>
              <a:spcAft>
                <a:spcPts val="1000"/>
              </a:spcAft>
              <a:buNone/>
            </a:pPr>
            <a:r>
              <a:rPr b="1" lang="en-US" sz="1100">
                <a:solidFill>
                  <a:srgbClr val="000000"/>
                </a:solidFill>
                <a:latin typeface="Poppins"/>
                <a:ea typeface="Poppins"/>
                <a:cs typeface="Poppins"/>
                <a:sym typeface="Poppins"/>
              </a:rPr>
              <a:t>International share of traffic increase for EMEA and AMER this month compared to last month.</a:t>
            </a:r>
            <a:endParaRPr sz="1000">
              <a:solidFill>
                <a:srgbClr val="000000"/>
              </a:solidFill>
              <a:latin typeface="Poppins Light"/>
              <a:ea typeface="Poppins Light"/>
              <a:cs typeface="Poppins Light"/>
              <a:sym typeface="Poppins Light"/>
            </a:endParaRPr>
          </a:p>
        </p:txBody>
      </p:sp>
      <p:sp>
        <p:nvSpPr>
          <p:cNvPr id="187" name="Google Shape;187;g3305570c338_0_232"/>
          <p:cNvSpPr txBox="1"/>
          <p:nvPr/>
        </p:nvSpPr>
        <p:spPr>
          <a:xfrm>
            <a:off x="832725" y="941587"/>
            <a:ext cx="3652500" cy="615600"/>
          </a:xfrm>
          <a:prstGeom prst="rect">
            <a:avLst/>
          </a:prstGeom>
          <a:noFill/>
          <a:ln>
            <a:noFill/>
          </a:ln>
        </p:spPr>
        <p:txBody>
          <a:bodyPr anchorCtr="0" anchor="t" bIns="0" lIns="0" spcFirstLastPara="1" rIns="228600" wrap="square" tIns="0">
            <a:spAutoFit/>
          </a:bodyPr>
          <a:lstStyle/>
          <a:p>
            <a:pPr indent="0" lvl="0" marL="0" rtl="0" algn="l">
              <a:spcBef>
                <a:spcPts val="0"/>
              </a:spcBef>
              <a:spcAft>
                <a:spcPts val="0"/>
              </a:spcAft>
              <a:buNone/>
            </a:pPr>
            <a:r>
              <a:rPr lang="en-US" sz="2000">
                <a:solidFill>
                  <a:srgbClr val="000000"/>
                </a:solidFill>
                <a:latin typeface="Poppins"/>
                <a:ea typeface="Poppins"/>
                <a:cs typeface="Poppins"/>
                <a:sym typeface="Poppins"/>
              </a:rPr>
              <a:t>Domestic vs. international travel </a:t>
            </a:r>
            <a:endParaRPr sz="2000">
              <a:solidFill>
                <a:srgbClr val="000000"/>
              </a:solidFill>
              <a:latin typeface="Poppins"/>
              <a:ea typeface="Poppins"/>
              <a:cs typeface="Poppins"/>
              <a:sym typeface="Poppins"/>
            </a:endParaRPr>
          </a:p>
        </p:txBody>
      </p:sp>
      <p:sp>
        <p:nvSpPr>
          <p:cNvPr id="188" name="Google Shape;188;g3305570c338_0_232"/>
          <p:cNvSpPr txBox="1"/>
          <p:nvPr/>
        </p:nvSpPr>
        <p:spPr>
          <a:xfrm>
            <a:off x="1227550" y="3651662"/>
            <a:ext cx="3225600" cy="196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600">
                <a:solidFill>
                  <a:srgbClr val="000000"/>
                </a:solidFill>
                <a:latin typeface="Roboto Mono"/>
                <a:ea typeface="Roboto Mono"/>
                <a:cs typeface="Roboto Mono"/>
                <a:sym typeface="Roboto Mono"/>
              </a:rPr>
              <a:t>Source:  Tripadvisor internal data, based on hotel clickers’ IPs, January 2019, 2024, 2025</a:t>
            </a:r>
            <a:endParaRPr sz="600">
              <a:solidFill>
                <a:srgbClr val="000000"/>
              </a:solidFill>
              <a:latin typeface="Roboto Mono"/>
              <a:ea typeface="Roboto Mono"/>
              <a:cs typeface="Roboto Mono"/>
              <a:sym typeface="Roboto Mono"/>
            </a:endParaRPr>
          </a:p>
        </p:txBody>
      </p:sp>
      <p:pic>
        <p:nvPicPr>
          <p:cNvPr id="189" name="Google Shape;189;g3305570c338_0_232" title="Domestic vs. International Travel Intent, Global"/>
          <p:cNvPicPr preferRelativeResize="0"/>
          <p:nvPr/>
        </p:nvPicPr>
        <p:blipFill>
          <a:blip r:embed="rId4">
            <a:alphaModFix/>
          </a:blip>
          <a:stretch>
            <a:fillRect/>
          </a:stretch>
        </p:blipFill>
        <p:spPr>
          <a:xfrm>
            <a:off x="5517690" y="529526"/>
            <a:ext cx="5590640" cy="2407379"/>
          </a:xfrm>
          <a:prstGeom prst="rect">
            <a:avLst/>
          </a:prstGeom>
          <a:noFill/>
          <a:ln>
            <a:noFill/>
          </a:ln>
        </p:spPr>
      </p:pic>
      <p:pic>
        <p:nvPicPr>
          <p:cNvPr id="190" name="Google Shape;190;g3305570c338_0_232" title="Domestic vs. International Travel Intent, by Source Region "/>
          <p:cNvPicPr preferRelativeResize="0"/>
          <p:nvPr/>
        </p:nvPicPr>
        <p:blipFill>
          <a:blip r:embed="rId5">
            <a:alphaModFix/>
          </a:blip>
          <a:stretch>
            <a:fillRect/>
          </a:stretch>
        </p:blipFill>
        <p:spPr>
          <a:xfrm>
            <a:off x="5010241" y="3302252"/>
            <a:ext cx="6500909" cy="2854341"/>
          </a:xfrm>
          <a:prstGeom prst="rect">
            <a:avLst/>
          </a:prstGeom>
          <a:noFill/>
          <a:ln>
            <a:noFill/>
          </a:ln>
        </p:spPr>
      </p:pic>
      <p:pic>
        <p:nvPicPr>
          <p:cNvPr id="191" name="Google Shape;191;g3305570c338_0_232"/>
          <p:cNvPicPr preferRelativeResize="0"/>
          <p:nvPr/>
        </p:nvPicPr>
        <p:blipFill rotWithShape="1">
          <a:blip r:embed="rId6">
            <a:alphaModFix/>
          </a:blip>
          <a:srcRect b="0" l="0" r="74221" t="0"/>
          <a:stretch/>
        </p:blipFill>
        <p:spPr>
          <a:xfrm>
            <a:off x="9627925" y="6050525"/>
            <a:ext cx="619725" cy="611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2025-01-24T07:18:57Z</dcterms:created>
  <dc:creator>User</dc:creator>
</cp:coreProperties>
</file>