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17" r:id="rId4"/>
  </p:sldMasterIdLst>
  <p:notesMasterIdLst>
    <p:notesMasterId r:id="rId15"/>
  </p:notesMasterIdLst>
  <p:handoutMasterIdLst>
    <p:handoutMasterId r:id="rId16"/>
  </p:handoutMasterIdLst>
  <p:sldIdLst>
    <p:sldId id="298" r:id="rId5"/>
    <p:sldId id="278" r:id="rId6"/>
    <p:sldId id="262" r:id="rId7"/>
    <p:sldId id="263" r:id="rId8"/>
    <p:sldId id="296" r:id="rId9"/>
    <p:sldId id="297" r:id="rId10"/>
    <p:sldId id="306" r:id="rId11"/>
    <p:sldId id="299" r:id="rId12"/>
    <p:sldId id="301" r:id="rId13"/>
    <p:sldId id="30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34" d="100"/>
          <a:sy n="34" d="100"/>
        </p:scale>
        <p:origin x="869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50" d="100"/>
          <a:sy n="50" d="100"/>
        </p:scale>
        <p:origin x="3403" y="33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mn-MN" dirty="0"/>
              <a:t>Нийт үйлчилгээ</a:t>
            </a:r>
            <a:endParaRPr lang="en-US" dirty="0"/>
          </a:p>
        </c:rich>
      </c:tx>
      <c:layout>
        <c:manualLayout>
          <c:xMode val="edge"/>
          <c:yMode val="edge"/>
          <c:x val="0.45523671756939471"/>
          <c:y val="2.36386629610602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Ирсэн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161907</c:v>
                </c:pt>
                <c:pt idx="1">
                  <c:v>60342</c:v>
                </c:pt>
                <c:pt idx="2">
                  <c:v>66252</c:v>
                </c:pt>
                <c:pt idx="3">
                  <c:v>90665</c:v>
                </c:pt>
                <c:pt idx="4">
                  <c:v>185494</c:v>
                </c:pt>
                <c:pt idx="5">
                  <c:v>360153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A01-4AB5-9812-3BE7D0943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3548912"/>
        <c:axId val="1584010032"/>
      </c:lineChart>
      <c:catAx>
        <c:axId val="197354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010032"/>
        <c:crosses val="autoZero"/>
        <c:auto val="1"/>
        <c:lblAlgn val="ctr"/>
        <c:lblOffset val="100"/>
        <c:noMultiLvlLbl val="0"/>
      </c:catAx>
      <c:valAx>
        <c:axId val="158401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54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www.evisa.mn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Ирсэн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107</c:v>
                </c:pt>
                <c:pt idx="1">
                  <c:v>7956</c:v>
                </c:pt>
                <c:pt idx="2">
                  <c:v>30562</c:v>
                </c:pt>
                <c:pt idx="3">
                  <c:v>95201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A42-4C20-825E-527AF8B01E8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Олгосон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102</c:v>
                </c:pt>
                <c:pt idx="1">
                  <c:v>7802</c:v>
                </c:pt>
                <c:pt idx="2">
                  <c:v>30235</c:v>
                </c:pt>
                <c:pt idx="3">
                  <c:v>93996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A42-4C20-825E-527AF8B01E8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Татгалзсан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numRef>
              <c:f>Sheet1!$A$2:$A$5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Sheet1!$D$2:$D$5</c:f>
              <c:numCache>
                <c:formatCode>General</c:formatCode>
                <c:ptCount val="4"/>
                <c:pt idx="0">
                  <c:v>5</c:v>
                </c:pt>
                <c:pt idx="1">
                  <c:v>154</c:v>
                </c:pt>
                <c:pt idx="2">
                  <c:v>327</c:v>
                </c:pt>
                <c:pt idx="3">
                  <c:v>1205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A42-4C20-825E-527AF8B01E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73548912"/>
        <c:axId val="1584010032"/>
      </c:lineChart>
      <c:catAx>
        <c:axId val="1973548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84010032"/>
        <c:crosses val="autoZero"/>
        <c:auto val="1"/>
        <c:lblAlgn val="ctr"/>
        <c:lblOffset val="100"/>
        <c:noMultiLvlLbl val="0"/>
      </c:catAx>
      <c:valAx>
        <c:axId val="15840100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3548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4-01-10T04:39:09.492" idx="1">
    <p:pos x="7718" y="0"/>
    <p:text/>
    <p:extLst>
      <p:ext uri="{C676402C-5697-4E1C-873F-D02D1690AC5C}">
        <p15:threadingInfo xmlns:p15="http://schemas.microsoft.com/office/powerpoint/2012/main" timeZoneBias="-48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48E1AF-6343-46AA-8AEF-4C12F4118850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2858E0-3D38-47B7-97D4-4FE08D90D35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9D2517-63AA-420A-887D-BE60360A8F4D}" type="datetimeFigureOut">
              <a:rPr lang="en-US" noProof="0" smtClean="0"/>
              <a:t>2/11/2025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ECAD9-32EE-4091-BDA5-6BD15ACC5E58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2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3833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3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27793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4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5643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ECAD9-32EE-4091-BDA5-6BD15ACC5E58}" type="slidenum">
              <a:rPr lang="en-US" noProof="0" smtClean="0"/>
              <a:t>7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0429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EFB0D-6DB6-450D-981E-DB5B064ABC8F}" type="datetime1">
              <a:rPr lang="en-US" noProof="0" smtClean="0"/>
              <a:t>2/11/2025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2200" y="3043050"/>
            <a:ext cx="3068832" cy="2638359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B9C849-F1D8-4230-9F2F-9250D675BB2A}" type="datetime1">
              <a:rPr lang="en-US" noProof="0" smtClean="0"/>
              <a:t>2/11/2025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DB7022-84E8-42F0-8AEA-ADED76AFD446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D4C0741-442A-4788-81DA-4F081D559C5A}" type="datetime1">
              <a:rPr lang="en-US" noProof="0" smtClean="0"/>
              <a:t>2/11/2025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anchor="ctr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70BDB9F-6784-464D-8ED7-29E60E2B21A9}" type="datetime1">
              <a:rPr lang="en-US" noProof="0" smtClean="0"/>
              <a:t>2/11/2025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A3ABBD-A00D-4624-9D57-736F5DDBFABC}" type="datetime1">
              <a:rPr lang="en-US" noProof="0" smtClean="0"/>
              <a:t>2/11/2025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icture Placeholder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6BF20AA-C418-460A-B9CF-8F3DD94C436D}" type="datetime1">
              <a:rPr lang="en-US" noProof="0" smtClean="0"/>
              <a:t>2/11/2025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63F5CE0-F8B8-4EAA-822E-6451047E7D5F}" type="datetime1">
              <a:rPr lang="en-US" noProof="0" smtClean="0"/>
              <a:t>2/11/2025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élogramme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Date Placeholder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1F8AE65-7CE3-49A8-B2CC-A5A64E5730FA}" type="datetime1">
              <a:rPr lang="en-US" noProof="0" smtClean="0"/>
              <a:t>2/11/2025</a:t>
            </a:fld>
            <a:endParaRPr lang="en-US" noProof="0" dirty="0"/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5046700-360D-4474-9946-7580E8968658}" type="datetime1">
              <a:rPr lang="en-US" noProof="0" smtClean="0"/>
              <a:t>2/11/2025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667F3-A942-43B7-9681-6435F4941075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élogramme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6394450" y="0"/>
            <a:ext cx="15392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C8650-8C82-4FB0-9266-0148B376A8CE}" type="datetime1">
              <a:rPr lang="en-US" noProof="0" smtClean="0"/>
              <a:t>2/11/2025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6028FDE-6655-4B55-B3B4-5B366034E8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6311900" y="0"/>
            <a:ext cx="153926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76BB9-001A-4B59-8C51-603E71AE3226}" type="datetime1">
              <a:rPr lang="en-US" noProof="0" smtClean="0"/>
              <a:t>2/11/2025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57D4D-0AD3-4DA6-B250-75511C4F405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0EB27-9355-4185-AD10-D0176A0A3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590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DE01-3159-42E8-9946-B3F7564EBC72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A1FC6A6-F894-471F-8AA4-AE4112290279}" type="datetime1">
              <a:rPr lang="en-US" noProof="0" smtClean="0"/>
              <a:t>2/11/2025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503D98FD-B63D-46E0-B974-EC5BBAC02E27}" type="datetime1">
              <a:rPr lang="en-US" noProof="0" smtClean="0"/>
              <a:t>2/11/2025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en-US" sz="1400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4ECCD-A9BB-4C40-8999-9FDE0B2AF02D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11315-80A2-4A6F-99BC-2337EDBA509A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3FCEE-D38D-4315-8661-B8B16CE6B114}" type="datetime1">
              <a:rPr lang="en-US" smtClean="0"/>
              <a:t>2/11/2025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Footer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élogramme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7909053-E1DD-4959-BC7A-C98D3D2614DC}" type="datetime1">
              <a:rPr lang="en-US" noProof="0" smtClean="0"/>
              <a:t>2/11/2025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élogramme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10F8E8D-DF54-49BE-BDBC-401B280C4E3C}" type="datetime1">
              <a:rPr lang="en-US" noProof="0" smtClean="0"/>
              <a:t>2/11/2025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noProof="0" dirty="0"/>
              <a:t>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28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jpeg"/><Relationship Id="rId3" Type="http://schemas.openxmlformats.org/officeDocument/2006/relationships/image" Target="../media/image2.jp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jpeg"/><Relationship Id="rId20" Type="http://schemas.openxmlformats.org/officeDocument/2006/relationships/image" Target="../media/image1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19" Type="http://schemas.openxmlformats.org/officeDocument/2006/relationships/image" Target="../media/image18.png"/><Relationship Id="rId4" Type="http://schemas.openxmlformats.org/officeDocument/2006/relationships/image" Target="../media/image3.jpeg"/><Relationship Id="rId9" Type="http://schemas.openxmlformats.org/officeDocument/2006/relationships/image" Target="../media/image8.pn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1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4.jpeg"/><Relationship Id="rId4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8.png"/><Relationship Id="rId3" Type="http://schemas.openxmlformats.org/officeDocument/2006/relationships/image" Target="../media/image36.jpe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jpeg"/><Relationship Id="rId2" Type="http://schemas.openxmlformats.org/officeDocument/2006/relationships/image" Target="../media/image2.jpg"/><Relationship Id="rId16" Type="http://schemas.openxmlformats.org/officeDocument/2006/relationships/image" Target="../media/image16.png"/><Relationship Id="rId20" Type="http://schemas.openxmlformats.org/officeDocument/2006/relationships/image" Target="../media/image20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jpeg"/><Relationship Id="rId10" Type="http://schemas.openxmlformats.org/officeDocument/2006/relationships/image" Target="../media/image10.jpeg"/><Relationship Id="rId19" Type="http://schemas.openxmlformats.org/officeDocument/2006/relationships/image" Target="../media/image19.jpg"/><Relationship Id="rId4" Type="http://schemas.openxmlformats.org/officeDocument/2006/relationships/image" Target="../media/image4.jpeg"/><Relationship Id="rId9" Type="http://schemas.openxmlformats.org/officeDocument/2006/relationships/image" Target="../media/image9.jpeg"/><Relationship Id="rId1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" y="0"/>
            <a:ext cx="12252960" cy="6892289"/>
          </a:xfrm>
          <a:prstGeom prst="rect">
            <a:avLst/>
          </a:prstGeom>
          <a:ln>
            <a:noFill/>
          </a:ln>
        </p:spPr>
      </p:pic>
      <p:sp>
        <p:nvSpPr>
          <p:cNvPr id="91" name="Arc 90"/>
          <p:cNvSpPr/>
          <p:nvPr/>
        </p:nvSpPr>
        <p:spPr>
          <a:xfrm>
            <a:off x="626403" y="2329933"/>
            <a:ext cx="11204229" cy="1925847"/>
          </a:xfrm>
          <a:prstGeom prst="arc">
            <a:avLst>
              <a:gd name="adj1" fmla="val 16233808"/>
              <a:gd name="adj2" fmla="val 16037853"/>
            </a:avLst>
          </a:prstGeom>
          <a:noFill/>
          <a:ln w="9525" cap="sq" cmpd="sng">
            <a:solidFill>
              <a:srgbClr val="E8E779"/>
            </a:solidFill>
            <a:prstDash val="lgDash"/>
            <a:headEnd type="triangle"/>
            <a:tailEnd type="oval" w="sm" len="sm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8" y="1723840"/>
            <a:ext cx="883182" cy="883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217" y="3499570"/>
            <a:ext cx="936811" cy="9368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2" descr="See related image detail. General Authority for Border Protection">
            <a:extLst>
              <a:ext uri="{FF2B5EF4-FFF2-40B4-BE49-F238E27FC236}">
                <a16:creationId xmlns:a16="http://schemas.microsoft.com/office/drawing/2014/main" id="{4C88E302-3440-3FE9-1C39-8525D6AD1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006" y="3050770"/>
            <a:ext cx="806220" cy="10177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58" y="1723840"/>
            <a:ext cx="1083868" cy="11273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826" y="1871131"/>
            <a:ext cx="618361" cy="618361"/>
          </a:xfrm>
          <a:prstGeom prst="rect">
            <a:avLst/>
          </a:prstGeom>
        </p:spPr>
      </p:pic>
      <p:sp>
        <p:nvSpPr>
          <p:cNvPr id="101" name="Arc 100"/>
          <p:cNvSpPr/>
          <p:nvPr/>
        </p:nvSpPr>
        <p:spPr>
          <a:xfrm rot="-1920000">
            <a:off x="564206" y="2415659"/>
            <a:ext cx="11092187" cy="1906589"/>
          </a:xfrm>
          <a:prstGeom prst="arc">
            <a:avLst>
              <a:gd name="adj1" fmla="val 16233808"/>
              <a:gd name="adj2" fmla="val 16037853"/>
            </a:avLst>
          </a:prstGeom>
          <a:noFill/>
          <a:ln w="9525" cap="sq" cmpd="sng">
            <a:solidFill>
              <a:srgbClr val="E8E779"/>
            </a:solidFill>
            <a:prstDash val="lgDash"/>
            <a:headEnd type="triangle"/>
            <a:tailEnd type="oval" w="sm" len="sm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 b="1" dirty="0"/>
          </a:p>
        </p:txBody>
      </p:sp>
      <p:pic>
        <p:nvPicPr>
          <p:cNvPr id="1053" name="Picture 10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198" y="3499570"/>
            <a:ext cx="1379545" cy="13795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54" name="Picture 105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402" y="3600642"/>
            <a:ext cx="1527494" cy="1284342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5" y="1092653"/>
            <a:ext cx="576263" cy="319721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2" y="6124575"/>
            <a:ext cx="326548" cy="326548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07" y="510787"/>
            <a:ext cx="494410" cy="487447"/>
          </a:xfrm>
          <a:prstGeom prst="rect">
            <a:avLst/>
          </a:prstGeom>
        </p:spPr>
      </p:pic>
      <p:pic>
        <p:nvPicPr>
          <p:cNvPr id="110" name="Picture 6">
            <a:extLst>
              <a:ext uri="{FF2B5EF4-FFF2-40B4-BE49-F238E27FC236}">
                <a16:creationId xmlns:a16="http://schemas.microsoft.com/office/drawing/2014/main" id="{ADEC0553-8BE7-B17E-4512-A555206E0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106" y="698268"/>
            <a:ext cx="2623182" cy="40746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0699952" rev="0"/>
            </a:camera>
            <a:lightRig rig="brightRoom" dir="t"/>
          </a:scene3d>
          <a:sp3d z="-44450" prstMaterial="dkEdge">
            <a:bevelT w="1289050" h="45085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itle 1">
            <a:extLst>
              <a:ext uri="{FF2B5EF4-FFF2-40B4-BE49-F238E27FC236}">
                <a16:creationId xmlns:a16="http://schemas.microsoft.com/office/drawing/2014/main" id="{F868A4CD-5850-928E-AC6F-FFA72C1D7E6E}"/>
              </a:ext>
            </a:extLst>
          </p:cNvPr>
          <p:cNvSpPr txBox="1">
            <a:spLocks/>
          </p:cNvSpPr>
          <p:nvPr/>
        </p:nvSpPr>
        <p:spPr>
          <a:xfrm>
            <a:off x="5751340" y="1358471"/>
            <a:ext cx="650683" cy="329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0" b="1" spc="-1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ISF.mn </a:t>
            </a:r>
          </a:p>
        </p:txBody>
      </p:sp>
      <p:pic>
        <p:nvPicPr>
          <p:cNvPr id="67" name="Picture 6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07" y="1067957"/>
            <a:ext cx="475302" cy="475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5" y="218895"/>
            <a:ext cx="411187" cy="411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22" y="2851220"/>
            <a:ext cx="463381" cy="323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91" y="4465358"/>
            <a:ext cx="654306" cy="81381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85" y="5259458"/>
            <a:ext cx="835802" cy="830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37699" y="4484603"/>
            <a:ext cx="377270" cy="377270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1" y="5987027"/>
            <a:ext cx="510644" cy="51064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5" y="2120355"/>
            <a:ext cx="703069" cy="703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" name="Google Shape;445;p1"/>
          <p:cNvSpPr txBox="1">
            <a:spLocks/>
          </p:cNvSpPr>
          <p:nvPr/>
        </p:nvSpPr>
        <p:spPr>
          <a:xfrm>
            <a:off x="2953738" y="854824"/>
            <a:ext cx="2884454" cy="3470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mn-MN" sz="1000" b="1" i="0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ГАДААДЫН ИРГЭН, ХАРЬЯАТЫН ГАЗАР</a:t>
            </a:r>
            <a:endParaRPr lang="en-US" sz="1000" b="1" i="0" dirty="0">
              <a:solidFill>
                <a:srgbClr val="0070C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291152" y="1261061"/>
            <a:ext cx="5304548" cy="18863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4452" y="603037"/>
            <a:ext cx="572111" cy="572111"/>
          </a:xfrm>
          <a:prstGeom prst="rect">
            <a:avLst/>
          </a:prstGeom>
        </p:spPr>
      </p:pic>
      <p:cxnSp>
        <p:nvCxnSpPr>
          <p:cNvPr id="39" name="Straight Connector 38"/>
          <p:cNvCxnSpPr/>
          <p:nvPr/>
        </p:nvCxnSpPr>
        <p:spPr>
          <a:xfrm flipV="1">
            <a:off x="6228517" y="6585713"/>
            <a:ext cx="5304548" cy="18863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105493" y="5282061"/>
            <a:ext cx="6548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solidFill>
                  <a:srgbClr val="0070C0"/>
                </a:solidFill>
              </a:rPr>
              <a:t>ВИЗ, ЗӨВШӨӨРЛИЙН ГАЗРЫН ҮЙЛ АЖИЛЛАГААНЫ ЦАХИМЖИЛТ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21970" y="5657053"/>
            <a:ext cx="4532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dirty="0">
                <a:solidFill>
                  <a:srgbClr val="0070C0"/>
                </a:solidFill>
              </a:rPr>
              <a:t>Виз, зөвшөөрлийн газрын дарга Д.Алтанзул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737259" y="6317954"/>
            <a:ext cx="38997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1600" dirty="0">
                <a:solidFill>
                  <a:srgbClr val="0070C0"/>
                </a:solidFill>
              </a:rPr>
              <a:t>Улаанбаатар хот	</a:t>
            </a:r>
            <a:r>
              <a:rPr lang="mn-MN" sz="1600">
                <a:solidFill>
                  <a:srgbClr val="0070C0"/>
                </a:solidFill>
              </a:rPr>
              <a:t>	2025.02.11</a:t>
            </a:r>
            <a:endParaRPr 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4457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2960" cy="68922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50879" y="4375052"/>
            <a:ext cx="5486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6" name="Google Shape;445;p1"/>
          <p:cNvSpPr txBox="1">
            <a:spLocks/>
          </p:cNvSpPr>
          <p:nvPr/>
        </p:nvSpPr>
        <p:spPr>
          <a:xfrm>
            <a:off x="1344414" y="3466640"/>
            <a:ext cx="10675727" cy="8476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000" b="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mn-MN" sz="2800" b="1" i="0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АНХААРАЛ ТАВЬСАНД БАЯРЛАЛАА</a:t>
            </a:r>
            <a:endParaRPr lang="en-US" sz="2800" i="0" dirty="0">
              <a:solidFill>
                <a:srgbClr val="0070C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823985" y="4314253"/>
            <a:ext cx="3474720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689" y="1799782"/>
            <a:ext cx="1530779" cy="1530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936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9" y="179294"/>
            <a:ext cx="11060872" cy="5149165"/>
          </a:xfrm>
          <a:prstGeom prst="rect">
            <a:avLst/>
          </a:prstGeom>
        </p:spPr>
      </p:pic>
      <p:sp>
        <p:nvSpPr>
          <p:cNvPr id="20" name="Content Placeholder 5"/>
          <p:cNvSpPr txBox="1">
            <a:spLocks/>
          </p:cNvSpPr>
          <p:nvPr/>
        </p:nvSpPr>
        <p:spPr>
          <a:xfrm>
            <a:off x="474387" y="90234"/>
            <a:ext cx="3806016" cy="92333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mn-MN" sz="6000" b="1" dirty="0">
                <a:solidFill>
                  <a:srgbClr val="FF0000"/>
                </a:solidFill>
                <a:latin typeface="AGSouvenir Mon" panose="020B7200000000000000" pitchFamily="34" charset="0"/>
              </a:rPr>
              <a:t>А</a:t>
            </a:r>
            <a:r>
              <a:rPr lang="en-US" sz="6000" b="1" dirty="0">
                <a:solidFill>
                  <a:srgbClr val="FF0000"/>
                </a:solidFill>
                <a:latin typeface="AGSouvenir Mon" panose="020B7200000000000000" pitchFamily="34" charset="0"/>
              </a:rPr>
              <a:t>с</a:t>
            </a:r>
            <a:r>
              <a:rPr lang="mn-MN" sz="6000" b="1" dirty="0">
                <a:solidFill>
                  <a:srgbClr val="FF0000"/>
                </a:solidFill>
                <a:latin typeface="AGSouvenir Mon" panose="020B7200000000000000" pitchFamily="34" charset="0"/>
              </a:rPr>
              <a:t>у</a:t>
            </a:r>
            <a:r>
              <a:rPr lang="en-US" sz="6000" b="1" dirty="0" err="1">
                <a:solidFill>
                  <a:srgbClr val="FF0000"/>
                </a:solidFill>
                <a:latin typeface="AGSouvenir Mon" panose="020B7200000000000000" pitchFamily="34" charset="0"/>
              </a:rPr>
              <a:t>удал</a:t>
            </a:r>
            <a:endParaRPr lang="en-US" sz="6000" b="1" dirty="0">
              <a:solidFill>
                <a:srgbClr val="FF0000"/>
              </a:solidFill>
              <a:latin typeface="AGSouvenir Mon" panose="020B7200000000000000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809115" y="977439"/>
            <a:ext cx="70008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mn-MN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үсээгүй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эсвэл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хор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хөнөөлтэй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гэж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үзэж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шийдвэрлэх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даван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туулах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шаардлагатай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нөхцөл</a:t>
            </a:r>
            <a:r>
              <a:rPr lang="en-US" sz="24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байдал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50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8188" y="286603"/>
            <a:ext cx="6377491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mn-M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Бодлого, үзэл баримтлал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D22D53-586E-4F80-B549-03B4A942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36141" y="2098345"/>
            <a:ext cx="5655263" cy="3760891"/>
          </a:xfrm>
        </p:spPr>
        <p:txBody>
          <a:bodyPr vert="horz" lIns="0" tIns="45720" rIns="0" bIns="45720" rtlCol="0">
            <a:normAutofit/>
          </a:bodyPr>
          <a:lstStyle/>
          <a:p>
            <a:pPr lvl="0" algn="just" defTabSz="6223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Тоон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технологи</a:t>
            </a:r>
            <a:r>
              <a:rPr lang="mn-M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инновац</a:t>
            </a:r>
            <a:r>
              <a:rPr lang="mn-M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и</a:t>
            </a:r>
            <a:endParaRPr lang="mn-MN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lvl="0" algn="just" defTabSz="6223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Үр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нөлөө</a:t>
            </a:r>
            <a:r>
              <a:rPr lang="mn-M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,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ухаалаг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төр</a:t>
            </a:r>
            <a:endParaRPr lang="mn-MN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dobe Arabic" panose="02040503050201020203" pitchFamily="18" charset="-78"/>
            </a:endParaRPr>
          </a:p>
          <a:p>
            <a:pPr lvl="0" algn="just" defTabSz="6223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mn-M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Б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айршлын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давуу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тал</a:t>
            </a:r>
            <a:r>
              <a:rPr lang="mn-M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,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аялал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жуулчлал</a:t>
            </a:r>
            <a:endParaRPr lang="mn-MN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dobe Arabic" panose="02040503050201020203" pitchFamily="18" charset="-78"/>
            </a:endParaRPr>
          </a:p>
          <a:p>
            <a:pPr lvl="0" algn="just" defTabSz="6223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mn-M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Х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ил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орчмын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аялал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жуулчлал</a:t>
            </a:r>
            <a:endParaRPr lang="mn-MN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lvl="0" algn="just" defTabSz="6223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mn-MN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Б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изнесийн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аялал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 </a:t>
            </a:r>
            <a:r>
              <a:rPr lang="en-US" sz="1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dobe Arabic" panose="02040503050201020203" pitchFamily="18" charset="-78"/>
              </a:rPr>
              <a:t>жуулчлал</a:t>
            </a:r>
            <a:endParaRPr lang="en-US" sz="18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34" name="Picture Placeholder 33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1" b="5181"/>
          <a:stretch>
            <a:fillRect/>
          </a:stretch>
        </p:blipFill>
        <p:spPr>
          <a:xfrm>
            <a:off x="1" y="0"/>
            <a:ext cx="4166576" cy="5864225"/>
          </a:xfr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5" y="286603"/>
            <a:ext cx="11035554" cy="602805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976" y="286603"/>
            <a:ext cx="4689780" cy="6329350"/>
          </a:xfrm>
          <a:prstGeom prst="rect">
            <a:avLst/>
          </a:prstGeom>
        </p:spPr>
      </p:pic>
      <p:sp>
        <p:nvSpPr>
          <p:cNvPr id="41" name="Title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 txBox="1">
            <a:spLocks/>
          </p:cNvSpPr>
          <p:nvPr/>
        </p:nvSpPr>
        <p:spPr>
          <a:xfrm>
            <a:off x="5716904" y="286602"/>
            <a:ext cx="5460067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spc="-50" baseline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mn-MN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Эрхэм зорилго, алсын хараа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Content Placeholder 6">
            <a:extLst>
              <a:ext uri="{FF2B5EF4-FFF2-40B4-BE49-F238E27FC236}">
                <a16:creationId xmlns:a16="http://schemas.microsoft.com/office/drawing/2014/main" id="{F3D22D53-586E-4F80-B549-03B4A942D854}"/>
              </a:ext>
            </a:extLst>
          </p:cNvPr>
          <p:cNvSpPr txBox="1">
            <a:spLocks/>
          </p:cNvSpPr>
          <p:nvPr/>
        </p:nvSpPr>
        <p:spPr>
          <a:xfrm>
            <a:off x="5409086" y="2459416"/>
            <a:ext cx="5983606" cy="3760891"/>
          </a:xfrm>
          <a:prstGeom prst="rect">
            <a:avLst/>
          </a:prstGeom>
        </p:spPr>
        <p:txBody>
          <a:bodyPr vert="horz" lIns="0" tIns="45720" rIns="0" bIns="45720" rtlCol="0" anchor="t">
            <a:normAutofit/>
          </a:bodyPr>
          <a:lstStyle>
            <a:lvl1pPr marL="266700" indent="-26670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mn-MN" sz="1800" dirty="0">
                <a:latin typeface="+mj-lt"/>
              </a:rPr>
              <a:t>Олон улсын жишигт хүрсэн нээлттэй, хариуцлагатай төрийн үйлчилгээ</a:t>
            </a:r>
            <a:endParaRPr lang="en-US" sz="1800" dirty="0">
              <a:latin typeface="+mj-lt"/>
            </a:endParaRPr>
          </a:p>
          <a:p>
            <a:pPr algn="just"/>
            <a:r>
              <a:rPr lang="mn-MN" sz="1800" dirty="0">
                <a:latin typeface="+mj-lt"/>
              </a:rPr>
              <a:t>Цахим дэвшилтэт технологи бүхий хариуцлагатай төрийн алба</a:t>
            </a:r>
          </a:p>
          <a:p>
            <a:pPr algn="just"/>
            <a:r>
              <a:rPr lang="mn-MN" sz="1800" dirty="0">
                <a:latin typeface="+mj-lt"/>
              </a:rPr>
              <a:t>Шуурхай, чанартай, хүртээмжтэй үйлчилгээ</a:t>
            </a:r>
          </a:p>
          <a:p>
            <a:pPr algn="just"/>
            <a:r>
              <a:rPr lang="mn-MN" sz="1800" dirty="0">
                <a:latin typeface="+mj-lt"/>
              </a:rPr>
              <a:t>Цахим суурьтай виз бүртгэл, хяналтын тогтолцоо</a:t>
            </a:r>
          </a:p>
          <a:p>
            <a:pPr algn="just"/>
            <a:r>
              <a:rPr lang="mn-MN" sz="1800" dirty="0">
                <a:latin typeface="+mj-lt"/>
              </a:rPr>
              <a:t>Үе шаттай цахим шинэчлэлт </a:t>
            </a:r>
            <a:endParaRPr lang="en-US" sz="1800" dirty="0">
              <a:latin typeface="+mj-lt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00" y="698535"/>
            <a:ext cx="11559100" cy="668645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899" y="702210"/>
            <a:ext cx="4885732" cy="6682782"/>
          </a:xfrm>
          <a:prstGeom prst="rect">
            <a:avLst/>
          </a:prstGeom>
        </p:spPr>
      </p:pic>
      <p:sp>
        <p:nvSpPr>
          <p:cNvPr id="45" name="Content Placeholder 5"/>
          <p:cNvSpPr txBox="1">
            <a:spLocks/>
          </p:cNvSpPr>
          <p:nvPr/>
        </p:nvSpPr>
        <p:spPr>
          <a:xfrm>
            <a:off x="6905881" y="695318"/>
            <a:ext cx="3806016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mn-M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Souvenir Mon" panose="020B7200000000000000" pitchFamily="34" charset="0"/>
              </a:rPr>
              <a:t>А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Souvenir Mon" panose="020B7200000000000000" pitchFamily="34" charset="0"/>
              </a:rPr>
              <a:t>с</a:t>
            </a:r>
            <a:r>
              <a:rPr lang="mn-M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Souvenir Mon" panose="020B7200000000000000" pitchFamily="34" charset="0"/>
              </a:rPr>
              <a:t>у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GSouvenir Mon" panose="020B7200000000000000" pitchFamily="34" charset="0"/>
              </a:rPr>
              <a:t>удал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GSouvenir Mon" panose="020B7200000000000000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888473" y="1130589"/>
            <a:ext cx="4581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mn-M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Зөвлөгөө мэдээлэл стандартгүй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888473" y="1352567"/>
            <a:ext cx="4581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mn-M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Үйлчилгээний явц тодорхой бус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88473" y="1562298"/>
            <a:ext cx="45812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mn-M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Үйлчилгээний чанар, хүртээмж, хүнд суртал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5888472" y="1780938"/>
            <a:ext cx="55530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mn-M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Хүлээлгийн орчин, танхим, сандал, ширээний хүрэлцээ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888473" y="1990669"/>
            <a:ext cx="4581238" cy="355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mn-M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Ковид-19 нийтийг хамарсан хөл хорио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6023881" y="3671122"/>
            <a:ext cx="5960592" cy="586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0" lvl="1" indent="457200" algn="just">
              <a:lnSpc>
                <a:spcPct val="107000"/>
              </a:lnSpc>
              <a:spcAft>
                <a:spcPts val="800"/>
              </a:spcAft>
            </a:pPr>
            <a:r>
              <a:rPr lang="mn-MN" sz="1000" i="1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Эх сурвалж: Гадаадын иргэн, харьяатын газрын 2018-2021 оны үйл ажиллагааны чанар, хүртээмж. Хэрэглэгчийн үнэлгээний судалгааны тайлан.</a:t>
            </a:r>
            <a:endParaRPr lang="en-US" sz="1000" dirty="0">
              <a:solidFill>
                <a:schemeClr val="tx1">
                  <a:lumMod val="65000"/>
                  <a:lumOff val="35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5888473" y="2213601"/>
            <a:ext cx="6096000" cy="3558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mn-M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Хотын төвөөс алслагдмал байршил, авто замын түгжрэл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888473" y="2430225"/>
            <a:ext cx="6096000" cy="3558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mn-M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Тусгай хэрэгцээт иргэд үйлчилгээ авах боломж нөхцөл дутмаг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888473" y="2653101"/>
            <a:ext cx="6096000" cy="3558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mn-M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Орон нутгийн иргэд, ААН-үүдэд тулгамдаж буй бэрхшээл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888473" y="2878821"/>
            <a:ext cx="6096000" cy="3558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mn-M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Гадаад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хэл</a:t>
            </a:r>
            <a:r>
              <a:rPr lang="mn-M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д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ээр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зөвөлгөө</a:t>
            </a:r>
            <a:r>
              <a:rPr lang="mn-M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, мэдээлэл, үйлчилгээ</a:t>
            </a: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mn-M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авах саналууд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5888473" y="3328192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marR="0" lvl="0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mn-M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Иргэдийн уур, бухимдал, стресс, гомдол санал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888473" y="3114305"/>
            <a:ext cx="6096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mn-M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Ачаалал нэмэгдсэн. Зөвлөгөө мэдээллийн ач холбогдол өссөн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887113" y="4727897"/>
            <a:ext cx="6097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mn-M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Эдийн засгийг дэмжих зорилгоор төрөөс авч хэрэгжүүлж буй бодлого, арга хэмжээ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887113" y="5230065"/>
            <a:ext cx="60973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Evisa.mn </a:t>
            </a:r>
            <a:r>
              <a:rPr lang="mn-M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үйлчилгээнд нэвтэрсэн. Ковид-19 хөл хорионы дараах аялал жуулчлалын бүүм хүлээлт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887113" y="5718462"/>
            <a:ext cx="6097359" cy="34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mn-MN" sz="1600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Сэлгэн ажиллуулсан боловсон хүчний тоо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7113" y="6075860"/>
            <a:ext cx="6097359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mn-MN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Ковид-19-ийн нөлөөлөл төр, хувийн хэвшил цахимаар, зайнаас үйлчилгээ үзүүлэх боломжтойг харуулсан.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Content Placeholder 5"/>
          <p:cNvSpPr txBox="1">
            <a:spLocks/>
          </p:cNvSpPr>
          <p:nvPr/>
        </p:nvSpPr>
        <p:spPr>
          <a:xfrm>
            <a:off x="6412685" y="4194395"/>
            <a:ext cx="4187031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mn-MN" b="1" dirty="0">
                <a:solidFill>
                  <a:schemeClr val="tx1">
                    <a:lumMod val="65000"/>
                    <a:lumOff val="35000"/>
                  </a:schemeClr>
                </a:solidFill>
                <a:latin typeface="AGSouvenir Mon" panose="020B7200000000000000" pitchFamily="34" charset="0"/>
              </a:rPr>
              <a:t>Бусад хүчин зүйл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  <a:latin typeface="AGSouvenir Mon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67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"/>
                            </p:stCondLst>
                            <p:childTnLst>
                              <p:par>
                                <p:cTn id="4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10"/>
                            </p:stCondLst>
                            <p:childTnLst>
                              <p:par>
                                <p:cTn id="4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1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1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1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1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1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"/>
                            </p:stCondLst>
                            <p:childTnLst>
                              <p:par>
                                <p:cTn id="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500"/>
                            </p:stCondLst>
                            <p:childTnLst>
                              <p:par>
                                <p:cTn id="1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000"/>
                            </p:stCondLst>
                            <p:childTnLst>
                              <p:par>
                                <p:cTn id="1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500"/>
                            </p:stCondLst>
                            <p:childTnLst>
                              <p:par>
                                <p:cTn id="15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1000"/>
                            </p:stCondLst>
                            <p:childTnLst>
                              <p:par>
                                <p:cTn id="17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500"/>
                            </p:stCondLst>
                            <p:childTnLst>
                              <p:par>
                                <p:cTn id="18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2000"/>
                            </p:stCondLst>
                            <p:childTnLst>
                              <p:par>
                                <p:cTn id="1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41" grpId="0"/>
      <p:bldP spid="45" grpId="0"/>
      <p:bldP spid="58" grpId="0"/>
      <p:bldP spid="59" grpId="0"/>
      <p:bldP spid="60" grpId="0"/>
      <p:bldP spid="61" grpId="0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146B020-2B12-4533-AB98-A078339B3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078" y="516836"/>
            <a:ext cx="3100136" cy="19602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mn-MN" dirty="0">
                <a:solidFill>
                  <a:schemeClr val="tx1">
                    <a:lumMod val="65000"/>
                    <a:lumOff val="35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Цахимжилтын эерэг нөлөө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0927" y="2633962"/>
            <a:ext cx="283464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3D22D53-586E-4F80-B549-03B4A942D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70" y="2861498"/>
            <a:ext cx="3084844" cy="3311766"/>
          </a:xfrm>
        </p:spPr>
        <p:txBody>
          <a:bodyPr vert="horz" lIns="0" tIns="45720" rIns="0" bIns="45720" rtlCol="0">
            <a:normAutofit/>
          </a:bodyPr>
          <a:lstStyle/>
          <a:p>
            <a:r>
              <a:rPr lang="mn-MN" sz="1800" dirty="0">
                <a:latin typeface="+mj-lt"/>
              </a:rPr>
              <a:t>Үр ашиг нэмэгдэнэ</a:t>
            </a:r>
          </a:p>
          <a:p>
            <a:r>
              <a:rPr lang="mn-MN" sz="1800" dirty="0">
                <a:latin typeface="+mj-lt"/>
              </a:rPr>
              <a:t>Мэдээллийн хүртээмж сайжирна</a:t>
            </a:r>
          </a:p>
          <a:p>
            <a:r>
              <a:rPr lang="mn-MN" sz="1800" dirty="0">
                <a:latin typeface="+mj-lt"/>
              </a:rPr>
              <a:t>Зардал буурна</a:t>
            </a:r>
          </a:p>
          <a:p>
            <a:r>
              <a:rPr lang="mn-MN" sz="1800" dirty="0">
                <a:latin typeface="+mj-lt"/>
              </a:rPr>
              <a:t>Өгөдөлд тулгуурласан шийдвэр гаргалт</a:t>
            </a:r>
          </a:p>
          <a:p>
            <a:r>
              <a:rPr lang="mn-MN" sz="1800" dirty="0">
                <a:latin typeface="+mj-lt"/>
              </a:rPr>
              <a:t>Уян хатан ажиллах боломж</a:t>
            </a:r>
          </a:p>
          <a:p>
            <a:r>
              <a:rPr lang="mn-MN" sz="1800" dirty="0">
                <a:latin typeface="+mj-lt"/>
              </a:rPr>
              <a:t>Инновацийн боломж</a:t>
            </a:r>
            <a:endParaRPr lang="en-US" sz="1800" dirty="0">
              <a:latin typeface="+mj-lt"/>
            </a:endParaRP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3" r="23543"/>
          <a:stretch>
            <a:fillRect/>
          </a:stretch>
        </p:blipFill>
        <p:spPr>
          <a:xfrm>
            <a:off x="4349240" y="506263"/>
            <a:ext cx="7324164" cy="5667001"/>
          </a:xfrm>
        </p:spPr>
      </p:pic>
    </p:spTree>
    <p:extLst>
      <p:ext uri="{BB962C8B-B14F-4D97-AF65-F5344CB8AC3E}">
        <p14:creationId xmlns:p14="http://schemas.microsoft.com/office/powerpoint/2010/main" val="89322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21533" y="2155643"/>
            <a:ext cx="3035142" cy="2970169"/>
            <a:chOff x="213426" y="428324"/>
            <a:chExt cx="2768160" cy="2928288"/>
          </a:xfrm>
        </p:grpSpPr>
        <p:sp>
          <p:nvSpPr>
            <p:cNvPr id="6" name="Rounded Rectangle 5"/>
            <p:cNvSpPr/>
            <p:nvPr/>
          </p:nvSpPr>
          <p:spPr>
            <a:xfrm>
              <a:off x="213426" y="428324"/>
              <a:ext cx="2768160" cy="292828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ounded Rectangle 4"/>
            <p:cNvSpPr txBox="1"/>
            <p:nvPr/>
          </p:nvSpPr>
          <p:spPr>
            <a:xfrm>
              <a:off x="280814" y="495712"/>
              <a:ext cx="2633384" cy="216602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mn-MN" sz="1200" b="1" kern="1200" dirty="0"/>
                <a:t>Ө</a:t>
              </a:r>
              <a:r>
                <a:rPr lang="en-US" sz="1200" b="1" kern="1200" dirty="0" err="1"/>
                <a:t>мнө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нь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хэрэглэгдэж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байгаагүй</a:t>
              </a:r>
              <a:r>
                <a:rPr lang="en-US" sz="1200" b="1" kern="1200" dirty="0"/>
                <a:t>, </a:t>
              </a:r>
              <a:r>
                <a:rPr lang="en-US" sz="1200" b="1" kern="1200" dirty="0" err="1"/>
                <a:t>ашигтай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байх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зорилготой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бүтээлч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үзэл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баримтлал</a:t>
              </a:r>
              <a:endParaRPr lang="en-US" sz="1200" b="1" kern="1200" dirty="0"/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mn-MN" sz="1200" b="1" kern="1200" dirty="0"/>
                <a:t>О</a:t>
              </a:r>
              <a:r>
                <a:rPr lang="en-US" sz="1200" b="1" kern="1200" dirty="0" err="1"/>
                <a:t>юуны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бүтээлийг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хэрэглээний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бүтээгдэхүүн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болгон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хувиргахад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чиглэгдсэн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хүн</a:t>
              </a:r>
              <a:r>
                <a:rPr lang="en-US" sz="1200" b="1" kern="1200" dirty="0"/>
                <a:t>, </a:t>
              </a:r>
              <a:r>
                <a:rPr lang="en-US" sz="1200" b="1" kern="1200" dirty="0" err="1"/>
                <a:t>техник</a:t>
              </a:r>
              <a:r>
                <a:rPr lang="en-US" sz="1200" b="1" kern="1200" dirty="0"/>
                <a:t>, </a:t>
              </a:r>
              <a:r>
                <a:rPr lang="en-US" sz="1200" b="1" kern="1200" dirty="0" err="1"/>
                <a:t>мэдээлэл</a:t>
              </a:r>
              <a:r>
                <a:rPr lang="en-US" sz="1200" b="1" kern="1200" dirty="0"/>
                <a:t>, </a:t>
              </a:r>
              <a:r>
                <a:rPr lang="en-US" sz="1200" b="1" kern="1200" dirty="0" err="1"/>
                <a:t>зохион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байгуулалтын</a:t>
              </a:r>
              <a:r>
                <a:rPr lang="en-US" sz="1200" b="1" kern="1200" dirty="0"/>
                <a:t> </a:t>
              </a:r>
              <a:r>
                <a:rPr lang="en-US" sz="1200" b="1" kern="1200" dirty="0" err="1"/>
                <a:t>харилцан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уялдаат</a:t>
              </a:r>
              <a:r>
                <a:rPr lang="en-US" sz="1200" b="1" kern="1200" dirty="0"/>
                <a:t> </a:t>
              </a:r>
              <a:r>
                <a:rPr lang="mn-MN" sz="1200" b="1" kern="1200" dirty="0"/>
                <a:t>цогц </a:t>
              </a:r>
              <a:r>
                <a:rPr lang="en-US" sz="1200" b="1" kern="1200" dirty="0" err="1"/>
                <a:t>үйл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ажиллагаа</a:t>
              </a:r>
              <a:r>
                <a:rPr lang="mn-MN" sz="1200" b="1" kern="1200" dirty="0"/>
                <a:t>ны нөөц боломж, хэмжээ</a:t>
              </a:r>
              <a:endParaRPr lang="en-US" sz="1200" b="1" kern="1200" dirty="0"/>
            </a:p>
          </p:txBody>
        </p:sp>
      </p:grpSp>
      <p:sp>
        <p:nvSpPr>
          <p:cNvPr id="8" name="Shape 7"/>
          <p:cNvSpPr/>
          <p:nvPr/>
        </p:nvSpPr>
        <p:spPr>
          <a:xfrm>
            <a:off x="499340" y="1775039"/>
            <a:ext cx="4308766" cy="4308766"/>
          </a:xfrm>
          <a:prstGeom prst="leftCircularArrow">
            <a:avLst>
              <a:gd name="adj1" fmla="val 2633"/>
              <a:gd name="adj2" fmla="val 320114"/>
              <a:gd name="adj3" fmla="val 2108116"/>
              <a:gd name="adj4" fmla="val 9036980"/>
              <a:gd name="adj5" fmla="val 3072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8"/>
          <p:cNvGrpSpPr/>
          <p:nvPr/>
        </p:nvGrpSpPr>
        <p:grpSpPr>
          <a:xfrm>
            <a:off x="600205" y="3975502"/>
            <a:ext cx="2546305" cy="940336"/>
            <a:chOff x="319173" y="2284673"/>
            <a:chExt cx="2546305" cy="940336"/>
          </a:xfrm>
        </p:grpSpPr>
        <p:sp>
          <p:nvSpPr>
            <p:cNvPr id="10" name="Rounded Rectangle 9"/>
            <p:cNvSpPr/>
            <p:nvPr/>
          </p:nvSpPr>
          <p:spPr>
            <a:xfrm>
              <a:off x="319173" y="2284673"/>
              <a:ext cx="2546305" cy="94033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7"/>
            <p:cNvSpPr txBox="1"/>
            <p:nvPr/>
          </p:nvSpPr>
          <p:spPr>
            <a:xfrm>
              <a:off x="346715" y="2312215"/>
              <a:ext cx="2491221" cy="88525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30480" rIns="4572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mn-MN" sz="2400" b="0" kern="1200" dirty="0"/>
                <a:t>Шинэ санаа, технологийн чадавхи</a:t>
              </a:r>
              <a:endParaRPr lang="en-US" sz="2400" b="0" kern="12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766786" y="1690826"/>
            <a:ext cx="4565269" cy="4805272"/>
            <a:chOff x="3485755" y="-3"/>
            <a:chExt cx="4215388" cy="3899537"/>
          </a:xfrm>
        </p:grpSpPr>
        <p:sp>
          <p:nvSpPr>
            <p:cNvPr id="13" name="Rounded Rectangle 12"/>
            <p:cNvSpPr/>
            <p:nvPr/>
          </p:nvSpPr>
          <p:spPr>
            <a:xfrm>
              <a:off x="3485755" y="-3"/>
              <a:ext cx="4215388" cy="389953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ounded Rectangle 9"/>
            <p:cNvSpPr txBox="1"/>
            <p:nvPr/>
          </p:nvSpPr>
          <p:spPr>
            <a:xfrm>
              <a:off x="3573300" y="823814"/>
              <a:ext cx="4035910" cy="301614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200" b="1" kern="1200" dirty="0"/>
                <a:t>“</a:t>
              </a:r>
              <a:r>
                <a:rPr lang="mn-MN" sz="1200" b="1" kern="1200" dirty="0"/>
                <a:t>Ү</a:t>
              </a:r>
              <a:r>
                <a:rPr lang="en-US" sz="1200" b="1" kern="1200" dirty="0" err="1"/>
                <a:t>нэ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цэнэ</a:t>
              </a:r>
              <a:r>
                <a:rPr lang="en-US" sz="1200" b="1" kern="1200" dirty="0"/>
                <a:t>” </a:t>
              </a:r>
              <a:r>
                <a:rPr lang="en-US" sz="1200" b="1" kern="1200" dirty="0" err="1"/>
                <a:t>шингэсэн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бүтээгд</a:t>
              </a:r>
              <a:r>
                <a:rPr lang="mn-MN" sz="1200" b="1" kern="1200" dirty="0"/>
                <a:t>э</a:t>
              </a:r>
              <a:r>
                <a:rPr lang="en-US" sz="1200" b="1" kern="1200" dirty="0" err="1"/>
                <a:t>хүүн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эсвэл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үйлчилгээ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бий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болгон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түүнийгээ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зах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зээлд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гаргах</a:t>
              </a:r>
              <a:r>
                <a:rPr lang="en-US" sz="1200" b="1" kern="1200" dirty="0"/>
                <a:t>, </a:t>
              </a:r>
              <a:r>
                <a:rPr lang="en-US" sz="1200" b="1" kern="1200" dirty="0" err="1"/>
                <a:t>зах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зээлээ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судалж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дахин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үнэлгээ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хийн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засан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сайжруулах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үндсэн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зарчмыг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зураглал</a:t>
              </a:r>
              <a:r>
                <a:rPr lang="en-US" sz="1200" b="1" kern="1200" dirty="0"/>
                <a:t>, </a:t>
              </a:r>
              <a:r>
                <a:rPr lang="en-US" sz="1200" b="1" kern="1200" dirty="0" err="1"/>
                <a:t>дүрслэлээр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илэрхийлсэн</a:t>
              </a:r>
              <a:r>
                <a:rPr lang="en-US" sz="1200" b="1" kern="1200" dirty="0"/>
                <a:t> </a:t>
              </a:r>
              <a:r>
                <a:rPr lang="mn-MN" sz="1200" b="1" kern="1200" dirty="0"/>
                <a:t>системтэй сэтгэлгээ, нөгөөтэйгүүр </a:t>
              </a:r>
              <a:r>
                <a:rPr lang="en-US" sz="1200" b="1" kern="1200" dirty="0" err="1"/>
                <a:t>архитектур</a:t>
              </a:r>
              <a:r>
                <a:rPr lang="mn-MN" sz="1200" b="1" kern="1200" dirty="0"/>
                <a:t> буюу төлөвлөлт, зураг төсөл, бүтэц бүхий аргачлал, байгууламж.</a:t>
              </a:r>
              <a:endParaRPr lang="en-US" sz="1200" b="1" kern="1200" dirty="0"/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mn-MN" sz="1200" b="1" kern="1200" dirty="0"/>
                <a:t>Байгууллагын</a:t>
              </a:r>
              <a:r>
                <a:rPr lang="en-US" sz="1200" b="1" kern="1200" dirty="0"/>
                <a:t> </a:t>
              </a:r>
              <a:r>
                <a:rPr lang="en-US" sz="1200" b="1" kern="1200" dirty="0" err="1"/>
                <a:t>стратеги</a:t>
              </a:r>
              <a:r>
                <a:rPr lang="mn-MN" sz="1200" b="1" kern="1200" dirty="0"/>
                <a:t> + байгууллагын үйл ажиллагаа</a:t>
              </a:r>
              <a:endParaRPr lang="en-US" sz="1200" b="1" kern="1200" dirty="0"/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mn-MN" sz="1200" b="1" kern="1200" dirty="0"/>
                <a:t>Гүйцэтгэлийн төлөвлөгөө, удирдамж, хөгжүүлэлтийн бичиг баримт, хэрэглэгчийн даалгавар</a:t>
              </a:r>
              <a:endParaRPr lang="en-US" sz="1200" b="1" kern="1200" dirty="0"/>
            </a:p>
            <a:p>
              <a:pPr marL="114300" lvl="1" indent="-114300" algn="just" defTabSz="533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mn-MN" sz="1200" b="1" kern="1200" dirty="0"/>
                <a:t>2021-2024 он 17 заалт</a:t>
              </a:r>
              <a:endParaRPr lang="en-US" sz="1200" b="1" kern="1200" dirty="0"/>
            </a:p>
          </p:txBody>
        </p:sp>
      </p:grpSp>
      <p:sp>
        <p:nvSpPr>
          <p:cNvPr id="15" name="Circular Arrow 14"/>
          <p:cNvSpPr/>
          <p:nvPr/>
        </p:nvSpPr>
        <p:spPr>
          <a:xfrm>
            <a:off x="5219621" y="921326"/>
            <a:ext cx="5015348" cy="5015348"/>
          </a:xfrm>
          <a:prstGeom prst="circularArrow">
            <a:avLst>
              <a:gd name="adj1" fmla="val 2262"/>
              <a:gd name="adj2" fmla="val 272664"/>
              <a:gd name="adj3" fmla="val 20411040"/>
              <a:gd name="adj4" fmla="val 13434726"/>
              <a:gd name="adj5" fmla="val 2639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16" name="Group 15"/>
          <p:cNvGrpSpPr/>
          <p:nvPr/>
        </p:nvGrpSpPr>
        <p:grpSpPr>
          <a:xfrm>
            <a:off x="4072092" y="1775038"/>
            <a:ext cx="4003460" cy="858923"/>
            <a:chOff x="3791060" y="84210"/>
            <a:chExt cx="3622631" cy="708904"/>
          </a:xfrm>
        </p:grpSpPr>
        <p:sp>
          <p:nvSpPr>
            <p:cNvPr id="17" name="Rounded Rectangle 16"/>
            <p:cNvSpPr/>
            <p:nvPr/>
          </p:nvSpPr>
          <p:spPr>
            <a:xfrm>
              <a:off x="3791060" y="84210"/>
              <a:ext cx="3622631" cy="7089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Rounded Rectangle 12"/>
            <p:cNvSpPr txBox="1"/>
            <p:nvPr/>
          </p:nvSpPr>
          <p:spPr>
            <a:xfrm>
              <a:off x="3811823" y="104973"/>
              <a:ext cx="3581105" cy="66737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4295" tIns="49530" rIns="74295" bIns="49530" numCol="1" spcCol="1270" anchor="ctr" anchorCtr="0">
              <a:noAutofit/>
            </a:bodyPr>
            <a:lstStyle/>
            <a:p>
              <a:pPr lvl="0" algn="ctr" defTabSz="1733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900" kern="1200" dirty="0"/>
                <a:t>А</a:t>
              </a:r>
              <a:r>
                <a:rPr lang="mn-MN" sz="3900" kern="1200" dirty="0"/>
                <a:t>рхитектур </a:t>
              </a:r>
              <a:endParaRPr lang="en-US" sz="3900" kern="12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8562513" y="2825923"/>
            <a:ext cx="3135029" cy="3015453"/>
            <a:chOff x="8281481" y="884076"/>
            <a:chExt cx="3135029" cy="3015453"/>
          </a:xfrm>
        </p:grpSpPr>
        <p:sp>
          <p:nvSpPr>
            <p:cNvPr id="20" name="Rounded Rectangle 19"/>
            <p:cNvSpPr/>
            <p:nvPr/>
          </p:nvSpPr>
          <p:spPr>
            <a:xfrm>
              <a:off x="8281481" y="884076"/>
              <a:ext cx="3135029" cy="301545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ounded Rectangle 14"/>
            <p:cNvSpPr txBox="1"/>
            <p:nvPr/>
          </p:nvSpPr>
          <p:spPr>
            <a:xfrm>
              <a:off x="8350875" y="953470"/>
              <a:ext cx="2996241" cy="223049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825" tIns="123825" rIns="123825" bIns="123825" numCol="1" spcCol="1270" anchor="t" anchorCtr="0">
              <a:noAutofit/>
            </a:bodyPr>
            <a:lstStyle/>
            <a:p>
              <a:pPr marL="0" lvl="1" algn="l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endParaRPr lang="en-US" sz="2800" kern="12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8862353" y="3794761"/>
            <a:ext cx="2535338" cy="1795597"/>
            <a:chOff x="8581321" y="2787436"/>
            <a:chExt cx="2535338" cy="1112093"/>
          </a:xfrm>
        </p:grpSpPr>
        <p:sp>
          <p:nvSpPr>
            <p:cNvPr id="23" name="Rounded Rectangle 22"/>
            <p:cNvSpPr/>
            <p:nvPr/>
          </p:nvSpPr>
          <p:spPr>
            <a:xfrm>
              <a:off x="8581321" y="2787436"/>
              <a:ext cx="2535338" cy="111209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Rounded Rectangle 16"/>
            <p:cNvSpPr txBox="1"/>
            <p:nvPr/>
          </p:nvSpPr>
          <p:spPr>
            <a:xfrm>
              <a:off x="8613893" y="2820008"/>
              <a:ext cx="2470194" cy="10469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35560" rIns="5334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mn-MN" sz="2800" kern="1200" dirty="0"/>
                <a:t>Виз, зөвшөөрлийн цахим  ү</a:t>
              </a:r>
              <a:r>
                <a:rPr lang="mn-MN" sz="2800" dirty="0"/>
                <a:t>йл</a:t>
              </a:r>
              <a:r>
                <a:rPr lang="mn-MN" sz="2800" kern="1200" dirty="0"/>
                <a:t>чилгээ</a:t>
              </a:r>
              <a:endParaRPr lang="en-US" sz="2800" kern="1200" dirty="0"/>
            </a:p>
          </p:txBody>
        </p:sp>
      </p:grpSp>
      <p:sp>
        <p:nvSpPr>
          <p:cNvPr id="25" name="Rectangle 24"/>
          <p:cNvSpPr/>
          <p:nvPr/>
        </p:nvSpPr>
        <p:spPr>
          <a:xfrm>
            <a:off x="4029356" y="4692559"/>
            <a:ext cx="1475340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1" indent="-285750" defTabSz="1244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2800" spc="-15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ISF.mn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79075C2-C856-BA3E-0018-6A57F3E32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00" y="5795109"/>
            <a:ext cx="1201804" cy="37290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E7212FB-23B3-DCA1-4604-2AE6C0182A5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00" y="5296225"/>
            <a:ext cx="1201804" cy="372909"/>
          </a:xfrm>
          <a:prstGeom prst="rect">
            <a:avLst/>
          </a:prstGeom>
          <a:effectLst>
            <a:innerShdw blurRad="114300">
              <a:schemeClr val="accent5"/>
            </a:innerShdw>
          </a:effectLst>
        </p:spPr>
      </p:pic>
      <p:pic>
        <p:nvPicPr>
          <p:cNvPr id="28" name="Picture 6">
            <a:extLst>
              <a:ext uri="{FF2B5EF4-FFF2-40B4-BE49-F238E27FC236}">
                <a16:creationId xmlns:a16="http://schemas.microsoft.com/office/drawing/2014/main" id="{ADEC0553-8BE7-B17E-4512-A555206E0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083" y="4448608"/>
            <a:ext cx="818436" cy="76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/>
          <p:cNvSpPr/>
          <p:nvPr/>
        </p:nvSpPr>
        <p:spPr>
          <a:xfrm>
            <a:off x="861701" y="646230"/>
            <a:ext cx="3906839" cy="5909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17335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u="sng" dirty="0" err="1"/>
              <a:t>Бизнес</a:t>
            </a:r>
            <a:r>
              <a:rPr lang="en-US" sz="3600" b="1" u="sng" dirty="0"/>
              <a:t> </a:t>
            </a:r>
            <a:r>
              <a:rPr lang="mn-MN" sz="3600" b="1" u="sng" dirty="0"/>
              <a:t>з</a:t>
            </a:r>
            <a:r>
              <a:rPr lang="en-US" sz="3600" b="1" u="sng" dirty="0" err="1"/>
              <a:t>агвар</a:t>
            </a:r>
            <a:r>
              <a:rPr lang="mn-MN" sz="3600" b="1" u="sng" dirty="0"/>
              <a:t>члал</a:t>
            </a:r>
            <a:endParaRPr lang="en-US" sz="3600" b="1" u="sng" dirty="0"/>
          </a:p>
        </p:txBody>
      </p:sp>
    </p:spTree>
    <p:extLst>
      <p:ext uri="{BB962C8B-B14F-4D97-AF65-F5344CB8AC3E}">
        <p14:creationId xmlns:p14="http://schemas.microsoft.com/office/powerpoint/2010/main" val="46490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7A4371A-D3B2-147A-009D-A304E5504C1A}"/>
              </a:ext>
            </a:extLst>
          </p:cNvPr>
          <p:cNvSpPr txBox="1"/>
          <p:nvPr/>
        </p:nvSpPr>
        <p:spPr>
          <a:xfrm>
            <a:off x="475188" y="629530"/>
            <a:ext cx="3732884" cy="5814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Зөвлөгөө мэдээлэл авах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Визийн зөвшөөрлийн хүсэлт өгөх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Виз, в</a:t>
            </a: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изийн зөвшөөрөл авах 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Хилээр орж ирсний дараа 7 хоногийн дотор бүртгүүлэх 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Виз сунгах хүсэлт өгөх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Сунгалт хийлгэсэн паспортоо авах 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Оршин суух зөвшөөрлийн хүсэлт өгөх 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Хэвлэгдсэн оршин суух үнэмлэхээ авах 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Оршин суух зөвшөөрөл сунгах хүсэлт өгөх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Сунгагдсан оршин суух үнэмлэхээ авах 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Гарах-орох виз мэдүүлэх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Гарах-орох виз авах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Оршин суух хэлбэр өөрчлөх хүсэлт өгөх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Өөрчлөлт хийгдсэн оршин суух үнэмлэх авах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Хаягийн өөрчлөлт хийлгэх хүсэлт өгөх 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Өөрчлөлт хийгдсэн оршин суух үнэмлэх авах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Паспортын өөрчлөлт хийлгэх хүсэлт өгөх 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Өөрчлөлт хийгдсэн оршин суух үнэмлэх авах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Хаясан, гээгдүүлсэн оршин суух үнэмлэх дахин авах хүсэлт өгөх 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Өөрчлөлт хийгдсэн оршин суух үнэмлэх авах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Оршин суух зөвшөөрөл хасалт хийлгэх хүсэлт өгөх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Хасалт хийлгэсний дараа паспортоо ирж авах 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Тодорхойлолт авах хүсэлт өгөх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Тодорхойлолтын хариу авах 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Цагаачийн гарах-орох мэдэгдэл өгөх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200" i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Ярилцлага хийх</a:t>
            </a:r>
            <a:endParaRPr lang="en-GB" sz="12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161DF0-5EED-9D4F-D104-442DF26EDB8A}"/>
              </a:ext>
            </a:extLst>
          </p:cNvPr>
          <p:cNvSpPr txBox="1"/>
          <p:nvPr/>
        </p:nvSpPr>
        <p:spPr>
          <a:xfrm>
            <a:off x="849499" y="318764"/>
            <a:ext cx="1187759" cy="3440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2020 он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8" name="Elbow Connector 107">
            <a:extLst>
              <a:ext uri="{FF2B5EF4-FFF2-40B4-BE49-F238E27FC236}">
                <a16:creationId xmlns:a16="http://schemas.microsoft.com/office/drawing/2014/main" id="{1A60DAFB-8792-FF41-BF1C-86AD50C00B09}"/>
              </a:ext>
            </a:extLst>
          </p:cNvPr>
          <p:cNvCxnSpPr>
            <a:cxnSpLocks/>
          </p:cNvCxnSpPr>
          <p:nvPr/>
        </p:nvCxnSpPr>
        <p:spPr>
          <a:xfrm rot="10800000">
            <a:off x="8564961" y="5218917"/>
            <a:ext cx="1189905" cy="297113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타원 3">
            <a:extLst>
              <a:ext uri="{FF2B5EF4-FFF2-40B4-BE49-F238E27FC236}">
                <a16:creationId xmlns:a16="http://schemas.microsoft.com/office/drawing/2014/main" id="{C5E315D3-BE26-4F47-81C5-A546F866AC83}"/>
              </a:ext>
            </a:extLst>
          </p:cNvPr>
          <p:cNvSpPr/>
          <p:nvPr/>
        </p:nvSpPr>
        <p:spPr>
          <a:xfrm>
            <a:off x="4992040" y="3799861"/>
            <a:ext cx="4062351" cy="1951063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0" name="타원 110">
            <a:extLst>
              <a:ext uri="{FF2B5EF4-FFF2-40B4-BE49-F238E27FC236}">
                <a16:creationId xmlns:a16="http://schemas.microsoft.com/office/drawing/2014/main" id="{9AB42E10-C4A9-DD49-9DC0-38B71624822E}"/>
              </a:ext>
            </a:extLst>
          </p:cNvPr>
          <p:cNvSpPr/>
          <p:nvPr/>
        </p:nvSpPr>
        <p:spPr>
          <a:xfrm>
            <a:off x="4468260" y="637791"/>
            <a:ext cx="4797176" cy="4483604"/>
          </a:xfrm>
          <a:prstGeom prst="ellipse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endParaRPr lang="en-GB" sz="1050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cxnSp>
        <p:nvCxnSpPr>
          <p:cNvPr id="11" name="Elbow Connector 107">
            <a:extLst>
              <a:ext uri="{FF2B5EF4-FFF2-40B4-BE49-F238E27FC236}">
                <a16:creationId xmlns:a16="http://schemas.microsoft.com/office/drawing/2014/main" id="{780B9C6C-7428-CC40-8E0E-6DFD508DCB6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3759578" y="4452614"/>
            <a:ext cx="1659323" cy="159927"/>
          </a:xfrm>
          <a:prstGeom prst="bentConnector3">
            <a:avLst>
              <a:gd name="adj1" fmla="val 50000"/>
            </a:avLst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07">
            <a:extLst>
              <a:ext uri="{FF2B5EF4-FFF2-40B4-BE49-F238E27FC236}">
                <a16:creationId xmlns:a16="http://schemas.microsoft.com/office/drawing/2014/main" id="{F91460CE-0C6C-31C8-9C51-40811BB64982}"/>
              </a:ext>
            </a:extLst>
          </p:cNvPr>
          <p:cNvCxnSpPr>
            <a:cxnSpLocks/>
          </p:cNvCxnSpPr>
          <p:nvPr/>
        </p:nvCxnSpPr>
        <p:spPr>
          <a:xfrm rot="10800000">
            <a:off x="8547002" y="4310390"/>
            <a:ext cx="1498556" cy="289841"/>
          </a:xfrm>
          <a:prstGeom prst="bentConnector3">
            <a:avLst>
              <a:gd name="adj1" fmla="val 50000"/>
            </a:avLst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24">
            <a:extLst>
              <a:ext uri="{FF2B5EF4-FFF2-40B4-BE49-F238E27FC236}">
                <a16:creationId xmlns:a16="http://schemas.microsoft.com/office/drawing/2014/main" id="{6227638E-F0BB-4042-BB44-F5ED29B1C6BE}"/>
              </a:ext>
            </a:extLst>
          </p:cNvPr>
          <p:cNvSpPr txBox="1"/>
          <p:nvPr/>
        </p:nvSpPr>
        <p:spPr>
          <a:xfrm>
            <a:off x="9525624" y="5227440"/>
            <a:ext cx="92011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n-MN" altLang="ko-KR" sz="1400" b="1" dirty="0">
                <a:solidFill>
                  <a:schemeClr val="accent1"/>
                </a:solidFill>
                <a:cs typeface="Arial" pitchFamily="34" charset="0"/>
              </a:rPr>
              <a:t>Биечлэн ирэх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4" name="타원 112">
            <a:extLst>
              <a:ext uri="{FF2B5EF4-FFF2-40B4-BE49-F238E27FC236}">
                <a16:creationId xmlns:a16="http://schemas.microsoft.com/office/drawing/2014/main" id="{7A387082-EC31-8F4A-990F-A5EDA2CF3EA6}"/>
              </a:ext>
            </a:extLst>
          </p:cNvPr>
          <p:cNvSpPr/>
          <p:nvPr/>
        </p:nvSpPr>
        <p:spPr>
          <a:xfrm>
            <a:off x="9440269" y="2171311"/>
            <a:ext cx="2402062" cy="214216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050"/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28093C31-70DC-BC44-8AF4-597804E47279}"/>
              </a:ext>
            </a:extLst>
          </p:cNvPr>
          <p:cNvSpPr txBox="1"/>
          <p:nvPr/>
        </p:nvSpPr>
        <p:spPr>
          <a:xfrm>
            <a:off x="4110511" y="5335161"/>
            <a:ext cx="118989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n-MN" altLang="ko-KR" sz="1400" b="1" dirty="0">
                <a:solidFill>
                  <a:srgbClr val="FFC000"/>
                </a:solidFill>
                <a:cs typeface="Arial" pitchFamily="34" charset="0"/>
              </a:rPr>
              <a:t>Цахимжсан</a:t>
            </a:r>
            <a:endParaRPr lang="ko-KR" altLang="en-US" sz="1400" b="1" dirty="0">
              <a:solidFill>
                <a:srgbClr val="FFC000"/>
              </a:solidFill>
              <a:cs typeface="Arial" pitchFamily="34" charset="0"/>
            </a:endParaRPr>
          </a:p>
        </p:txBody>
      </p:sp>
      <p:sp>
        <p:nvSpPr>
          <p:cNvPr id="16" name="TextBox 24">
            <a:extLst>
              <a:ext uri="{FF2B5EF4-FFF2-40B4-BE49-F238E27FC236}">
                <a16:creationId xmlns:a16="http://schemas.microsoft.com/office/drawing/2014/main" id="{80F4A599-8A90-AF3B-67AC-D748EEA4D36F}"/>
              </a:ext>
            </a:extLst>
          </p:cNvPr>
          <p:cNvSpPr txBox="1"/>
          <p:nvPr/>
        </p:nvSpPr>
        <p:spPr>
          <a:xfrm>
            <a:off x="9984140" y="4428384"/>
            <a:ext cx="920119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mn-MN" altLang="ko-KR" sz="1400" b="1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Холимог</a:t>
            </a:r>
            <a:endParaRPr lang="ko-KR" altLang="en-US" sz="1400" b="1" dirty="0">
              <a:solidFill>
                <a:schemeClr val="bg1">
                  <a:lumMod val="50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E928572-1776-7590-3C4D-A13602042819}"/>
              </a:ext>
            </a:extLst>
          </p:cNvPr>
          <p:cNvSpPr txBox="1"/>
          <p:nvPr/>
        </p:nvSpPr>
        <p:spPr>
          <a:xfrm>
            <a:off x="5991279" y="3948355"/>
            <a:ext cx="2063871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</a:pPr>
            <a:r>
              <a:rPr lang="en-US" sz="14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13. </a:t>
            </a:r>
            <a:r>
              <a:rPr lang="mn-MN" sz="14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Зөвлөгөө мэдээлэл авах</a:t>
            </a:r>
            <a:endParaRPr lang="en-GB" sz="1400" i="1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n-US" sz="1400" i="1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14. </a:t>
            </a:r>
            <a:r>
              <a:rPr lang="mn-MN" sz="1400" i="1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Тодорхойлолт авах </a:t>
            </a:r>
            <a:endParaRPr lang="en-GB" sz="1400" i="1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0805270-85F3-091A-9DC3-F9110917B41E}"/>
              </a:ext>
            </a:extLst>
          </p:cNvPr>
          <p:cNvSpPr txBox="1"/>
          <p:nvPr/>
        </p:nvSpPr>
        <p:spPr>
          <a:xfrm>
            <a:off x="5369412" y="997849"/>
            <a:ext cx="4287207" cy="2848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4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Цахим виз мэдүүлэх</a:t>
            </a:r>
            <a:r>
              <a:rPr lang="en-US" sz="14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(4+54)</a:t>
            </a:r>
            <a:endParaRPr lang="mn-MN" sz="14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400" i="1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Виз сунгах</a:t>
            </a:r>
            <a:endParaRPr lang="en-GB" sz="1400" i="1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4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Визийн зөвшөөрөл хүсэх</a:t>
            </a:r>
            <a:endParaRPr lang="en-GB" sz="14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400" i="1" dirty="0"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48 цагийн бүртгэл 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400" i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Оршин суух зөвшөөрөл хүсэх </a:t>
            </a:r>
            <a:endParaRPr lang="en-GB" sz="1400" i="1" dirty="0"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Оршин суух зөвшөөрөл сунгах</a:t>
            </a:r>
            <a:endParaRPr lang="en-GB" sz="14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Оршин суух хэлбэр өөрчлөх</a:t>
            </a:r>
            <a:endParaRPr lang="en-US" sz="1400" i="1" dirty="0">
              <a:solidFill>
                <a:srgbClr val="000000"/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400" i="1" dirty="0"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Оршин суух зөвшөөрлийн хасалт хийлгэх</a:t>
            </a:r>
            <a:endParaRPr lang="en-US" sz="1400" i="1" dirty="0"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Хаягийн өөрчлөлт хийлгэх </a:t>
            </a:r>
            <a:endParaRPr lang="en-GB" sz="14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Паспортын мэдээлэл өөрчлөх </a:t>
            </a:r>
            <a:endParaRPr lang="en-GB" sz="14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mn-MN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Оршин суух үнэмлэх дахин авах </a:t>
            </a:r>
            <a:endParaRPr lang="en-GB" sz="14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mn-MN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Цагаачийн гарах-орох мэдэгдэл </a:t>
            </a:r>
            <a:endParaRPr lang="en-GB" sz="14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F2DCB6-68C5-B89D-859F-41D4E561C196}"/>
              </a:ext>
            </a:extLst>
          </p:cNvPr>
          <p:cNvSpPr txBox="1"/>
          <p:nvPr/>
        </p:nvSpPr>
        <p:spPr>
          <a:xfrm>
            <a:off x="9525624" y="2637425"/>
            <a:ext cx="2232490" cy="10143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16. </a:t>
            </a:r>
            <a:r>
              <a:rPr lang="mn-MN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Оршин суух үнэмлэх</a:t>
            </a:r>
            <a:r>
              <a:rPr lang="en-US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mn-MN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хэвлэлт, олголтыг нэг цэгийн үйлчилгээний төв</a:t>
            </a:r>
            <a:r>
              <a:rPr lang="mn-MN" sz="1400" i="1" dirty="0">
                <a:solidFill>
                  <a:srgbClr val="000000"/>
                </a:solidFill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рүү шилжүүлэв</a:t>
            </a:r>
            <a:r>
              <a:rPr lang="mn-MN" sz="1400" i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.</a:t>
            </a:r>
            <a:endParaRPr lang="en-GB" sz="14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761BB45-3419-AAC1-E37F-D9FFDCDF47AD}"/>
              </a:ext>
            </a:extLst>
          </p:cNvPr>
          <p:cNvSpPr txBox="1"/>
          <p:nvPr/>
        </p:nvSpPr>
        <p:spPr>
          <a:xfrm>
            <a:off x="5991279" y="5051191"/>
            <a:ext cx="2134324" cy="3110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6000"/>
              </a:lnSpc>
              <a:tabLst>
                <a:tab pos="457200" algn="l"/>
              </a:tabLst>
            </a:pPr>
            <a:r>
              <a:rPr lang="en-US" sz="14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15. </a:t>
            </a:r>
            <a:r>
              <a:rPr lang="mn-MN" sz="14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Ярилцлага</a:t>
            </a:r>
            <a:r>
              <a:rPr lang="en-US" sz="14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 </a:t>
            </a:r>
            <a:r>
              <a:rPr lang="mn-MN" sz="1400" i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Malgun Gothic" panose="020B0503020000020004" pitchFamily="34" charset="-127"/>
                <a:cs typeface="Calibri" panose="020F0502020204030204" pitchFamily="34" charset="0"/>
              </a:rPr>
              <a:t>хийх</a:t>
            </a:r>
            <a:endParaRPr lang="en-GB" sz="1400" i="1" dirty="0"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02E13CB-5C70-FA68-BDDF-64AE67A89C88}"/>
              </a:ext>
            </a:extLst>
          </p:cNvPr>
          <p:cNvSpPr txBox="1"/>
          <p:nvPr/>
        </p:nvSpPr>
        <p:spPr>
          <a:xfrm>
            <a:off x="6096000" y="307695"/>
            <a:ext cx="1119372" cy="355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mn-MN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2024 </a:t>
            </a:r>
            <a:r>
              <a:rPr lang="en-US" sz="16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он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Calibri" panose="020F0502020204030204" pitchFamily="34" charset="0"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E7212FB-23B3-DCA1-4604-2AE6C0182A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862" y="436230"/>
            <a:ext cx="1285929" cy="372909"/>
          </a:xfrm>
          <a:prstGeom prst="rect">
            <a:avLst/>
          </a:prstGeom>
          <a:effectLst>
            <a:innerShdw blurRad="114300">
              <a:schemeClr val="accent5"/>
            </a:innerShdw>
          </a:effectLst>
        </p:spPr>
      </p:pic>
      <p:pic>
        <p:nvPicPr>
          <p:cNvPr id="23" name="Picture 6">
            <a:extLst>
              <a:ext uri="{FF2B5EF4-FFF2-40B4-BE49-F238E27FC236}">
                <a16:creationId xmlns:a16="http://schemas.microsoft.com/office/drawing/2014/main" id="{ADEC0553-8BE7-B17E-4512-A555206E0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854" y="1242309"/>
            <a:ext cx="831338" cy="76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0"/>
          <p:cNvSpPr/>
          <p:nvPr/>
        </p:nvSpPr>
        <p:spPr>
          <a:xfrm>
            <a:off x="10166588" y="1368496"/>
            <a:ext cx="638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spc="-150" dirty="0">
                <a:solidFill>
                  <a:srgbClr val="0070C0"/>
                </a:solidFill>
                <a:cs typeface="Arial" panose="020B0604020202020204" pitchFamily="34" charset="0"/>
              </a:rPr>
              <a:t>ISF.mn</a:t>
            </a:r>
            <a:r>
              <a:rPr lang="en-GB" sz="1600" spc="-15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879075C2-C856-BA3E-0018-6A57F3E324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913" y="855898"/>
            <a:ext cx="1278983" cy="372909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2338462" y="124886"/>
            <a:ext cx="23687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sz="20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Цахимжилтын явц</a:t>
            </a: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35065">
            <a:off x="1475440" y="1457406"/>
            <a:ext cx="2391133" cy="791245"/>
          </a:xfrm>
          <a:prstGeom prst="rect">
            <a:avLst/>
          </a:prstGeom>
        </p:spPr>
      </p:pic>
      <p:cxnSp>
        <p:nvCxnSpPr>
          <p:cNvPr id="35" name="Elbow Connector 107">
            <a:extLst>
              <a:ext uri="{FF2B5EF4-FFF2-40B4-BE49-F238E27FC236}">
                <a16:creationId xmlns:a16="http://schemas.microsoft.com/office/drawing/2014/main" id="{1A60DAFB-8792-FF41-BF1C-86AD50C00B09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10445743" y="4025012"/>
            <a:ext cx="873965" cy="1464038"/>
          </a:xfrm>
          <a:prstGeom prst="bentConnector2">
            <a:avLst/>
          </a:prstGeom>
          <a:ln w="190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2000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"/>
                            </p:stCondLst>
                            <p:childTnLst>
                              <p:par>
                                <p:cTn id="4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"/>
                            </p:stCondLst>
                            <p:childTnLst>
                              <p:par>
                                <p:cTn id="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1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"/>
                            </p:stCondLst>
                            <p:childTnLst>
                              <p:par>
                                <p:cTn id="6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3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400"/>
                            </p:stCondLst>
                            <p:childTnLst>
                              <p:par>
                                <p:cTn id="7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"/>
                            </p:stCondLst>
                            <p:childTnLst>
                              <p:par>
                                <p:cTn id="8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700"/>
                            </p:stCondLst>
                            <p:childTnLst>
                              <p:par>
                                <p:cTn id="9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8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9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" fill="hold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" fill="hold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100"/>
                            </p:stCondLst>
                            <p:childTnLst>
                              <p:par>
                                <p:cTn id="1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" fill="hold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200"/>
                            </p:stCondLst>
                            <p:childTnLst>
                              <p:par>
                                <p:cTn id="1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" fill="hold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300"/>
                            </p:stCondLst>
                            <p:childTnLst>
                              <p:par>
                                <p:cTn id="1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" fill="hold"/>
                                        <p:tgtEl>
                                          <p:spTgt spid="5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400"/>
                            </p:stCondLst>
                            <p:childTnLst>
                              <p:par>
                                <p:cTn id="1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" fill="hold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500"/>
                            </p:stCondLst>
                            <p:childTnLst>
                              <p:par>
                                <p:cTn id="1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" fill="hold"/>
                                        <p:tgtEl>
                                          <p:spTgt spid="5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600"/>
                            </p:stCondLst>
                            <p:childTnLst>
                              <p:par>
                                <p:cTn id="1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" fill="hold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" fill="hold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1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3" grpId="0"/>
      <p:bldP spid="14" grpId="0" animBg="1"/>
      <p:bldP spid="15" grpId="0"/>
      <p:bldP spid="16" grpId="0"/>
      <p:bldP spid="21" grpId="0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ontent Placeholder 5" descr="Line chart, progress chart">
            <a:extLst>
              <a:ext uri="{FF2B5EF4-FFF2-40B4-BE49-F238E27FC236}">
                <a16:creationId xmlns:a16="http://schemas.microsoft.com/office/drawing/2014/main" id="{6574203E-A0B2-46E6-954F-B68557A5A3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4637840"/>
              </p:ext>
            </p:extLst>
          </p:nvPr>
        </p:nvGraphicFramePr>
        <p:xfrm>
          <a:off x="1762298" y="354214"/>
          <a:ext cx="7699952" cy="2480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ontent Placeholder 5" descr="Line chart, progress chart">
            <a:extLst>
              <a:ext uri="{FF2B5EF4-FFF2-40B4-BE49-F238E27FC236}">
                <a16:creationId xmlns:a16="http://schemas.microsoft.com/office/drawing/2014/main" id="{6574203E-A0B2-46E6-954F-B68557A5A38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4844183"/>
              </p:ext>
            </p:extLst>
          </p:nvPr>
        </p:nvGraphicFramePr>
        <p:xfrm>
          <a:off x="1762298" y="3114041"/>
          <a:ext cx="7699952" cy="2796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074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879075C2-C856-BA3E-0018-6A57F3E324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780" y="899723"/>
            <a:ext cx="1367812" cy="424420"/>
          </a:xfrm>
          <a:prstGeom prst="rect">
            <a:avLst/>
          </a:prstGeom>
        </p:spPr>
      </p:pic>
      <p:pic>
        <p:nvPicPr>
          <p:cNvPr id="21" name="Picture 6">
            <a:extLst>
              <a:ext uri="{FF2B5EF4-FFF2-40B4-BE49-F238E27FC236}">
                <a16:creationId xmlns:a16="http://schemas.microsoft.com/office/drawing/2014/main" id="{ADEC0553-8BE7-B17E-4512-A555206E0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720" y="3175659"/>
            <a:ext cx="1295762" cy="122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F868A4CD-5850-928E-AC6F-FFA72C1D7E6E}"/>
              </a:ext>
            </a:extLst>
          </p:cNvPr>
          <p:cNvSpPr txBox="1">
            <a:spLocks/>
          </p:cNvSpPr>
          <p:nvPr/>
        </p:nvSpPr>
        <p:spPr>
          <a:xfrm>
            <a:off x="1547825" y="3142545"/>
            <a:ext cx="598930" cy="3035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1400" b="1" spc="-15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ISF.mn </a:t>
            </a:r>
          </a:p>
        </p:txBody>
      </p:sp>
      <p:pic>
        <p:nvPicPr>
          <p:cNvPr id="23" name="Picture 8" descr="ГХЯ-ны Консулын газар иргэдэд хүргэх үйлчилгээний цагийн хуваарьтаа ...">
            <a:extLst>
              <a:ext uri="{FF2B5EF4-FFF2-40B4-BE49-F238E27FC236}">
                <a16:creationId xmlns:a16="http://schemas.microsoft.com/office/drawing/2014/main" id="{98B83570-7CCD-722F-E9A7-CE6543EC7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246" y="5173565"/>
            <a:ext cx="657449" cy="51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See related image detail. General Authority for Border Protection">
            <a:extLst>
              <a:ext uri="{FF2B5EF4-FFF2-40B4-BE49-F238E27FC236}">
                <a16:creationId xmlns:a16="http://schemas.microsoft.com/office/drawing/2014/main" id="{7418B146-43A4-31CC-0A08-28EA3ABFA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481" y="5142244"/>
            <a:ext cx="489803" cy="582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90DE9D1-76E2-F865-A074-C3B27E3449E4}"/>
              </a:ext>
            </a:extLst>
          </p:cNvPr>
          <p:cNvSpPr txBox="1"/>
          <p:nvPr/>
        </p:nvSpPr>
        <p:spPr>
          <a:xfrm>
            <a:off x="5224954" y="639428"/>
            <a:ext cx="678575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K2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жуулчлах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30 хоног</a:t>
            </a:r>
          </a:p>
          <a:p>
            <a:pPr marL="171450" indent="-171450" algn="l">
              <a:buFontTx/>
              <a:buChar char="-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K4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соёл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урлаг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спортын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тэмцээн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 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уралдаан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арга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хэмжээнд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оролцох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кино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,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контент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бүтээхээр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ирэх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30 хоног</a:t>
            </a:r>
            <a:endParaRPr lang="mn-MN" sz="14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  <a:p>
            <a:pPr marL="171450" indent="-171450" algn="l">
              <a:buFontTx/>
              <a:buChar char="-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K6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дамжин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өнгөрөх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10 хоног</a:t>
            </a:r>
            <a:endParaRPr lang="en-GB" sz="1400" dirty="0">
              <a:solidFill>
                <a:schemeClr val="accent1">
                  <a:lumMod val="5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K7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Монгол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Улсын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олон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улсын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гэрээгээр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тохиролцсоны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дагуу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харилцан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адил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нөхцөлөөр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хөдөлмөр</a:t>
            </a:r>
            <a:r>
              <a:rPr lang="en-GB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 </a:t>
            </a:r>
            <a:r>
              <a:rPr lang="en-GB" sz="1400" dirty="0" err="1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эрхлэ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effectLst/>
                <a:ea typeface="Times New Roman" panose="02020603050405020304" pitchFamily="18" charset="0"/>
              </a:rPr>
              <a:t>нгээ амрах - Австралийн Холбооны Улс</a:t>
            </a:r>
            <a:endParaRPr lang="mn-MN" sz="14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61C4880-EBCA-212C-0EDE-C9B03CC13679}"/>
              </a:ext>
            </a:extLst>
          </p:cNvPr>
          <p:cNvSpPr txBox="1"/>
          <p:nvPr/>
        </p:nvSpPr>
        <p:spPr>
          <a:xfrm>
            <a:off x="1473492" y="4527998"/>
            <a:ext cx="2203555" cy="3103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50"/>
              </a:lnSpc>
            </a:pPr>
            <a:r>
              <a:rPr lang="mn-MN" sz="1600" dirty="0">
                <a:solidFill>
                  <a:schemeClr val="accent1">
                    <a:lumMod val="50000"/>
                  </a:schemeClr>
                </a:solidFill>
              </a:rPr>
              <a:t>Бусад үйлчилгээ</a:t>
            </a:r>
            <a:endParaRPr lang="en-GB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D8DE3AC-9A3E-7DBD-D907-9407E8CF3A08}"/>
              </a:ext>
            </a:extLst>
          </p:cNvPr>
          <p:cNvSpPr txBox="1"/>
          <p:nvPr/>
        </p:nvSpPr>
        <p:spPr>
          <a:xfrm>
            <a:off x="3153579" y="877160"/>
            <a:ext cx="1561578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50"/>
              </a:lnSpc>
            </a:pPr>
            <a:r>
              <a:rPr lang="mn-MN" sz="1600" dirty="0">
                <a:solidFill>
                  <a:schemeClr val="accent1">
                    <a:lumMod val="50000"/>
                  </a:schemeClr>
                </a:solidFill>
              </a:rPr>
              <a:t>2021.10.01</a:t>
            </a:r>
          </a:p>
          <a:p>
            <a:pPr>
              <a:lnSpc>
                <a:spcPts val="1650"/>
              </a:lnSpc>
            </a:pPr>
            <a:r>
              <a:rPr lang="mn-MN" sz="1600" dirty="0">
                <a:solidFill>
                  <a:schemeClr val="accent1">
                    <a:lumMod val="50000"/>
                  </a:schemeClr>
                </a:solidFill>
              </a:rPr>
              <a:t>3+1 ангилал</a:t>
            </a:r>
          </a:p>
          <a:p>
            <a:pPr>
              <a:lnSpc>
                <a:spcPts val="1650"/>
              </a:lnSpc>
            </a:pPr>
            <a:r>
              <a:rPr lang="mn-MN" sz="1600" dirty="0">
                <a:solidFill>
                  <a:schemeClr val="accent1">
                    <a:lumMod val="50000"/>
                  </a:schemeClr>
                </a:solidFill>
              </a:rPr>
              <a:t>99+1 улс</a:t>
            </a:r>
            <a:endParaRPr lang="en-US" sz="1600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lnSpc>
                <a:spcPts val="1650"/>
              </a:lnSpc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</a:rPr>
              <a:t>133.826</a:t>
            </a:r>
            <a:r>
              <a:rPr lang="mn-MN" sz="16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GB" sz="11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F93771-D6BA-5AAD-A9D3-5832EEC551B3}"/>
              </a:ext>
            </a:extLst>
          </p:cNvPr>
          <p:cNvCxnSpPr>
            <a:cxnSpLocks/>
          </p:cNvCxnSpPr>
          <p:nvPr/>
        </p:nvCxnSpPr>
        <p:spPr>
          <a:xfrm>
            <a:off x="1057362" y="4331506"/>
            <a:ext cx="11033185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0BC3E69-9A61-CB75-5C52-BC3846E714E2}"/>
              </a:ext>
            </a:extLst>
          </p:cNvPr>
          <p:cNvCxnSpPr>
            <a:cxnSpLocks/>
          </p:cNvCxnSpPr>
          <p:nvPr/>
        </p:nvCxnSpPr>
        <p:spPr>
          <a:xfrm>
            <a:off x="1057361" y="2064078"/>
            <a:ext cx="11033185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30" name="Text Placeholder 1">
            <a:extLst>
              <a:ext uri="{FF2B5EF4-FFF2-40B4-BE49-F238E27FC236}">
                <a16:creationId xmlns:a16="http://schemas.microsoft.com/office/drawing/2014/main" id="{8604E2AF-45C8-1207-B32F-498EEA12D13C}"/>
              </a:ext>
            </a:extLst>
          </p:cNvPr>
          <p:cNvSpPr txBox="1">
            <a:spLocks/>
          </p:cNvSpPr>
          <p:nvPr/>
        </p:nvSpPr>
        <p:spPr>
          <a:xfrm>
            <a:off x="956228" y="241282"/>
            <a:ext cx="11054484" cy="444398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r>
              <a:rPr lang="mn-MN" sz="2000" spc="-15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Үйлчилгээний цахимжилт</a:t>
            </a:r>
            <a:endParaRPr lang="en-US" sz="2000" b="1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0BC3E69-9A61-CB75-5C52-BC3846E714E2}"/>
              </a:ext>
            </a:extLst>
          </p:cNvPr>
          <p:cNvCxnSpPr>
            <a:cxnSpLocks/>
          </p:cNvCxnSpPr>
          <p:nvPr/>
        </p:nvCxnSpPr>
        <p:spPr>
          <a:xfrm>
            <a:off x="1057360" y="3169668"/>
            <a:ext cx="11033185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BE7212FB-23B3-DCA1-4604-2AE6C0182A5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5291" y="2118625"/>
            <a:ext cx="1367812" cy="424420"/>
          </a:xfrm>
          <a:prstGeom prst="rect">
            <a:avLst/>
          </a:prstGeom>
          <a:effectLst>
            <a:innerShdw blurRad="114300">
              <a:schemeClr val="accent5"/>
            </a:inn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C02E13CB-5C70-FA68-BDDF-64AE67A89C88}"/>
              </a:ext>
            </a:extLst>
          </p:cNvPr>
          <p:cNvSpPr txBox="1"/>
          <p:nvPr/>
        </p:nvSpPr>
        <p:spPr>
          <a:xfrm>
            <a:off x="3153580" y="2071337"/>
            <a:ext cx="6892816" cy="10361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mn-MN" sz="1600" dirty="0">
                <a:solidFill>
                  <a:schemeClr val="accent1">
                    <a:lumMod val="50000"/>
                  </a:schemeClr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2019.05.01 	     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- Үйлчилгээнд нэвтрүүлсэн</a:t>
            </a:r>
          </a:p>
          <a:p>
            <a:pPr>
              <a:spcAft>
                <a:spcPts val="800"/>
              </a:spcAft>
            </a:pPr>
            <a:r>
              <a:rPr lang="mn-MN" sz="1600" dirty="0">
                <a:solidFill>
                  <a:schemeClr val="accent1">
                    <a:lumMod val="50000"/>
                  </a:schemeClr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2023.04.10 	     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- Виз, зөвшөөрлийн бүх үйлчилгээг цахимжуулсан</a:t>
            </a:r>
          </a:p>
          <a:p>
            <a:pPr>
              <a:spcAft>
                <a:spcPts val="800"/>
              </a:spcAft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2025.01.15</a:t>
            </a:r>
            <a:r>
              <a:rPr lang="mn-MN" sz="1600" dirty="0">
                <a:solidFill>
                  <a:schemeClr val="accent1">
                    <a:lumMod val="50000"/>
                  </a:schemeClr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 	     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effectLst/>
                <a:ea typeface="Yu Mincho" panose="02020400000000000000" pitchFamily="18" charset="-128"/>
                <a:cs typeface="Times New Roman" panose="02020603050405020304" pitchFamily="18" charset="0"/>
              </a:rPr>
              <a:t>- Системийг хааж, үйлчилгээнээс хассан</a:t>
            </a:r>
            <a:endParaRPr lang="en-GB" sz="1400" dirty="0">
              <a:solidFill>
                <a:schemeClr val="accent1">
                  <a:lumMod val="50000"/>
                </a:schemeClr>
              </a:solidFill>
              <a:effectLst/>
              <a:ea typeface="Malgun Gothic" panose="020B0503020000020004" pitchFamily="34" charset="-127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153579" y="3294316"/>
            <a:ext cx="8259813" cy="748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mn-MN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2023.12.11</a:t>
            </a:r>
            <a:r>
              <a:rPr lang="mn-MN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	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      -		               системд холбож үйлчилгээнд нэвтрүүлсэн</a:t>
            </a:r>
          </a:p>
          <a:p>
            <a:pPr>
              <a:spcAft>
                <a:spcPts val="800"/>
              </a:spcAft>
            </a:pPr>
            <a:r>
              <a:rPr lang="mn-MN" sz="16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2025.01.15</a:t>
            </a:r>
            <a:r>
              <a:rPr lang="mn-MN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 	     </a:t>
            </a:r>
            <a:r>
              <a:rPr lang="mn-MN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- Виз, зөвшөөрлийн бүх үйлчилгээг тус системд шилжүүлж дуусгасан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1D1EA04-F579-D180-90E0-9C15FEB06D48}"/>
              </a:ext>
            </a:extLst>
          </p:cNvPr>
          <p:cNvSpPr txBox="1"/>
          <p:nvPr/>
        </p:nvSpPr>
        <p:spPr>
          <a:xfrm>
            <a:off x="5224954" y="4391404"/>
            <a:ext cx="706839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mn-MN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772676     F регистер</a:t>
            </a:r>
            <a:endParaRPr lang="en-US" sz="1400" kern="1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mn-MN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Тоон гарын үсэг</a:t>
            </a:r>
            <a:endParaRPr lang="mn-MN" sz="1400" kern="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mn-MN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Бүх үйлчилгээ цахимжсан</a:t>
            </a:r>
            <a:endParaRPr lang="mn-MN" sz="1400" kern="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mn-MN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58 ангиллын визийн зөвшөөрөл цахимжсан</a:t>
            </a:r>
            <a:endParaRPr lang="mn-MN" sz="1400" kern="1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171450" indent="-171450">
              <a:buFontTx/>
              <a:buChar char="-"/>
            </a:pPr>
            <a:r>
              <a:rPr lang="mn-MN" sz="1400" kern="100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54 + 4 ангиллын виз цахимжсан</a:t>
            </a:r>
          </a:p>
          <a:p>
            <a:pPr marL="171450" indent="-171450">
              <a:buFontTx/>
              <a:buChar char="-"/>
            </a:pPr>
            <a:r>
              <a:rPr lang="mn-MN" sz="1400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ХХЕГ-ын хил нэвтрэгч гадаадын иргэний бүртгэл, мэдээллийн санд холбогдов</a:t>
            </a:r>
          </a:p>
          <a:p>
            <a:pPr marL="171450" indent="-171450">
              <a:buFontTx/>
              <a:buChar char="-"/>
            </a:pPr>
            <a:r>
              <a:rPr lang="mn-MN" sz="1400" kern="1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ГХЯ, ЭСЯ, ДТГ, КГ-уудыг нэгдсэн системд холбох ажил хийгдэж байна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0BC3E69-9A61-CB75-5C52-BC3846E714E2}"/>
              </a:ext>
            </a:extLst>
          </p:cNvPr>
          <p:cNvCxnSpPr>
            <a:cxnSpLocks/>
          </p:cNvCxnSpPr>
          <p:nvPr/>
        </p:nvCxnSpPr>
        <p:spPr>
          <a:xfrm>
            <a:off x="1060467" y="658264"/>
            <a:ext cx="11033185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CF93771-D6BA-5AAD-A9D3-5832EEC551B3}"/>
              </a:ext>
            </a:extLst>
          </p:cNvPr>
          <p:cNvCxnSpPr>
            <a:cxnSpLocks/>
          </p:cNvCxnSpPr>
          <p:nvPr/>
        </p:nvCxnSpPr>
        <p:spPr>
          <a:xfrm>
            <a:off x="1069800" y="6051455"/>
            <a:ext cx="11033185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8" name="Picture 2" descr="e-Mongolia on Windows PC Download Free - 3.0.6 - mn.gov.emongolia">
            <a:extLst>
              <a:ext uri="{FF2B5EF4-FFF2-40B4-BE49-F238E27FC236}">
                <a16:creationId xmlns:a16="http://schemas.microsoft.com/office/drawing/2014/main" id="{7FF22BC7-4240-BDF7-97AB-A82BD6EF6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380" y="3239655"/>
            <a:ext cx="1956179" cy="46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77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5" grpId="0"/>
      <p:bldP spid="26" grpId="0"/>
      <p:bldP spid="27" grpId="0"/>
      <p:bldP spid="33" grpId="0"/>
      <p:bldP spid="34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rc 3"/>
          <p:cNvSpPr/>
          <p:nvPr/>
        </p:nvSpPr>
        <p:spPr>
          <a:xfrm>
            <a:off x="626403" y="2329933"/>
            <a:ext cx="11204229" cy="1925847"/>
          </a:xfrm>
          <a:prstGeom prst="arc">
            <a:avLst>
              <a:gd name="adj1" fmla="val 16233808"/>
              <a:gd name="adj2" fmla="val 16037853"/>
            </a:avLst>
          </a:prstGeom>
          <a:noFill/>
          <a:ln w="9525" cap="sq" cmpd="sng">
            <a:solidFill>
              <a:srgbClr val="E8E779"/>
            </a:solidFill>
            <a:prstDash val="lgDash"/>
            <a:headEnd type="triangle"/>
            <a:tailEnd type="oval" w="sm" len="sm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168" y="1723840"/>
            <a:ext cx="883182" cy="8831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6328" y="3496767"/>
            <a:ext cx="733702" cy="7337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 descr="See related image detail. General Authority for Border Protection">
            <a:extLst>
              <a:ext uri="{FF2B5EF4-FFF2-40B4-BE49-F238E27FC236}">
                <a16:creationId xmlns:a16="http://schemas.microsoft.com/office/drawing/2014/main" id="{4C88E302-3440-3FE9-1C39-8525D6AD1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853" y="2996917"/>
            <a:ext cx="621845" cy="7850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806" y="1968532"/>
            <a:ext cx="848619" cy="8826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122" y="2083740"/>
            <a:ext cx="440065" cy="440065"/>
          </a:xfrm>
          <a:prstGeom prst="rect">
            <a:avLst/>
          </a:prstGeom>
        </p:spPr>
      </p:pic>
      <p:sp>
        <p:nvSpPr>
          <p:cNvPr id="10" name="Arc 9"/>
          <p:cNvSpPr/>
          <p:nvPr/>
        </p:nvSpPr>
        <p:spPr>
          <a:xfrm rot="-1920000">
            <a:off x="564206" y="2415659"/>
            <a:ext cx="11092187" cy="1906589"/>
          </a:xfrm>
          <a:prstGeom prst="arc">
            <a:avLst>
              <a:gd name="adj1" fmla="val 16233808"/>
              <a:gd name="adj2" fmla="val 16037853"/>
            </a:avLst>
          </a:prstGeom>
          <a:noFill/>
          <a:ln w="9525" cap="sq" cmpd="sng">
            <a:solidFill>
              <a:srgbClr val="E8E779"/>
            </a:solidFill>
            <a:prstDash val="lgDash"/>
            <a:headEnd type="triangle"/>
            <a:tailEnd type="oval" w="sm" len="sm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sp3d extrusionH="57150">
              <a:bevelT w="82550" h="38100" prst="coolSlant"/>
            </a:sp3d>
          </a:bodyPr>
          <a:lstStyle/>
          <a:p>
            <a:pPr algn="ctr"/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5" y="3487203"/>
            <a:ext cx="1222144" cy="1222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8384" y="3639889"/>
            <a:ext cx="1271928" cy="10694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5" y="1092653"/>
            <a:ext cx="576263" cy="3197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62" y="6124575"/>
            <a:ext cx="326548" cy="3265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9107" y="510787"/>
            <a:ext cx="494410" cy="487447"/>
          </a:xfrm>
          <a:prstGeom prst="rect">
            <a:avLst/>
          </a:prstGeom>
        </p:spPr>
      </p:pic>
      <p:pic>
        <p:nvPicPr>
          <p:cNvPr id="16" name="Picture 6">
            <a:extLst>
              <a:ext uri="{FF2B5EF4-FFF2-40B4-BE49-F238E27FC236}">
                <a16:creationId xmlns:a16="http://schemas.microsoft.com/office/drawing/2014/main" id="{ADEC0553-8BE7-B17E-4512-A555206E0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312" y="786087"/>
            <a:ext cx="2623182" cy="407467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20699952" rev="0"/>
            </a:camera>
            <a:lightRig rig="brightRoom" dir="t"/>
          </a:scene3d>
          <a:sp3d z="-44450" prstMaterial="dkEdge">
            <a:bevelT w="1289050" h="45085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868A4CD-5850-928E-AC6F-FFA72C1D7E6E}"/>
              </a:ext>
            </a:extLst>
          </p:cNvPr>
          <p:cNvSpPr txBox="1">
            <a:spLocks/>
          </p:cNvSpPr>
          <p:nvPr/>
        </p:nvSpPr>
        <p:spPr>
          <a:xfrm>
            <a:off x="5674684" y="1411478"/>
            <a:ext cx="650683" cy="329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1000" b="1" spc="-15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ISF.mn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07" y="1067957"/>
            <a:ext cx="475302" cy="4753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5" y="218895"/>
            <a:ext cx="411187" cy="4111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422" y="2851220"/>
            <a:ext cx="463381" cy="3238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891" y="4465358"/>
            <a:ext cx="654306" cy="81381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385" y="5259458"/>
            <a:ext cx="835802" cy="8301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37699" y="4484603"/>
            <a:ext cx="377270" cy="3772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1" y="5987027"/>
            <a:ext cx="510644" cy="5106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0735" y="2120355"/>
            <a:ext cx="703069" cy="7030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TextBox 25"/>
          <p:cNvSpPr txBox="1"/>
          <p:nvPr/>
        </p:nvSpPr>
        <p:spPr>
          <a:xfrm>
            <a:off x="5425954" y="5281783"/>
            <a:ext cx="65487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6000" b="1" dirty="0">
                <a:solidFill>
                  <a:srgbClr val="0070C0"/>
                </a:solidFill>
              </a:rPr>
              <a:t>АСУУЛТ ХАРИУЛТ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2119" y="256236"/>
            <a:ext cx="7280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n-MN" sz="2800" dirty="0">
                <a:solidFill>
                  <a:srgbClr val="0070C0"/>
                </a:solidFill>
              </a:rPr>
              <a:t>АНХААРАЛ ТАВЬСАНД БАЯРЛАЛАА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8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6000"/>
                            </p:stCondLst>
                            <p:childTnLst>
                              <p:par>
                                <p:cTn id="9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7000"/>
                            </p:stCondLst>
                            <p:childTnLst>
                              <p:par>
                                <p:cTn id="10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7500"/>
                            </p:stCondLst>
                            <p:childTnLst>
                              <p:par>
                                <p:cTn id="10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8000"/>
                            </p:stCondLst>
                            <p:childTnLst>
                              <p:par>
                                <p:cTn id="10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3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3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7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ssic Company All Hands_Win32_MS v3" id="{1F352A5D-0EBE-49A2-9FF7-DEF81AB6F3C6}" vid="{D35781EA-2188-4D84-8966-791644CE13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Classic company all hands presentation</Template>
  <TotalTime>0</TotalTime>
  <Words>806</Words>
  <Application>Microsoft Office PowerPoint</Application>
  <PresentationFormat>Widescreen</PresentationFormat>
  <Paragraphs>137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AGSouvenir Mon</vt:lpstr>
      <vt:lpstr>Arial</vt:lpstr>
      <vt:lpstr>Calibri</vt:lpstr>
      <vt:lpstr>Calibri Light</vt:lpstr>
      <vt:lpstr>Wingdings</vt:lpstr>
      <vt:lpstr>RetrospectVTI</vt:lpstr>
      <vt:lpstr>PowerPoint Presentation</vt:lpstr>
      <vt:lpstr>PowerPoint Presentation</vt:lpstr>
      <vt:lpstr>Бодлого, үзэл баримтлал</vt:lpstr>
      <vt:lpstr>Цахимжилтын эерэг нөлөө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2025-02-10T14:46:40Z</dcterms:created>
  <dcterms:modified xsi:type="dcterms:W3CDTF">2025-02-11T02:57:07Z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