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08" r:id="rId4"/>
    <p:sldId id="294" r:id="rId5"/>
    <p:sldId id="295" r:id="rId6"/>
    <p:sldId id="296" r:id="rId7"/>
    <p:sldId id="297" r:id="rId8"/>
    <p:sldId id="307" r:id="rId9"/>
    <p:sldId id="269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310" r:id="rId18"/>
    <p:sldId id="312" r:id="rId19"/>
    <p:sldId id="299" r:id="rId20"/>
    <p:sldId id="275" r:id="rId21"/>
    <p:sldId id="276" r:id="rId22"/>
    <p:sldId id="277" r:id="rId23"/>
    <p:sldId id="314" r:id="rId24"/>
    <p:sldId id="2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7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6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8B4ED-DCFC-4496-9F9C-92B5CC1F98B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3880-B346-4561-922C-21DF7AE24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7479" y="5121222"/>
            <a:ext cx="2897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Seul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Ki Lee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Sejong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8341" y="2551837"/>
            <a:ext cx="8246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Country Differences in Tourist Behavior</a:t>
            </a:r>
          </a:p>
        </p:txBody>
      </p:sp>
    </p:spTree>
    <p:extLst>
      <p:ext uri="{BB962C8B-B14F-4D97-AF65-F5344CB8AC3E}">
        <p14:creationId xmlns:p14="http://schemas.microsoft.com/office/powerpoint/2010/main" val="4293902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Average</a:t>
            </a:r>
            <a:r>
              <a:rPr lang="ko-KR" altLang="en-US" dirty="0">
                <a:latin typeface="Cambria Math" panose="02040503050406030204" pitchFamily="18" charset="0"/>
              </a:rPr>
              <a:t> </a:t>
            </a:r>
            <a:r>
              <a:rPr lang="en-US" altLang="ko-KR" dirty="0">
                <a:latin typeface="Cambria Math" panose="02040503050406030204" pitchFamily="18" charset="0"/>
              </a:rPr>
              <a:t>Hotel Spending by Country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B252CCF-D6D2-45AA-8C2A-75B8F474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88" y="1825625"/>
            <a:ext cx="4125985" cy="4119845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A37274CF-5221-4634-8E4D-894D2F6117A0}"/>
              </a:ext>
            </a:extLst>
          </p:cNvPr>
          <p:cNvSpPr txBox="1">
            <a:spLocks/>
          </p:cNvSpPr>
          <p:nvPr/>
        </p:nvSpPr>
        <p:spPr>
          <a:xfrm>
            <a:off x="7868873" y="1825625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Russians spend the most, while Japanese spend the least (partly due to the length of stay)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 travelers usually spend around 80~100 USD per night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C26D340-11D9-4DF1-B3D5-7A1D268C588F}"/>
              </a:ext>
            </a:extLst>
          </p:cNvPr>
          <p:cNvSpPr/>
          <p:nvPr/>
        </p:nvSpPr>
        <p:spPr>
          <a:xfrm>
            <a:off x="1889419" y="5807631"/>
            <a:ext cx="8786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Lowest-spending Russian traveler spent more than highest-spending Japanese traveler!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8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Total Food Expenditure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E70E9BA-215C-44D2-9005-8FB82AABA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912" y="1664120"/>
            <a:ext cx="4519569" cy="4512843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137EB4D-63F8-4EB9-86F4-0581B8DACE8D}"/>
              </a:ext>
            </a:extLst>
          </p:cNvPr>
          <p:cNvSpPr txBox="1">
            <a:spLocks/>
          </p:cNvSpPr>
          <p:nvPr/>
        </p:nvSpPr>
        <p:spPr>
          <a:xfrm>
            <a:off x="7868873" y="1825625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Russians spend the most, while Japanese spend the least (difference less than rooms)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 travelers usually spend around 50~100 USD per day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9302B54-8870-4FDA-93A6-4F27DF684DE6}"/>
              </a:ext>
            </a:extLst>
          </p:cNvPr>
          <p:cNvSpPr/>
          <p:nvPr/>
        </p:nvSpPr>
        <p:spPr>
          <a:xfrm>
            <a:off x="838199" y="5915811"/>
            <a:ext cx="1018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 is usually seen that Japanese travelers spend relatively less on hotel, but more on food and shopping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3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Average Daily Food Expenditure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2693C14-B69C-430E-8803-0139789C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81" y="1529397"/>
            <a:ext cx="4654492" cy="4647566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211E7C5-86D6-415A-8027-364CBD6F0256}"/>
              </a:ext>
            </a:extLst>
          </p:cNvPr>
          <p:cNvSpPr txBox="1">
            <a:spLocks/>
          </p:cNvSpPr>
          <p:nvPr/>
        </p:nvSpPr>
        <p:spPr>
          <a:xfrm>
            <a:off x="7566869" y="1825625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Russians spend the most, while Japanese spend the least (difference less than rooms)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 travelers usually spend around 50~100 USD per day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E9B097A-90F1-4991-88DC-E0246714B252}"/>
              </a:ext>
            </a:extLst>
          </p:cNvPr>
          <p:cNvSpPr/>
          <p:nvPr/>
        </p:nvSpPr>
        <p:spPr>
          <a:xfrm>
            <a:off x="3187082" y="6127234"/>
            <a:ext cx="452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standard deviation for Japan is very low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3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Average Group Size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A7AE43-A9EE-4E07-9390-C278BF195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267" y="1690688"/>
            <a:ext cx="4746771" cy="473970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00C8E4D2-49B3-4633-913F-19A7510D4546}"/>
              </a:ext>
            </a:extLst>
          </p:cNvPr>
          <p:cNvSpPr/>
          <p:nvPr/>
        </p:nvSpPr>
        <p:spPr>
          <a:xfrm>
            <a:off x="3548894" y="2256638"/>
            <a:ext cx="3900880" cy="214758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3FC538B0-BAE4-45C6-A0FF-CFA1C631EC7D}"/>
              </a:ext>
            </a:extLst>
          </p:cNvPr>
          <p:cNvSpPr txBox="1">
            <a:spLocks/>
          </p:cNvSpPr>
          <p:nvPr/>
        </p:nvSpPr>
        <p:spPr>
          <a:xfrm>
            <a:off x="7868873" y="1948998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Russians to Korea were mostly couples, while Japanese/Chinese are mostly groups of two or three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 travelers are usually groups of 2~4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95FB9B9-C570-4E24-8485-FD8407361977}"/>
              </a:ext>
            </a:extLst>
          </p:cNvPr>
          <p:cNvSpPr/>
          <p:nvPr/>
        </p:nvSpPr>
        <p:spPr>
          <a:xfrm>
            <a:off x="2020195" y="6310406"/>
            <a:ext cx="767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Russians traveling to Korea are a bit different from those traveling to SE Asia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9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Return Visits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7FDEF3-E43B-40EF-8F9D-EAF18CB4D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07" y="1690688"/>
            <a:ext cx="4747520" cy="4740455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908CB4D-985A-410A-93E1-592AFAFEFDB7}"/>
              </a:ext>
            </a:extLst>
          </p:cNvPr>
          <p:cNvSpPr txBox="1">
            <a:spLocks/>
          </p:cNvSpPr>
          <p:nvPr/>
        </p:nvSpPr>
        <p:spPr>
          <a:xfrm>
            <a:off x="7868873" y="1948998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Japanese travelers are most likely to return, whereas Chinese travelers are the least likely to return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 travelers would be somewhere in between Japan and China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Surprisingly, Russian visitors return often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D912AD6-422A-4CDA-83B7-A475588F2261}"/>
              </a:ext>
            </a:extLst>
          </p:cNvPr>
          <p:cNvSpPr/>
          <p:nvPr/>
        </p:nvSpPr>
        <p:spPr>
          <a:xfrm>
            <a:off x="3773518" y="6331316"/>
            <a:ext cx="331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Chinese visitors return the least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05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Total Expenditure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0F6AD3-925C-4F0F-B413-5B4B2C60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73" y="1825625"/>
            <a:ext cx="4578635" cy="4571822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4FF7AEDB-F6C1-4E88-912F-4B12EEEA51E2}"/>
              </a:ext>
            </a:extLst>
          </p:cNvPr>
          <p:cNvSpPr txBox="1">
            <a:spLocks/>
          </p:cNvSpPr>
          <p:nvPr/>
        </p:nvSpPr>
        <p:spPr>
          <a:xfrm>
            <a:off x="7868873" y="1948998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 visitors spend the most, consistent with the common understanding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Japanese visitors spend the least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 visitors usually spend around 2M~3M KRW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9A40E35-4700-4A7B-B531-A590B6EE6CD4}"/>
              </a:ext>
            </a:extLst>
          </p:cNvPr>
          <p:cNvSpPr/>
          <p:nvPr/>
        </p:nvSpPr>
        <p:spPr>
          <a:xfrm>
            <a:off x="2198925" y="6269630"/>
            <a:ext cx="6810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course, airfare, length of stay, and exchange rate plays a role here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1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Favorite Food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BB26199-58A6-41EC-9368-69180ED51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017" y="1805790"/>
            <a:ext cx="4694070" cy="4687085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9D61A24E-BCB1-44AB-A927-A41CD936F8C6}"/>
              </a:ext>
            </a:extLst>
          </p:cNvPr>
          <p:cNvSpPr txBox="1">
            <a:spLocks/>
          </p:cNvSpPr>
          <p:nvPr/>
        </p:nvSpPr>
        <p:spPr>
          <a:xfrm>
            <a:off x="7868873" y="1948998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 visitors like rice (Bibimpap, etc.)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Japanese visitors like fresh bacon (</a:t>
            </a:r>
            <a:r>
              <a:rPr lang="en-US" altLang="ko-KR" dirty="0" err="1">
                <a:latin typeface="Cambria Math" panose="02040503050406030204" pitchFamily="18" charset="0"/>
              </a:rPr>
              <a:t>Samgyeopsal</a:t>
            </a:r>
            <a:r>
              <a:rPr lang="en-US" altLang="ko-KR" dirty="0">
                <a:latin typeface="Cambria Math" panose="02040503050406030204" pitchFamily="18" charset="0"/>
              </a:rPr>
              <a:t>, etc.)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Chinese visitors like chicken (fried, etc.)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Favorite Food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7170" name="Picture 2" descr="요즘 러시아는 까르보나라 떡볶이도 팔고 탕수육, 김치 비빔밥(?)도 판다 폭력적인 비주얼 비빔밥은 심각한 맛인가 봄☺️ 오늘의  상트페테르부르크">
            <a:extLst>
              <a:ext uri="{FF2B5EF4-FFF2-40B4-BE49-F238E27FC236}">
                <a16:creationId xmlns:a16="http://schemas.microsoft.com/office/drawing/2014/main" id="{94F682BA-CB47-426E-B1A9-52484A90F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61" y="1825625"/>
            <a:ext cx="3067976" cy="4095906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도쿄 현지 삼겹살 맛집, 자갈치시장(ジャガルチ市場)! 일본 한인타운 신오쿠보(新大久保)에서의 삼겹살 파티!">
            <a:extLst>
              <a:ext uri="{FF2B5EF4-FFF2-40B4-BE49-F238E27FC236}">
                <a16:creationId xmlns:a16="http://schemas.microsoft.com/office/drawing/2014/main" id="{60D5A0B6-334C-4C3D-B823-88B84B0F4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58" y="2474105"/>
            <a:ext cx="3387856" cy="253762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69CD4CB-C793-4330-82B6-F0307BC37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228" y="2423753"/>
            <a:ext cx="4011671" cy="263708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5767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Marketable Food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13314" name="Picture 2" descr="중구 을지로 허르헉맛집 몽골식당 유목민몽골">
            <a:extLst>
              <a:ext uri="{FF2B5EF4-FFF2-40B4-BE49-F238E27FC236}">
                <a16:creationId xmlns:a16="http://schemas.microsoft.com/office/drawing/2014/main" id="{80C91398-18CA-4E40-98A6-01D2415D1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63" y="2284982"/>
            <a:ext cx="4506814" cy="250516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홋카이도의 당지 B급 음식 “징기스칸”이란? 특징과 역사를 소개! | 레스토랑 스타 리뷰">
            <a:extLst>
              <a:ext uri="{FF2B5EF4-FFF2-40B4-BE49-F238E27FC236}">
                <a16:creationId xmlns:a16="http://schemas.microsoft.com/office/drawing/2014/main" id="{A85D2E77-B152-4C9D-8F83-C3F4A21C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58" y="2284982"/>
            <a:ext cx="3767934" cy="250516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Shopping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4CF9B1B-9AA9-47FB-BEB5-B3886CA45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215" y="1660758"/>
            <a:ext cx="4688048" cy="4681072"/>
          </a:xfrm>
          <a:prstGeom prst="rect">
            <a:avLst/>
          </a:prstGeom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43EA8EF2-2BAB-45B7-8C9A-71ABC30CD3E5}"/>
              </a:ext>
            </a:extLst>
          </p:cNvPr>
          <p:cNvSpPr txBox="1">
            <a:spLocks/>
          </p:cNvSpPr>
          <p:nvPr/>
        </p:nvSpPr>
        <p:spPr>
          <a:xfrm>
            <a:off x="7940179" y="1825624"/>
            <a:ext cx="3484925" cy="4516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Cosmetics is the top product/souvenir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Next is clothes/textile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Japanese travelers like food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Russian travelers like leather goods/jewelry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Koreans – famous local products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In Mongolia, Chinggis vodka and Gobi, mostly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1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FCC68BC4-BA22-4C5D-8025-15185C208A07}"/>
              </a:ext>
            </a:extLst>
          </p:cNvPr>
          <p:cNvSpPr/>
          <p:nvPr/>
        </p:nvSpPr>
        <p:spPr>
          <a:xfrm>
            <a:off x="2952925" y="95819"/>
            <a:ext cx="9146212" cy="11247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5CF814F8-B616-45FF-9E2C-FEF28B380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069" y="1534431"/>
            <a:ext cx="8201319" cy="482453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667" dirty="0">
                <a:solidFill>
                  <a:srgbClr val="0000CC"/>
                </a:solidFill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Affiliation / Position</a:t>
            </a:r>
          </a:p>
          <a:p>
            <a:pPr lvl="1"/>
            <a:r>
              <a:rPr lang="en-US" altLang="ko-KR" sz="2222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Professor of Hotel and Tourism Management</a:t>
            </a:r>
          </a:p>
          <a:p>
            <a:pPr lvl="1"/>
            <a:r>
              <a:rPr lang="en-US" altLang="ko-KR" sz="2222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Director of Tourism Industry Data Analytics Lab (TIDAL)</a:t>
            </a:r>
          </a:p>
          <a:p>
            <a:pPr lvl="1"/>
            <a:r>
              <a:rPr lang="en-US" altLang="ko-KR" sz="2222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Sejong University</a:t>
            </a:r>
          </a:p>
          <a:p>
            <a:r>
              <a:rPr lang="en-US" altLang="ko-KR" sz="2667" dirty="0">
                <a:solidFill>
                  <a:srgbClr val="0000CC"/>
                </a:solidFill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Educational Background</a:t>
            </a:r>
          </a:p>
          <a:p>
            <a:pPr lvl="1"/>
            <a:r>
              <a:rPr lang="en-US" altLang="ko-KR" sz="2222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Purdue University, West Lafayette, IN: MS(2009) / PhD(2012)</a:t>
            </a:r>
          </a:p>
          <a:p>
            <a:pPr lvl="1"/>
            <a:r>
              <a:rPr lang="en-US" altLang="ko-KR" sz="2222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Sejong University, Seoul, Korea: BS(2006)</a:t>
            </a:r>
          </a:p>
          <a:p>
            <a:r>
              <a:rPr lang="en-US" altLang="ko-KR" sz="2667" dirty="0">
                <a:solidFill>
                  <a:srgbClr val="0000CC"/>
                </a:solidFill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Professional Background</a:t>
            </a:r>
          </a:p>
          <a:p>
            <a:pPr lvl="1"/>
            <a:r>
              <a:rPr lang="en-US" altLang="ko-KR" sz="2222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Temple University, Philadelphia, PA: Assistant Professor</a:t>
            </a:r>
          </a:p>
          <a:p>
            <a:pPr lvl="1"/>
            <a:r>
              <a:rPr lang="en-US" altLang="ko-KR" sz="2222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Purdue University, West Lafayette, IN: TA/RA</a:t>
            </a:r>
          </a:p>
          <a:p>
            <a:pPr lvl="1"/>
            <a:r>
              <a:rPr lang="en-US" altLang="ko-KR" sz="2222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KONICOF, Daejeon, Korea: Specialist of International Cooperation</a:t>
            </a:r>
          </a:p>
          <a:p>
            <a:r>
              <a:rPr lang="en-US" altLang="ko-KR" sz="2667" dirty="0">
                <a:solidFill>
                  <a:srgbClr val="0000CC"/>
                </a:solidFill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Research Area</a:t>
            </a:r>
          </a:p>
          <a:p>
            <a:pPr lvl="1"/>
            <a:r>
              <a:rPr lang="en-US" altLang="ko-KR" sz="2267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Data Analytics in Tourism and Hospitality:</a:t>
            </a:r>
          </a:p>
          <a:p>
            <a:pPr lvl="2"/>
            <a:r>
              <a:rPr lang="en-US" altLang="ko-KR" sz="1867" dirty="0">
                <a:latin typeface="Times New Roman" panose="02020603050405020304" pitchFamily="18" charset="0"/>
                <a:ea typeface="문체부 바탕체" panose="02030609000101010101" pitchFamily="17" charset="-127"/>
                <a:cs typeface="Times New Roman" panose="02020603050405020304" pitchFamily="18" charset="0"/>
              </a:rPr>
              <a:t>Location Analysis, Revenue Management, Asset Management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330A2A9-FCE3-4340-98F2-3E72283BE8E7}"/>
              </a:ext>
            </a:extLst>
          </p:cNvPr>
          <p:cNvSpPr/>
          <p:nvPr/>
        </p:nvSpPr>
        <p:spPr>
          <a:xfrm>
            <a:off x="5306649" y="205142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Speaker: </a:t>
            </a:r>
            <a:r>
              <a:rPr lang="en-US" altLang="ko-KR" sz="4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Seul</a:t>
            </a:r>
            <a:r>
              <a:rPr lang="ko-KR" altLang="en-US" sz="4000" dirty="0">
                <a:latin typeface="Cambria Math" panose="02040503050406030204" pitchFamily="18" charset="0"/>
                <a:ea typeface="문체부 바탕체" panose="02030609000101010101" pitchFamily="17" charset="-127"/>
              </a:rPr>
              <a:t> </a:t>
            </a:r>
            <a:r>
              <a:rPr lang="en-US" altLang="ko-KR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Ki</a:t>
            </a:r>
            <a:r>
              <a:rPr lang="ko-KR" altLang="en-US" sz="4000" dirty="0">
                <a:latin typeface="Cambria Math" panose="02040503050406030204" pitchFamily="18" charset="0"/>
                <a:ea typeface="문체부 바탕체" panose="02030609000101010101" pitchFamily="17" charset="-127"/>
              </a:rPr>
              <a:t> </a:t>
            </a:r>
            <a:r>
              <a:rPr lang="en-US" altLang="ko-KR" sz="4000" dirty="0">
                <a:latin typeface="Cambria Math" panose="02040503050406030204" pitchFamily="18" charset="0"/>
                <a:ea typeface="Cambria Math" panose="02040503050406030204" pitchFamily="18" charset="0"/>
              </a:rPr>
              <a:t>Lee</a:t>
            </a:r>
            <a:endParaRPr lang="ko-KR" altLang="en-US" sz="4000" dirty="0">
              <a:latin typeface="Cambria Math" panose="020405030504060302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DCA5F17-80FB-4384-B004-3B0D9FED47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88" y="1741220"/>
            <a:ext cx="2612389" cy="391586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133155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Travel Purpose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8802A28-DD93-4114-BB06-DE783759B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51" y="1785558"/>
            <a:ext cx="4685190" cy="4678218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DFEB4DFA-8C45-4395-8E77-6C8F44DF18CD}"/>
              </a:ext>
            </a:extLst>
          </p:cNvPr>
          <p:cNvSpPr txBox="1">
            <a:spLocks/>
          </p:cNvSpPr>
          <p:nvPr/>
        </p:nvSpPr>
        <p:spPr>
          <a:xfrm>
            <a:off x="7868873" y="1948998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 visitors are usually for leisure/tourism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Some Japanese visitors for medical tourism</a:t>
            </a:r>
          </a:p>
          <a:p>
            <a:endParaRPr lang="ko-KR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29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Information Needed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35E6988-0CF1-4678-A428-0824CC4EB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445" y="1825625"/>
            <a:ext cx="4463988" cy="4457345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AFE2987-542A-4E0D-89E9-F91899E09990}"/>
              </a:ext>
            </a:extLst>
          </p:cNvPr>
          <p:cNvSpPr txBox="1">
            <a:spLocks/>
          </p:cNvSpPr>
          <p:nvPr/>
        </p:nvSpPr>
        <p:spPr>
          <a:xfrm>
            <a:off x="7868873" y="1948998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 travelers require information on tourist attractions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Japanese travelers require information on food and transportation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Chinese travelers: balanced</a:t>
            </a:r>
          </a:p>
          <a:p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20C34AF-F428-4DF3-B265-3F5C8F4FF69C}"/>
              </a:ext>
            </a:extLst>
          </p:cNvPr>
          <p:cNvSpPr/>
          <p:nvPr/>
        </p:nvSpPr>
        <p:spPr>
          <a:xfrm>
            <a:off x="922194" y="6311900"/>
            <a:ext cx="937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Chinese travelers expect e-payments to be accepted. Russians are curious about payments too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42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Primary Activity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endParaRPr lang="ko-KR" altLang="en-US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2414575-8305-42AE-BC11-9FD028A5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702" y="1825625"/>
            <a:ext cx="4783584" cy="4776466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7053C3E2-E1EB-4402-8F15-3897BE487E21}"/>
              </a:ext>
            </a:extLst>
          </p:cNvPr>
          <p:cNvSpPr txBox="1">
            <a:spLocks/>
          </p:cNvSpPr>
          <p:nvPr/>
        </p:nvSpPr>
        <p:spPr>
          <a:xfrm>
            <a:off x="7989580" y="1952081"/>
            <a:ext cx="3484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Cambria Math" panose="02040503050406030204" pitchFamily="18" charset="0"/>
              </a:rPr>
              <a:t>Russian travelers like landmarks (skyscrapers, square, etc.)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Japanese/Chinese travelers like restaurants and shopping centers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Koreans usually want to do both</a:t>
            </a:r>
          </a:p>
          <a:p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A58ECFC-89BC-4BA2-BA1C-220A0D6A7471}"/>
              </a:ext>
            </a:extLst>
          </p:cNvPr>
          <p:cNvSpPr/>
          <p:nvPr/>
        </p:nvSpPr>
        <p:spPr>
          <a:xfrm>
            <a:off x="930846" y="3401129"/>
            <a:ext cx="23032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Russians display a very different behavior; less shopping and more sightseeing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58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Summary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Country differences notable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Russia and Japan travelers not likely to increase significantly in  the near future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Political &amp; economic situation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Chinese and Korean tourists likely to increase in 2025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Marketing and packaging strategies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Where focus on Chinese market would be larger group tours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And focus on Korean market would be individual/small group tours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Unlike Japan, Chinese and Korean travelers want to make use of e-payment options whenever possible</a:t>
            </a:r>
          </a:p>
          <a:p>
            <a:pPr marL="457200" lvl="1" indent="0">
              <a:buNone/>
            </a:pPr>
            <a:endParaRPr lang="ko-KR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8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59" y="547073"/>
            <a:ext cx="2830285" cy="1013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88" y="259198"/>
            <a:ext cx="2604616" cy="1388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69" y="5621809"/>
            <a:ext cx="3265714" cy="775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4" y="460584"/>
            <a:ext cx="2048272" cy="118678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9E129EE-13C8-4509-9CC5-7D819126F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68" y="5011590"/>
            <a:ext cx="4299440" cy="1587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5B61E-904B-4341-8342-5FBC8DD247F1}"/>
              </a:ext>
            </a:extLst>
          </p:cNvPr>
          <p:cNvSpPr txBox="1"/>
          <p:nvPr/>
        </p:nvSpPr>
        <p:spPr>
          <a:xfrm>
            <a:off x="2101048" y="3177449"/>
            <a:ext cx="7989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Thank you for your attention</a:t>
            </a:r>
            <a:endParaRPr lang="ko-KR" altLang="en-US" sz="4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6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3D42168-D04D-461C-BB8C-3DE458DD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922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C46D310-528A-44AB-884A-1CE8BDF0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Country Differences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B5030E-BC65-40C4-BA0F-54C4EDD3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Differences in Travel Behavior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Need and want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One size </a:t>
            </a:r>
            <a:r>
              <a:rPr lang="en-US" altLang="ko-KR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does not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 fit all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What works for one group may not for the other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Diversification of services essential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Language 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Tour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Food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Products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</a:rPr>
              <a:t>And many more…</a:t>
            </a:r>
          </a:p>
        </p:txBody>
      </p:sp>
    </p:spTree>
    <p:extLst>
      <p:ext uri="{BB962C8B-B14F-4D97-AF65-F5344CB8AC3E}">
        <p14:creationId xmlns:p14="http://schemas.microsoft.com/office/powerpoint/2010/main" val="1277725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3D42168-D04D-461C-BB8C-3DE458DD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C46D310-528A-44AB-884A-1CE8BDF0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Japanese Tourists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B5030E-BC65-40C4-BA0F-54C4EDD3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8555" y="1825625"/>
            <a:ext cx="493524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Small groups of friends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Polite, respectful, and considerate of local customs 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Well prepared and organized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Like taking photos at scenic spots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reserved and quiet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local crafts or items that reflect the place they’re visiting.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Shy about communicating in English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Very clean</a:t>
            </a:r>
          </a:p>
          <a:p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6" name="Picture 2" descr="日 관광객 64.1% &quot;한국 맛집 가고 싶어&quot; 일본 관광객 100만 명 넘었다. &lt; 여행이슈 &lt; 여행 &lt; 기사본문 - 아던트뉴스">
            <a:extLst>
              <a:ext uri="{FF2B5EF4-FFF2-40B4-BE49-F238E27FC236}">
                <a16:creationId xmlns:a16="http://schemas.microsoft.com/office/drawing/2014/main" id="{447AE189-3A3F-4112-829A-3E57FA104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91" y="2372411"/>
            <a:ext cx="5291403" cy="298082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8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3D42168-D04D-461C-BB8C-3DE458DD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C46D310-528A-44AB-884A-1CE8BDF0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Chinese Tourists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B5030E-BC65-40C4-BA0F-54C4EDD3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8555" y="1825625"/>
            <a:ext cx="4935243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Tend to travel in groups, especially older generations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Enthusiasm for shopping, particularly luxury goods and well-known international brands. 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Often use Chinese social media platforms like WeChat and Weibo to share their travel experiences. 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Tend to enjoy visiting landmarks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Rely on apps like Alipay or WeChat Pay for payments while traveling, and some may encounter difficulties with language barriers, leading them to rely on digital translation tools.</a:t>
            </a:r>
          </a:p>
          <a:p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6" name="Picture 2" descr="Chinese Tourists' Behavior Improving, Study by Chinese Tourism Authority  Finds | Jing Daily">
            <a:extLst>
              <a:ext uri="{FF2B5EF4-FFF2-40B4-BE49-F238E27FC236}">
                <a16:creationId xmlns:a16="http://schemas.microsoft.com/office/drawing/2014/main" id="{A61CBD56-6C05-4C6E-A857-F68465BF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92" y="2219418"/>
            <a:ext cx="4768743" cy="334811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0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3D42168-D04D-461C-BB8C-3DE458DD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C46D310-528A-44AB-884A-1CE8BDF0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Russian Tourists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B5030E-BC65-40C4-BA0F-54C4EDD3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3965" y="1825625"/>
            <a:ext cx="481983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Family or groups of families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Eager to explore the history, culture, and traditions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higher expectations for service quality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Russian tourists spend a lot when traveling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More direct in their communication, not afraid to express what they want 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Enjoy visiting warmer destinations, particularly during Russia’s colder months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6" name="Picture 2" descr="Operators fear Russians visiting Turkey may fall by over 50% in 2022 |  Daily Sabah">
            <a:extLst>
              <a:ext uri="{FF2B5EF4-FFF2-40B4-BE49-F238E27FC236}">
                <a16:creationId xmlns:a16="http://schemas.microsoft.com/office/drawing/2014/main" id="{7FC400D4-6896-41C5-937F-D7367A458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84" y="2242876"/>
            <a:ext cx="4578707" cy="303933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9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3D42168-D04D-461C-BB8C-3DE458DD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C46D310-528A-44AB-884A-1CE8BDF0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Korean Tourists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B5030E-BC65-40C4-BA0F-54C4EDD3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9161" y="1825625"/>
            <a:ext cx="54146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Individual travel and small groups increasing</a:t>
            </a:r>
          </a:p>
          <a:p>
            <a:pPr lvl="1"/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In many ways, Koreans are in between Japan and China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Well prepared and organized 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Often researching destinations in advance and having a clear plan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Take </a:t>
            </a:r>
            <a:r>
              <a:rPr lang="en-US" altLang="ko-KR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lots</a:t>
            </a:r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 of photos (especially of food)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Enjoy trying adventurous dishes (like lamb head) and activities (horseback riding and rafting)</a:t>
            </a:r>
          </a:p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Willing to communicate in English</a:t>
            </a:r>
          </a:p>
          <a:p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6" name="Picture 2" descr="Why are South Korean tourists flocking to Vietnam? - VnExpress International">
            <a:extLst>
              <a:ext uri="{FF2B5EF4-FFF2-40B4-BE49-F238E27FC236}">
                <a16:creationId xmlns:a16="http://schemas.microsoft.com/office/drawing/2014/main" id="{3E8BBB99-C696-4BC1-9E3B-C9DDBD08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70" y="2427534"/>
            <a:ext cx="4890963" cy="2934578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44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8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9275" cy="1325563"/>
          </a:xfrm>
        </p:spPr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Analysis of Seoul Tourism Organization Data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DA65187A-BFC7-494B-B53F-B12D0DD48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6045593"/>
            <a:ext cx="5181600" cy="447282"/>
          </a:xfrm>
        </p:spPr>
        <p:txBody>
          <a:bodyPr>
            <a:normAutofit lnSpcReduction="10000"/>
          </a:bodyPr>
          <a:lstStyle/>
          <a:p>
            <a:r>
              <a:rPr lang="en-US" altLang="ko-KR" dirty="0">
                <a:latin typeface="Cambria Math" panose="02040503050406030204" pitchFamily="18" charset="0"/>
                <a:ea typeface="Cambria Math" panose="02040503050406030204" pitchFamily="18" charset="0"/>
              </a:rPr>
              <a:t>2024 data to be released soon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613E51D-03A9-4153-9430-C18BBE97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92" y="1625238"/>
            <a:ext cx="8613615" cy="421188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3347950-82A8-47C5-A173-8BD2568D503D}"/>
              </a:ext>
            </a:extLst>
          </p:cNvPr>
          <p:cNvSpPr/>
          <p:nvPr/>
        </p:nvSpPr>
        <p:spPr>
          <a:xfrm>
            <a:off x="7774102" y="1830297"/>
            <a:ext cx="3579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Analysis of raw data to find insight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0CFE049-E506-40BA-8BC8-5D07F8AA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923"/>
            <a:ext cx="12192000" cy="6852004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2DDD217-BD7C-4F0E-AED9-2BD1C7D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Average days visited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ECDE5D-A9E1-4607-9811-1BB3A683F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8873" y="1825625"/>
            <a:ext cx="3484925" cy="4351338"/>
          </a:xfrm>
        </p:spPr>
        <p:txBody>
          <a:bodyPr/>
          <a:lstStyle/>
          <a:p>
            <a:r>
              <a:rPr lang="en-US" altLang="ko-KR" dirty="0">
                <a:latin typeface="Cambria Math" panose="02040503050406030204" pitchFamily="18" charset="0"/>
              </a:rPr>
              <a:t>Russians visit the longest, while Japanese visit the shortest</a:t>
            </a:r>
          </a:p>
          <a:p>
            <a:r>
              <a:rPr lang="en-US" altLang="ko-KR" dirty="0">
                <a:latin typeface="Cambria Math" panose="02040503050406030204" pitchFamily="18" charset="0"/>
              </a:rPr>
              <a:t>Korean travelers usually 3~5 days (between Japan and China)</a:t>
            </a:r>
            <a:endParaRPr lang="ko-KR" altLang="en-US" dirty="0">
              <a:latin typeface="Cambria Math" panose="020405030504060302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9289C92-C166-47DB-AD89-3506BC657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932" y="1263563"/>
            <a:ext cx="4763549" cy="475646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FF8928D-CADE-40AB-BFCF-EFD8CF03FD17}"/>
              </a:ext>
            </a:extLst>
          </p:cNvPr>
          <p:cNvSpPr/>
          <p:nvPr/>
        </p:nvSpPr>
        <p:spPr>
          <a:xfrm>
            <a:off x="3246490" y="6048799"/>
            <a:ext cx="4077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Blue line is the 95% confidence interval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932</Words>
  <Application>Microsoft Office PowerPoint</Application>
  <PresentationFormat>와이드스크린</PresentationFormat>
  <Paragraphs>128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Roboto</vt:lpstr>
      <vt:lpstr>Arial</vt:lpstr>
      <vt:lpstr>Calibri</vt:lpstr>
      <vt:lpstr>Calibri Light</vt:lpstr>
      <vt:lpstr>Cambria Math</vt:lpstr>
      <vt:lpstr>Times New Roman</vt:lpstr>
      <vt:lpstr>Office Theme</vt:lpstr>
      <vt:lpstr>PowerPoint 프레젠테이션</vt:lpstr>
      <vt:lpstr>PowerPoint 프레젠테이션</vt:lpstr>
      <vt:lpstr>Country Differences</vt:lpstr>
      <vt:lpstr>Japanese Tourists</vt:lpstr>
      <vt:lpstr>Chinese Tourists</vt:lpstr>
      <vt:lpstr>Russian Tourists</vt:lpstr>
      <vt:lpstr>Korean Tourists</vt:lpstr>
      <vt:lpstr>Analysis of Seoul Tourism Organization Data</vt:lpstr>
      <vt:lpstr>Average days visited</vt:lpstr>
      <vt:lpstr>Average Hotel Spending by Country</vt:lpstr>
      <vt:lpstr>Total Food Expenditure</vt:lpstr>
      <vt:lpstr>Average Daily Food Expenditure</vt:lpstr>
      <vt:lpstr>Average Group Size</vt:lpstr>
      <vt:lpstr>Return Visits</vt:lpstr>
      <vt:lpstr>Total Expenditure</vt:lpstr>
      <vt:lpstr>Favorite Food</vt:lpstr>
      <vt:lpstr>Favorite Food</vt:lpstr>
      <vt:lpstr>Marketable Food</vt:lpstr>
      <vt:lpstr>Shopping</vt:lpstr>
      <vt:lpstr>Travel Purpose</vt:lpstr>
      <vt:lpstr>Information Needed</vt:lpstr>
      <vt:lpstr>Primary Activity</vt:lpstr>
      <vt:lpstr>Summary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26</cp:revision>
  <dcterms:created xsi:type="dcterms:W3CDTF">2025-01-24T07:18:57Z</dcterms:created>
  <dcterms:modified xsi:type="dcterms:W3CDTF">2025-02-09T02:07:55Z</dcterms:modified>
</cp:coreProperties>
</file>