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82" r:id="rId3"/>
    <p:sldId id="283" r:id="rId4"/>
    <p:sldId id="289" r:id="rId5"/>
    <p:sldId id="257" r:id="rId6"/>
    <p:sldId id="286" r:id="rId7"/>
    <p:sldId id="287" r:id="rId8"/>
    <p:sldId id="311" r:id="rId9"/>
    <p:sldId id="310" r:id="rId10"/>
    <p:sldId id="312" r:id="rId11"/>
    <p:sldId id="313" r:id="rId12"/>
    <p:sldId id="258" r:id="rId13"/>
    <p:sldId id="291" r:id="rId14"/>
    <p:sldId id="292" r:id="rId15"/>
    <p:sldId id="293" r:id="rId16"/>
    <p:sldId id="295" r:id="rId17"/>
    <p:sldId id="297" r:id="rId18"/>
    <p:sldId id="299" r:id="rId19"/>
    <p:sldId id="300" r:id="rId20"/>
    <p:sldId id="302" r:id="rId21"/>
    <p:sldId id="303" r:id="rId22"/>
    <p:sldId id="304" r:id="rId23"/>
    <p:sldId id="354" r:id="rId24"/>
    <p:sldId id="309" r:id="rId25"/>
    <p:sldId id="323" r:id="rId26"/>
    <p:sldId id="325" r:id="rId27"/>
    <p:sldId id="326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05" r:id="rId41"/>
    <p:sldId id="307" r:id="rId42"/>
    <p:sldId id="306" r:id="rId43"/>
    <p:sldId id="308" r:id="rId44"/>
  </p:sldIdLst>
  <p:sldSz cx="12192000" cy="6858000"/>
  <p:notesSz cx="6858000" cy="9144000"/>
  <p:embeddedFontLst>
    <p:embeddedFont>
      <p:font typeface="Fira Sans Extra Condensed Medium" panose="020B0600070205080204" charset="-128"/>
      <p:regular r:id="rId46"/>
      <p:bold r:id="rId47"/>
      <p:italic r:id="rId48"/>
      <p:boldItalic r:id="rId49"/>
    </p:embeddedFont>
    <p:embeddedFont>
      <p:font typeface="Fira Sans Condensed Medium" panose="020B0600070205080204" charset="-128"/>
      <p:regular r:id="rId50"/>
      <p:bold r:id="rId51"/>
      <p:italic r:id="rId52"/>
      <p:boldItalic r:id="rId53"/>
    </p:embeddedFont>
    <p:embeddedFont>
      <p:font typeface="Montserrat" panose="020B0600070205080204" charset="-128"/>
      <p:regular r:id="rId54"/>
      <p:bold r:id="rId55"/>
      <p:italic r:id="rId56"/>
      <p:boldItalic r:id="rId57"/>
    </p:embeddedFont>
    <p:embeddedFont>
      <p:font typeface="Nunito Sans ExtraBold" panose="020B0600070205080204" charset="0"/>
      <p:bold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Mongolian Baiti" panose="03000500000000000000" pitchFamily="66" charset="0"/>
      <p:regular r:id="rId64"/>
    </p:embeddedFont>
    <p:embeddedFont>
      <p:font typeface="Fira Sans" panose="020B0600070205080204" charset="-128"/>
      <p:regular r:id="rId65"/>
      <p:bold r:id="rId66"/>
      <p:italic r:id="rId67"/>
      <p:boldItalic r:id="rId68"/>
    </p:embeddedFont>
    <p:embeddedFont>
      <p:font typeface="Roboto" panose="020B0600070205080204" charset="-128"/>
      <p:regular r:id="rId69"/>
      <p:bold r:id="rId70"/>
      <p:italic r:id="rId71"/>
      <p:boldItalic r:id="rId72"/>
    </p:embeddedFont>
    <p:embeddedFont>
      <p:font typeface="Nunito Sans" panose="020B0600070205080204" charset="-128"/>
      <p:regular r:id="rId73"/>
      <p:bold r:id="rId74"/>
      <p:italic r:id="rId75"/>
      <p:boldItalic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7" roundtripDataSignature="AMtx7mg3/mecJnyoXtGypd0CWGDa7ZsW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8290EA-D41E-4352-990C-15C0A1C13EBB}">
  <a:tblStyle styleId="{0F8290EA-D41E-4352-990C-15C0A1C13E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60"/>
  </p:normalViewPr>
  <p:slideViewPr>
    <p:cSldViewPr snapToGrid="0">
      <p:cViewPr>
        <p:scale>
          <a:sx n="75" d="100"/>
          <a:sy n="75" d="100"/>
        </p:scale>
        <p:origin x="198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74" Type="http://schemas.openxmlformats.org/officeDocument/2006/relationships/font" Target="fonts/font29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font" Target="fonts/font28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schemas.openxmlformats.org/officeDocument/2006/relationships/font" Target="fonts/font31.fntdata"/><Relationship Id="rId7" Type="http://schemas.openxmlformats.org/officeDocument/2006/relationships/slide" Target="slides/slide6.xml"/><Relationship Id="rId71" Type="http://schemas.openxmlformats.org/officeDocument/2006/relationships/font" Target="fonts/font2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66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ownloads\&#1053;&#1080;&#1081;&#1089;&#1083;&#1101;&#1083;&#1080;&#1081;&#1085;%20&#1101;&#1074;&#1077;&#1085;&#1090;&#1199;&#1199;&#1076;&#1080;&#1081;&#1085;%20&#1085;&#1101;&#1075;&#1076;&#1089;&#1101;&#1085;%20&#1076;&#1199;&#108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'[Нийслэлийн эвентүүдийн нэгдсэн дүн.xlsx]Sheet2'!$B$16</c:f>
              <c:strCache>
                <c:ptCount val="1"/>
                <c:pt idx="0">
                  <c:v>Эдийн засагт оруулсан эргэлт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35379061371841E-3"/>
                  <c:y val="-0.11411411411411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1CD-45CD-89BE-2BF02904C357}"/>
                </c:ext>
              </c:extLst>
            </c:dLbl>
            <c:dLbl>
              <c:idx val="1"/>
              <c:layout>
                <c:manualLayout>
                  <c:x val="1.0830324909747301E-2"/>
                  <c:y val="-7.807807807807809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1CD-45CD-89BE-2BF02904C357}"/>
                </c:ext>
              </c:extLst>
            </c:dLbl>
            <c:dLbl>
              <c:idx val="2"/>
              <c:layout>
                <c:manualLayout>
                  <c:x val="1.4891696750902499E-2"/>
                  <c:y val="-3.603603603603600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1CD-45CD-89BE-2BF02904C357}"/>
                </c:ext>
              </c:extLst>
            </c:dLbl>
            <c:dLbl>
              <c:idx val="3"/>
              <c:layout>
                <c:manualLayout>
                  <c:x val="6.7689530685920603E-3"/>
                  <c:y val="-0.132132132132132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1CD-45CD-89BE-2BF02904C357}"/>
                </c:ext>
              </c:extLst>
            </c:dLbl>
            <c:dLbl>
              <c:idx val="4"/>
              <c:layout>
                <c:manualLayout>
                  <c:x val="-7.09055346469097E-4"/>
                  <c:y val="-0.2312883678033509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1CD-45CD-89BE-2BF02904C357}"/>
                </c:ext>
              </c:extLst>
            </c:dLbl>
            <c:dLbl>
              <c:idx val="5"/>
              <c:layout>
                <c:manualLayout>
                  <c:x val="-2.7075812274368199E-3"/>
                  <c:y val="-3.90390390390389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1CD-45CD-89BE-2BF02904C357}"/>
                </c:ext>
              </c:extLst>
            </c:dLbl>
            <c:dLbl>
              <c:idx val="6"/>
              <c:layout>
                <c:manualLayout>
                  <c:x val="2.7075812274368199E-3"/>
                  <c:y val="-4.80480480480479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1CD-45CD-89BE-2BF02904C3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'[Нийслэлийн эвентүүдийн нэгдсэн дүн.xlsx]Sheet2'!$C$15:$I$15</c:f>
              <c:strCache>
                <c:ptCount val="7"/>
                <c:pt idx="0">
                  <c:v>Бүргэдийн баяр</c:v>
                </c:pt>
                <c:pt idx="1">
                  <c:v>Тэнгэр дэлхийн бөөгийн фестиваль </c:v>
                </c:pt>
                <c:pt idx="2">
                  <c:v>Талын салхи Мото фестиваль</c:v>
                </c:pt>
                <c:pt idx="3">
                  <c:v>Дээлтэй Монгол</c:v>
                </c:pt>
                <c:pt idx="4">
                  <c:v>Хүрээ цам Даншиг наадам</c:v>
                </c:pt>
                <c:pt idx="5">
                  <c:v>UB food</c:v>
                </c:pt>
                <c:pt idx="6">
                  <c:v>Korean week</c:v>
                </c:pt>
              </c:strCache>
            </c:strRef>
          </c:cat>
          <c:val>
            <c:numRef>
              <c:f>'[Нийслэлийн эвентүүдийн нэгдсэн дүн.xlsx]Sheet2'!$C$16:$I$16</c:f>
              <c:numCache>
                <c:formatCode>General</c:formatCode>
                <c:ptCount val="7"/>
                <c:pt idx="0">
                  <c:v>2000000000</c:v>
                </c:pt>
                <c:pt idx="1">
                  <c:v>1500000000</c:v>
                </c:pt>
                <c:pt idx="2">
                  <c:v>21000000</c:v>
                </c:pt>
                <c:pt idx="3">
                  <c:v>4000000000</c:v>
                </c:pt>
                <c:pt idx="4">
                  <c:v>7800000000</c:v>
                </c:pt>
                <c:pt idx="5">
                  <c:v>650000000</c:v>
                </c:pt>
                <c:pt idx="6">
                  <c:v>65000000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1CD-45CD-89BE-2BF02904C3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100"/>
        <c:axId val="978483211"/>
        <c:axId val="273831157"/>
      </c:barChart>
      <c:catAx>
        <c:axId val="97848321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831157"/>
        <c:crosses val="autoZero"/>
        <c:auto val="1"/>
        <c:lblAlgn val="ctr"/>
        <c:lblOffset val="100"/>
        <c:noMultiLvlLbl val="0"/>
      </c:catAx>
      <c:valAx>
        <c:axId val="27383115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4832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524368231046902"/>
          <c:y val="0.90590590590590603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752815ca-cd11-49ca-8b3d-75d1ad17f9e8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173287-BF22-4B63-A3DA-B9367FE80C7B}" type="doc">
      <dgm:prSet loTypeId="urn:microsoft.com/office/officeart/2005/8/layout/cycle6" loCatId="relationship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74EC4453-077B-473A-9996-E86738354808}">
      <dgm:prSet/>
      <dgm:spPr/>
      <dgm:t>
        <a:bodyPr/>
        <a:lstStyle/>
        <a:p>
          <a:r>
            <a:rPr lang="mn-MN" dirty="0"/>
            <a:t>Эвентийн аргачлалыг тооцсон статистик мэдээлэл бүрдэл үүсээгүй.</a:t>
          </a:r>
          <a:endParaRPr lang="en-US" dirty="0"/>
        </a:p>
      </dgm:t>
    </dgm:pt>
    <dgm:pt modelId="{54C52B4A-C668-4166-A44A-17DA479F1EBB}" type="parTrans" cxnId="{6535CC78-6CEE-4D4D-8138-E183A966A25A}">
      <dgm:prSet/>
      <dgm:spPr/>
      <dgm:t>
        <a:bodyPr/>
        <a:lstStyle/>
        <a:p>
          <a:endParaRPr lang="en-US"/>
        </a:p>
      </dgm:t>
    </dgm:pt>
    <dgm:pt modelId="{7A6F2FF9-A4D2-460F-9D68-DD9FF32C627B}" type="sibTrans" cxnId="{6535CC78-6CEE-4D4D-8138-E183A966A25A}">
      <dgm:prSet/>
      <dgm:spPr/>
      <dgm:t>
        <a:bodyPr/>
        <a:lstStyle/>
        <a:p>
          <a:endParaRPr lang="en-US"/>
        </a:p>
      </dgm:t>
    </dgm:pt>
    <dgm:pt modelId="{F046AB44-2111-4A61-86C1-26E13479FE8C}">
      <dgm:prSet/>
      <dgm:spPr/>
      <dgm:t>
        <a:bodyPr/>
        <a:lstStyle/>
        <a:p>
          <a:r>
            <a:rPr lang="mn-MN" dirty="0"/>
            <a:t>Тухайн эвентийг үнэлэх, эрэмбэлэх боломжгүй</a:t>
          </a:r>
          <a:endParaRPr lang="en-US" dirty="0"/>
        </a:p>
      </dgm:t>
    </dgm:pt>
    <dgm:pt modelId="{0C594FFB-2AF3-4A39-AD5E-8D70A5B15D6B}" type="parTrans" cxnId="{1E944252-785A-4ED3-9B0F-5ECA00EEE525}">
      <dgm:prSet/>
      <dgm:spPr/>
      <dgm:t>
        <a:bodyPr/>
        <a:lstStyle/>
        <a:p>
          <a:endParaRPr lang="en-US"/>
        </a:p>
      </dgm:t>
    </dgm:pt>
    <dgm:pt modelId="{4C4CB733-A1BB-4660-AEFD-56AE562A7134}" type="sibTrans" cxnId="{1E944252-785A-4ED3-9B0F-5ECA00EEE525}">
      <dgm:prSet/>
      <dgm:spPr/>
      <dgm:t>
        <a:bodyPr/>
        <a:lstStyle/>
        <a:p>
          <a:endParaRPr lang="en-US"/>
        </a:p>
      </dgm:t>
    </dgm:pt>
    <dgm:pt modelId="{0AA800A9-C3B0-4C30-AC66-626F7AF4A530}">
      <dgm:prSet/>
      <dgm:spPr/>
      <dgm:t>
        <a:bodyPr/>
        <a:lstStyle/>
        <a:p>
          <a:r>
            <a:rPr lang="mn-MN" dirty="0"/>
            <a:t>Эдийн засгийн тооцоолол хийх арга зүй, </a:t>
          </a:r>
          <a:r>
            <a:rPr lang="mn-MN" dirty="0" smtClean="0"/>
            <a:t>маягтгүй</a:t>
          </a:r>
          <a:endParaRPr lang="en-US" dirty="0"/>
        </a:p>
      </dgm:t>
    </dgm:pt>
    <dgm:pt modelId="{155BDD97-9286-4127-AE74-17CE9BBA3F66}" type="parTrans" cxnId="{11CA3B2F-6ADC-42E5-BF0C-5C8BE8FB9291}">
      <dgm:prSet/>
      <dgm:spPr/>
      <dgm:t>
        <a:bodyPr/>
        <a:lstStyle/>
        <a:p>
          <a:endParaRPr lang="en-US"/>
        </a:p>
      </dgm:t>
    </dgm:pt>
    <dgm:pt modelId="{B469CEE4-BFC1-437E-9172-3DDDFF86518B}" type="sibTrans" cxnId="{11CA3B2F-6ADC-42E5-BF0C-5C8BE8FB9291}">
      <dgm:prSet/>
      <dgm:spPr/>
      <dgm:t>
        <a:bodyPr/>
        <a:lstStyle/>
        <a:p>
          <a:endParaRPr lang="en-US"/>
        </a:p>
      </dgm:t>
    </dgm:pt>
    <dgm:pt modelId="{957FF98A-CFE0-4187-BE79-02597B25F5E6}">
      <dgm:prSet/>
      <dgm:spPr/>
      <dgm:t>
        <a:bodyPr/>
        <a:lstStyle/>
        <a:p>
          <a:r>
            <a:rPr lang="mn-MN" dirty="0"/>
            <a:t>Эвентийн ангилал, төрөл, хугацааны давтамж тодорхойгүй.</a:t>
          </a:r>
          <a:endParaRPr lang="en-US" dirty="0"/>
        </a:p>
      </dgm:t>
    </dgm:pt>
    <dgm:pt modelId="{79F6BFF0-5099-4526-983C-F247B3EBA8C7}" type="parTrans" cxnId="{B88226EC-AB8C-4CAF-92AD-6D56DBBD38FF}">
      <dgm:prSet/>
      <dgm:spPr/>
      <dgm:t>
        <a:bodyPr/>
        <a:lstStyle/>
        <a:p>
          <a:endParaRPr lang="en-US"/>
        </a:p>
      </dgm:t>
    </dgm:pt>
    <dgm:pt modelId="{42690E4F-FCB0-4C10-8EB4-CDFA4A6C893A}" type="sibTrans" cxnId="{B88226EC-AB8C-4CAF-92AD-6D56DBBD38FF}">
      <dgm:prSet/>
      <dgm:spPr/>
      <dgm:t>
        <a:bodyPr/>
        <a:lstStyle/>
        <a:p>
          <a:endParaRPr lang="en-US"/>
        </a:p>
      </dgm:t>
    </dgm:pt>
    <dgm:pt modelId="{1BAD6CD9-66B1-4993-8DFC-1B9E6813F3AE}">
      <dgm:prSet/>
      <dgm:spPr/>
      <dgm:t>
        <a:bodyPr/>
        <a:lstStyle/>
        <a:p>
          <a:r>
            <a:rPr lang="mn-MN" dirty="0"/>
            <a:t>Таамаглал, аман мэдээ </a:t>
          </a:r>
          <a:r>
            <a:rPr lang="en-US" dirty="0"/>
            <a:t>(</a:t>
          </a:r>
          <a:r>
            <a:rPr lang="mn-MN" dirty="0"/>
            <a:t>дэгс ярианд</a:t>
          </a:r>
          <a:r>
            <a:rPr lang="en-US" dirty="0"/>
            <a:t>)</a:t>
          </a:r>
          <a:r>
            <a:rPr lang="mn-MN" dirty="0"/>
            <a:t> баримтад үндэслэж санхүүжилт, эрэмбэ бүрдээгүй. </a:t>
          </a:r>
          <a:endParaRPr lang="en-US" dirty="0"/>
        </a:p>
      </dgm:t>
    </dgm:pt>
    <dgm:pt modelId="{7159EE19-3AC6-4854-934B-18EA30DB26AD}" type="parTrans" cxnId="{5A735ECB-C98D-41AA-84F7-571E7E58324B}">
      <dgm:prSet/>
      <dgm:spPr/>
      <dgm:t>
        <a:bodyPr/>
        <a:lstStyle/>
        <a:p>
          <a:endParaRPr lang="en-US"/>
        </a:p>
      </dgm:t>
    </dgm:pt>
    <dgm:pt modelId="{F8DE2401-6EFA-4EF6-8FC6-6D66E797551F}" type="sibTrans" cxnId="{5A735ECB-C98D-41AA-84F7-571E7E58324B}">
      <dgm:prSet/>
      <dgm:spPr/>
      <dgm:t>
        <a:bodyPr/>
        <a:lstStyle/>
        <a:p>
          <a:endParaRPr lang="en-US"/>
        </a:p>
      </dgm:t>
    </dgm:pt>
    <dgm:pt modelId="{13733553-61AD-44D5-B01C-080C323A7C5A}" type="pres">
      <dgm:prSet presAssocID="{55173287-BF22-4B63-A3DA-B9367FE80C7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CF9A47-7EF4-406F-BAAD-5A5A04226733}" type="pres">
      <dgm:prSet presAssocID="{74EC4453-077B-473A-9996-E8673835480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06599E-2284-4B31-B8F5-A6B8E41DC5E8}" type="pres">
      <dgm:prSet presAssocID="{74EC4453-077B-473A-9996-E86738354808}" presName="spNode" presStyleCnt="0"/>
      <dgm:spPr/>
    </dgm:pt>
    <dgm:pt modelId="{47FBDBEC-AE34-4EBB-AE38-0718CFC7F31D}" type="pres">
      <dgm:prSet presAssocID="{7A6F2FF9-A4D2-460F-9D68-DD9FF32C627B}" presName="sibTrans" presStyleLbl="sibTrans1D1" presStyleIdx="0" presStyleCnt="5"/>
      <dgm:spPr/>
      <dgm:t>
        <a:bodyPr/>
        <a:lstStyle/>
        <a:p>
          <a:endParaRPr lang="en-US"/>
        </a:p>
      </dgm:t>
    </dgm:pt>
    <dgm:pt modelId="{FEDD46C8-529A-4F11-8795-281525D0DED4}" type="pres">
      <dgm:prSet presAssocID="{F046AB44-2111-4A61-86C1-26E13479FE8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DD61B6-C9AD-4B46-AF31-AB9FA669769D}" type="pres">
      <dgm:prSet presAssocID="{F046AB44-2111-4A61-86C1-26E13479FE8C}" presName="spNode" presStyleCnt="0"/>
      <dgm:spPr/>
    </dgm:pt>
    <dgm:pt modelId="{602BACC6-0A6C-4E2A-90FB-CD191AE11EA7}" type="pres">
      <dgm:prSet presAssocID="{4C4CB733-A1BB-4660-AEFD-56AE562A7134}" presName="sibTrans" presStyleLbl="sibTrans1D1" presStyleIdx="1" presStyleCnt="5"/>
      <dgm:spPr/>
      <dgm:t>
        <a:bodyPr/>
        <a:lstStyle/>
        <a:p>
          <a:endParaRPr lang="en-US"/>
        </a:p>
      </dgm:t>
    </dgm:pt>
    <dgm:pt modelId="{48CF0B88-1B8A-4AFD-A154-7B507A48B5BD}" type="pres">
      <dgm:prSet presAssocID="{0AA800A9-C3B0-4C30-AC66-626F7AF4A53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C830A1-FC67-4765-92CD-667DA66B1927}" type="pres">
      <dgm:prSet presAssocID="{0AA800A9-C3B0-4C30-AC66-626F7AF4A530}" presName="spNode" presStyleCnt="0"/>
      <dgm:spPr/>
    </dgm:pt>
    <dgm:pt modelId="{72E8AF29-D22B-4820-BAA8-874CAE22162F}" type="pres">
      <dgm:prSet presAssocID="{B469CEE4-BFC1-437E-9172-3DDDFF86518B}" presName="sibTrans" presStyleLbl="sibTrans1D1" presStyleIdx="2" presStyleCnt="5"/>
      <dgm:spPr/>
      <dgm:t>
        <a:bodyPr/>
        <a:lstStyle/>
        <a:p>
          <a:endParaRPr lang="en-US"/>
        </a:p>
      </dgm:t>
    </dgm:pt>
    <dgm:pt modelId="{C99FB333-19F4-4601-BF2E-0BAC2A9C3120}" type="pres">
      <dgm:prSet presAssocID="{957FF98A-CFE0-4187-BE79-02597B25F5E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72EFA-C77C-4699-A883-0814F2655EA8}" type="pres">
      <dgm:prSet presAssocID="{957FF98A-CFE0-4187-BE79-02597B25F5E6}" presName="spNode" presStyleCnt="0"/>
      <dgm:spPr/>
    </dgm:pt>
    <dgm:pt modelId="{FAA6D27D-E690-411A-A530-BE36F8190299}" type="pres">
      <dgm:prSet presAssocID="{42690E4F-FCB0-4C10-8EB4-CDFA4A6C893A}" presName="sibTrans" presStyleLbl="sibTrans1D1" presStyleIdx="3" presStyleCnt="5"/>
      <dgm:spPr/>
      <dgm:t>
        <a:bodyPr/>
        <a:lstStyle/>
        <a:p>
          <a:endParaRPr lang="en-US"/>
        </a:p>
      </dgm:t>
    </dgm:pt>
    <dgm:pt modelId="{C9BFC3CE-F6D2-43CA-B0D7-25FC3DA4C919}" type="pres">
      <dgm:prSet presAssocID="{1BAD6CD9-66B1-4993-8DFC-1B9E6813F3A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9386D6-D6B2-46A4-84C2-D61B560727E6}" type="pres">
      <dgm:prSet presAssocID="{1BAD6CD9-66B1-4993-8DFC-1B9E6813F3AE}" presName="spNode" presStyleCnt="0"/>
      <dgm:spPr/>
    </dgm:pt>
    <dgm:pt modelId="{3E6DBEFE-5590-4786-B714-2BF1001EA477}" type="pres">
      <dgm:prSet presAssocID="{F8DE2401-6EFA-4EF6-8FC6-6D66E797551F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1E944252-785A-4ED3-9B0F-5ECA00EEE525}" srcId="{55173287-BF22-4B63-A3DA-B9367FE80C7B}" destId="{F046AB44-2111-4A61-86C1-26E13479FE8C}" srcOrd="1" destOrd="0" parTransId="{0C594FFB-2AF3-4A39-AD5E-8D70A5B15D6B}" sibTransId="{4C4CB733-A1BB-4660-AEFD-56AE562A7134}"/>
    <dgm:cxn modelId="{AF134BBA-EAB9-4B67-B66E-CF3FAC0D953E}" type="presOf" srcId="{F046AB44-2111-4A61-86C1-26E13479FE8C}" destId="{FEDD46C8-529A-4F11-8795-281525D0DED4}" srcOrd="0" destOrd="0" presId="urn:microsoft.com/office/officeart/2005/8/layout/cycle6"/>
    <dgm:cxn modelId="{3E05624D-61D3-45D9-AA47-9B1F8BE5820A}" type="presOf" srcId="{42690E4F-FCB0-4C10-8EB4-CDFA4A6C893A}" destId="{FAA6D27D-E690-411A-A530-BE36F8190299}" srcOrd="0" destOrd="0" presId="urn:microsoft.com/office/officeart/2005/8/layout/cycle6"/>
    <dgm:cxn modelId="{99138255-E5C4-45BF-998B-30064D95EBB1}" type="presOf" srcId="{55173287-BF22-4B63-A3DA-B9367FE80C7B}" destId="{13733553-61AD-44D5-B01C-080C323A7C5A}" srcOrd="0" destOrd="0" presId="urn:microsoft.com/office/officeart/2005/8/layout/cycle6"/>
    <dgm:cxn modelId="{BC9971E2-40A6-4EA1-871C-A3031291759C}" type="presOf" srcId="{0AA800A9-C3B0-4C30-AC66-626F7AF4A530}" destId="{48CF0B88-1B8A-4AFD-A154-7B507A48B5BD}" srcOrd="0" destOrd="0" presId="urn:microsoft.com/office/officeart/2005/8/layout/cycle6"/>
    <dgm:cxn modelId="{5A735ECB-C98D-41AA-84F7-571E7E58324B}" srcId="{55173287-BF22-4B63-A3DA-B9367FE80C7B}" destId="{1BAD6CD9-66B1-4993-8DFC-1B9E6813F3AE}" srcOrd="4" destOrd="0" parTransId="{7159EE19-3AC6-4854-934B-18EA30DB26AD}" sibTransId="{F8DE2401-6EFA-4EF6-8FC6-6D66E797551F}"/>
    <dgm:cxn modelId="{F8B4F4DA-D4D4-4B9B-BC7E-4AB7CFFEEC0E}" type="presOf" srcId="{1BAD6CD9-66B1-4993-8DFC-1B9E6813F3AE}" destId="{C9BFC3CE-F6D2-43CA-B0D7-25FC3DA4C919}" srcOrd="0" destOrd="0" presId="urn:microsoft.com/office/officeart/2005/8/layout/cycle6"/>
    <dgm:cxn modelId="{6535CC78-6CEE-4D4D-8138-E183A966A25A}" srcId="{55173287-BF22-4B63-A3DA-B9367FE80C7B}" destId="{74EC4453-077B-473A-9996-E86738354808}" srcOrd="0" destOrd="0" parTransId="{54C52B4A-C668-4166-A44A-17DA479F1EBB}" sibTransId="{7A6F2FF9-A4D2-460F-9D68-DD9FF32C627B}"/>
    <dgm:cxn modelId="{6BCF7295-0F6E-4D9F-9535-9AE7B1E88CD6}" type="presOf" srcId="{74EC4453-077B-473A-9996-E86738354808}" destId="{30CF9A47-7EF4-406F-BAAD-5A5A04226733}" srcOrd="0" destOrd="0" presId="urn:microsoft.com/office/officeart/2005/8/layout/cycle6"/>
    <dgm:cxn modelId="{B88226EC-AB8C-4CAF-92AD-6D56DBBD38FF}" srcId="{55173287-BF22-4B63-A3DA-B9367FE80C7B}" destId="{957FF98A-CFE0-4187-BE79-02597B25F5E6}" srcOrd="3" destOrd="0" parTransId="{79F6BFF0-5099-4526-983C-F247B3EBA8C7}" sibTransId="{42690E4F-FCB0-4C10-8EB4-CDFA4A6C893A}"/>
    <dgm:cxn modelId="{31D53591-0957-40A7-B891-76BCCB72B0D7}" type="presOf" srcId="{7A6F2FF9-A4D2-460F-9D68-DD9FF32C627B}" destId="{47FBDBEC-AE34-4EBB-AE38-0718CFC7F31D}" srcOrd="0" destOrd="0" presId="urn:microsoft.com/office/officeart/2005/8/layout/cycle6"/>
    <dgm:cxn modelId="{B06F4D75-DC3B-42CD-AAB9-58B541EDC9B2}" type="presOf" srcId="{957FF98A-CFE0-4187-BE79-02597B25F5E6}" destId="{C99FB333-19F4-4601-BF2E-0BAC2A9C3120}" srcOrd="0" destOrd="0" presId="urn:microsoft.com/office/officeart/2005/8/layout/cycle6"/>
    <dgm:cxn modelId="{9E5DA2DA-4678-43D6-B3D9-185AA68CA24F}" type="presOf" srcId="{F8DE2401-6EFA-4EF6-8FC6-6D66E797551F}" destId="{3E6DBEFE-5590-4786-B714-2BF1001EA477}" srcOrd="0" destOrd="0" presId="urn:microsoft.com/office/officeart/2005/8/layout/cycle6"/>
    <dgm:cxn modelId="{58A0A85C-A3F6-4967-B636-45BD66550412}" type="presOf" srcId="{B469CEE4-BFC1-437E-9172-3DDDFF86518B}" destId="{72E8AF29-D22B-4820-BAA8-874CAE22162F}" srcOrd="0" destOrd="0" presId="urn:microsoft.com/office/officeart/2005/8/layout/cycle6"/>
    <dgm:cxn modelId="{D5C3A32A-69E9-42C5-B61C-41BB48D610C3}" type="presOf" srcId="{4C4CB733-A1BB-4660-AEFD-56AE562A7134}" destId="{602BACC6-0A6C-4E2A-90FB-CD191AE11EA7}" srcOrd="0" destOrd="0" presId="urn:microsoft.com/office/officeart/2005/8/layout/cycle6"/>
    <dgm:cxn modelId="{11CA3B2F-6ADC-42E5-BF0C-5C8BE8FB9291}" srcId="{55173287-BF22-4B63-A3DA-B9367FE80C7B}" destId="{0AA800A9-C3B0-4C30-AC66-626F7AF4A530}" srcOrd="2" destOrd="0" parTransId="{155BDD97-9286-4127-AE74-17CE9BBA3F66}" sibTransId="{B469CEE4-BFC1-437E-9172-3DDDFF86518B}"/>
    <dgm:cxn modelId="{5E0D812F-A8B1-4A95-A032-9700CC30055C}" type="presParOf" srcId="{13733553-61AD-44D5-B01C-080C323A7C5A}" destId="{30CF9A47-7EF4-406F-BAAD-5A5A04226733}" srcOrd="0" destOrd="0" presId="urn:microsoft.com/office/officeart/2005/8/layout/cycle6"/>
    <dgm:cxn modelId="{10A790D5-E891-477A-B956-263B3FA74E06}" type="presParOf" srcId="{13733553-61AD-44D5-B01C-080C323A7C5A}" destId="{FC06599E-2284-4B31-B8F5-A6B8E41DC5E8}" srcOrd="1" destOrd="0" presId="urn:microsoft.com/office/officeart/2005/8/layout/cycle6"/>
    <dgm:cxn modelId="{9C44BBF3-0AAD-41E7-A1E7-D7998EB52B36}" type="presParOf" srcId="{13733553-61AD-44D5-B01C-080C323A7C5A}" destId="{47FBDBEC-AE34-4EBB-AE38-0718CFC7F31D}" srcOrd="2" destOrd="0" presId="urn:microsoft.com/office/officeart/2005/8/layout/cycle6"/>
    <dgm:cxn modelId="{7DD914B2-4345-403D-9A56-D02A6008B22E}" type="presParOf" srcId="{13733553-61AD-44D5-B01C-080C323A7C5A}" destId="{FEDD46C8-529A-4F11-8795-281525D0DED4}" srcOrd="3" destOrd="0" presId="urn:microsoft.com/office/officeart/2005/8/layout/cycle6"/>
    <dgm:cxn modelId="{812382E9-F49A-4A8C-9B0D-7A7E52235C35}" type="presParOf" srcId="{13733553-61AD-44D5-B01C-080C323A7C5A}" destId="{4CDD61B6-C9AD-4B46-AF31-AB9FA669769D}" srcOrd="4" destOrd="0" presId="urn:microsoft.com/office/officeart/2005/8/layout/cycle6"/>
    <dgm:cxn modelId="{E0BD9DD5-3892-43F4-A47A-4C928C412247}" type="presParOf" srcId="{13733553-61AD-44D5-B01C-080C323A7C5A}" destId="{602BACC6-0A6C-4E2A-90FB-CD191AE11EA7}" srcOrd="5" destOrd="0" presId="urn:microsoft.com/office/officeart/2005/8/layout/cycle6"/>
    <dgm:cxn modelId="{8CBE88F9-7A2C-456B-9444-771E4F640FC4}" type="presParOf" srcId="{13733553-61AD-44D5-B01C-080C323A7C5A}" destId="{48CF0B88-1B8A-4AFD-A154-7B507A48B5BD}" srcOrd="6" destOrd="0" presId="urn:microsoft.com/office/officeart/2005/8/layout/cycle6"/>
    <dgm:cxn modelId="{D3DBF06A-E2A6-4C08-8EB7-BCDA56C69184}" type="presParOf" srcId="{13733553-61AD-44D5-B01C-080C323A7C5A}" destId="{7FC830A1-FC67-4765-92CD-667DA66B1927}" srcOrd="7" destOrd="0" presId="urn:microsoft.com/office/officeart/2005/8/layout/cycle6"/>
    <dgm:cxn modelId="{A772A06B-2FE4-49C7-B0EF-0E0A7D9C0105}" type="presParOf" srcId="{13733553-61AD-44D5-B01C-080C323A7C5A}" destId="{72E8AF29-D22B-4820-BAA8-874CAE22162F}" srcOrd="8" destOrd="0" presId="urn:microsoft.com/office/officeart/2005/8/layout/cycle6"/>
    <dgm:cxn modelId="{E1850751-272D-427B-8380-3E2B19CCCF90}" type="presParOf" srcId="{13733553-61AD-44D5-B01C-080C323A7C5A}" destId="{C99FB333-19F4-4601-BF2E-0BAC2A9C3120}" srcOrd="9" destOrd="0" presId="urn:microsoft.com/office/officeart/2005/8/layout/cycle6"/>
    <dgm:cxn modelId="{E502550F-7549-450C-9A57-4D74670852A2}" type="presParOf" srcId="{13733553-61AD-44D5-B01C-080C323A7C5A}" destId="{41472EFA-C77C-4699-A883-0814F2655EA8}" srcOrd="10" destOrd="0" presId="urn:microsoft.com/office/officeart/2005/8/layout/cycle6"/>
    <dgm:cxn modelId="{180B6F17-6C1C-4CBA-B299-1940C1727661}" type="presParOf" srcId="{13733553-61AD-44D5-B01C-080C323A7C5A}" destId="{FAA6D27D-E690-411A-A530-BE36F8190299}" srcOrd="11" destOrd="0" presId="urn:microsoft.com/office/officeart/2005/8/layout/cycle6"/>
    <dgm:cxn modelId="{8F7D138E-E926-4328-891C-5084250FBD5A}" type="presParOf" srcId="{13733553-61AD-44D5-B01C-080C323A7C5A}" destId="{C9BFC3CE-F6D2-43CA-B0D7-25FC3DA4C919}" srcOrd="12" destOrd="0" presId="urn:microsoft.com/office/officeart/2005/8/layout/cycle6"/>
    <dgm:cxn modelId="{4166A7FF-DF0A-464B-B3B9-A0A0642A0BB3}" type="presParOf" srcId="{13733553-61AD-44D5-B01C-080C323A7C5A}" destId="{EC9386D6-D6B2-46A4-84C2-D61B560727E6}" srcOrd="13" destOrd="0" presId="urn:microsoft.com/office/officeart/2005/8/layout/cycle6"/>
    <dgm:cxn modelId="{243AACBF-7076-40F7-ACAA-D2369D3D204B}" type="presParOf" srcId="{13733553-61AD-44D5-B01C-080C323A7C5A}" destId="{3E6DBEFE-5590-4786-B714-2BF1001EA477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FC3F2B-0357-4507-A3A7-6C5A5C58F77B}" type="doc">
      <dgm:prSet loTypeId="urn:microsoft.com/office/officeart/2005/8/layout/radial2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C9B7CC44-3E15-4506-80E1-FAB503B38E09}">
      <dgm:prSet custT="1"/>
      <dgm:spPr/>
      <dgm:t>
        <a:bodyPr/>
        <a:lstStyle/>
        <a:p>
          <a:pPr rtl="0"/>
          <a:r>
            <a:rPr lang="mn-MN" sz="900" b="0" i="0" dirty="0" smtClean="0">
              <a:solidFill>
                <a:schemeClr val="tx1"/>
              </a:solidFill>
            </a:rPr>
            <a:t>Байгалийн аялал жуулчлалын бүтээгдэхүүн </a:t>
          </a:r>
          <a:endParaRPr lang="en-US" sz="900" b="0" dirty="0">
            <a:solidFill>
              <a:schemeClr val="tx1"/>
            </a:solidFill>
          </a:endParaRPr>
        </a:p>
      </dgm:t>
    </dgm:pt>
    <dgm:pt modelId="{1714A01C-B043-4476-8D24-3CA5C1ECE79D}" type="parTrans" cxnId="{B4385318-0276-46FE-8FB1-4FFA5D327D26}">
      <dgm:prSet/>
      <dgm:spPr/>
      <dgm:t>
        <a:bodyPr/>
        <a:lstStyle/>
        <a:p>
          <a:endParaRPr lang="en-US" sz="700" b="1">
            <a:solidFill>
              <a:schemeClr val="tx1"/>
            </a:solidFill>
          </a:endParaRPr>
        </a:p>
      </dgm:t>
    </dgm:pt>
    <dgm:pt modelId="{4F941384-33AF-4F77-B6C8-0C3F0856F71B}" type="sibTrans" cxnId="{B4385318-0276-46FE-8FB1-4FFA5D327D26}">
      <dgm:prSet/>
      <dgm:spPr/>
      <dgm:t>
        <a:bodyPr/>
        <a:lstStyle/>
        <a:p>
          <a:endParaRPr lang="en-US"/>
        </a:p>
      </dgm:t>
    </dgm:pt>
    <dgm:pt modelId="{5F842AB1-29BB-49DF-967E-6FD7321AF1D4}">
      <dgm:prSet custT="1"/>
      <dgm:spPr/>
      <dgm:t>
        <a:bodyPr/>
        <a:lstStyle/>
        <a:p>
          <a:pPr marL="0" indent="0" rtl="0"/>
          <a:r>
            <a:rPr lang="mn-MN" sz="900" b="0" i="0" dirty="0" smtClean="0">
              <a:solidFill>
                <a:schemeClr val="tx1"/>
              </a:solidFill>
            </a:rPr>
            <a:t>Хүний гараар бүтээгдсэн аялал жуулчлалын бүтээгдэхүүн </a:t>
          </a:r>
          <a:endParaRPr lang="en-US" sz="900" b="0" dirty="0">
            <a:solidFill>
              <a:schemeClr val="tx1"/>
            </a:solidFill>
          </a:endParaRPr>
        </a:p>
      </dgm:t>
    </dgm:pt>
    <dgm:pt modelId="{7DA676DC-BEF0-440B-BBED-A1EDB061721F}" type="parTrans" cxnId="{CFEF27D2-7EA0-430D-9CB6-9ED7085A31A5}">
      <dgm:prSet/>
      <dgm:spPr/>
      <dgm:t>
        <a:bodyPr/>
        <a:lstStyle/>
        <a:p>
          <a:endParaRPr lang="en-US" sz="700" b="1">
            <a:solidFill>
              <a:schemeClr val="tx1"/>
            </a:solidFill>
          </a:endParaRPr>
        </a:p>
      </dgm:t>
    </dgm:pt>
    <dgm:pt modelId="{E13913CE-3336-4DC1-BE0A-54D63A17230F}" type="sibTrans" cxnId="{CFEF27D2-7EA0-430D-9CB6-9ED7085A31A5}">
      <dgm:prSet/>
      <dgm:spPr/>
      <dgm:t>
        <a:bodyPr/>
        <a:lstStyle/>
        <a:p>
          <a:endParaRPr lang="en-US"/>
        </a:p>
      </dgm:t>
    </dgm:pt>
    <dgm:pt modelId="{5A6CED36-C7EB-4271-A2A4-0A70C6AF00D0}">
      <dgm:prSet custT="1"/>
      <dgm:spPr/>
      <dgm:t>
        <a:bodyPr/>
        <a:lstStyle/>
        <a:p>
          <a:pPr rtl="0"/>
          <a:r>
            <a:rPr lang="mn-MN" sz="900" b="0" i="0" dirty="0" smtClean="0">
              <a:solidFill>
                <a:schemeClr val="tx1"/>
              </a:solidFill>
            </a:rPr>
            <a:t>Тодорхой байршилд суурилсан аялал жуулчлалын бүтээгдэхүүн </a:t>
          </a:r>
          <a:endParaRPr lang="en-US" sz="900" b="0" dirty="0">
            <a:solidFill>
              <a:schemeClr val="tx1"/>
            </a:solidFill>
          </a:endParaRPr>
        </a:p>
      </dgm:t>
    </dgm:pt>
    <dgm:pt modelId="{D1C60149-EAA6-4955-AF86-783401DFBCE5}" type="parTrans" cxnId="{5FB8AE47-A16C-4B22-A4DB-B8660EFC041A}">
      <dgm:prSet/>
      <dgm:spPr/>
      <dgm:t>
        <a:bodyPr/>
        <a:lstStyle/>
        <a:p>
          <a:endParaRPr lang="en-US" sz="700" b="1">
            <a:solidFill>
              <a:schemeClr val="tx1"/>
            </a:solidFill>
          </a:endParaRPr>
        </a:p>
      </dgm:t>
    </dgm:pt>
    <dgm:pt modelId="{73AF8DCD-6E1E-4550-9B5D-2D89083694E3}" type="sibTrans" cxnId="{5FB8AE47-A16C-4B22-A4DB-B8660EFC041A}">
      <dgm:prSet/>
      <dgm:spPr/>
      <dgm:t>
        <a:bodyPr/>
        <a:lstStyle/>
        <a:p>
          <a:endParaRPr lang="en-US"/>
        </a:p>
      </dgm:t>
    </dgm:pt>
    <dgm:pt modelId="{524DDCF7-4270-461A-88F8-4B37DE667593}">
      <dgm:prSet custT="1"/>
      <dgm:spPr/>
      <dgm:t>
        <a:bodyPr/>
        <a:lstStyle/>
        <a:p>
          <a:pPr rtl="0"/>
          <a:r>
            <a:rPr lang="mn-MN" sz="900" b="0" i="0" smtClean="0">
              <a:solidFill>
                <a:schemeClr val="tx1"/>
              </a:solidFill>
            </a:rPr>
            <a:t>Баяр ёслол, үйл ажилгаанд суурилсан аялал жуулчлалын бүтээгдэхүүн </a:t>
          </a:r>
          <a:endParaRPr lang="en-US" sz="900" b="0">
            <a:solidFill>
              <a:schemeClr val="tx1"/>
            </a:solidFill>
          </a:endParaRPr>
        </a:p>
      </dgm:t>
    </dgm:pt>
    <dgm:pt modelId="{3AA32E94-B0D7-4D1D-A0AB-3E2C7458629A}" type="parTrans" cxnId="{E68D5159-1922-4FCB-8E82-01783CD7E9F1}">
      <dgm:prSet/>
      <dgm:spPr/>
      <dgm:t>
        <a:bodyPr/>
        <a:lstStyle/>
        <a:p>
          <a:endParaRPr lang="en-US" sz="700" b="1">
            <a:solidFill>
              <a:schemeClr val="tx1"/>
            </a:solidFill>
          </a:endParaRPr>
        </a:p>
      </dgm:t>
    </dgm:pt>
    <dgm:pt modelId="{88874E96-22E6-462F-8483-3FAB065943CB}" type="sibTrans" cxnId="{E68D5159-1922-4FCB-8E82-01783CD7E9F1}">
      <dgm:prSet/>
      <dgm:spPr/>
      <dgm:t>
        <a:bodyPr/>
        <a:lstStyle/>
        <a:p>
          <a:endParaRPr lang="en-US"/>
        </a:p>
      </dgm:t>
    </dgm:pt>
    <dgm:pt modelId="{1440AA44-23F4-4942-A04F-FCA2A1E0554F}" type="pres">
      <dgm:prSet presAssocID="{34FC3F2B-0357-4507-A3A7-6C5A5C58F77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3CA59C-ECCC-482D-AF7F-1971F506ED6E}" type="pres">
      <dgm:prSet presAssocID="{34FC3F2B-0357-4507-A3A7-6C5A5C58F77B}" presName="cycle" presStyleCnt="0"/>
      <dgm:spPr/>
    </dgm:pt>
    <dgm:pt modelId="{56C2DF73-C625-4470-932A-52718B77071E}" type="pres">
      <dgm:prSet presAssocID="{34FC3F2B-0357-4507-A3A7-6C5A5C58F77B}" presName="centerShape" presStyleCnt="0"/>
      <dgm:spPr/>
    </dgm:pt>
    <dgm:pt modelId="{20E7A437-856B-4A3F-8415-EBE123A4E27A}" type="pres">
      <dgm:prSet presAssocID="{34FC3F2B-0357-4507-A3A7-6C5A5C58F77B}" presName="connSite" presStyleLbl="node1" presStyleIdx="0" presStyleCnt="5"/>
      <dgm:spPr/>
    </dgm:pt>
    <dgm:pt modelId="{94339CAA-0094-45A4-AA81-50B80588015A}" type="pres">
      <dgm:prSet presAssocID="{34FC3F2B-0357-4507-A3A7-6C5A5C58F77B}" presName="visible" presStyleLbl="node1" presStyleIdx="0" presStyleCnt="5"/>
      <dgm:spPr/>
    </dgm:pt>
    <dgm:pt modelId="{03741EB8-6A17-474F-973F-7459ED614E8C}" type="pres">
      <dgm:prSet presAssocID="{1714A01C-B043-4476-8D24-3CA5C1ECE79D}" presName="Name25" presStyleLbl="parChTrans1D1" presStyleIdx="0" presStyleCnt="4"/>
      <dgm:spPr/>
      <dgm:t>
        <a:bodyPr/>
        <a:lstStyle/>
        <a:p>
          <a:endParaRPr lang="en-US"/>
        </a:p>
      </dgm:t>
    </dgm:pt>
    <dgm:pt modelId="{1201EAA4-1A58-4E9C-8FFA-A9F13BA2DACF}" type="pres">
      <dgm:prSet presAssocID="{C9B7CC44-3E15-4506-80E1-FAB503B38E09}" presName="node" presStyleCnt="0"/>
      <dgm:spPr/>
    </dgm:pt>
    <dgm:pt modelId="{79F14966-6670-475A-9C7C-4F52D7038848}" type="pres">
      <dgm:prSet presAssocID="{C9B7CC44-3E15-4506-80E1-FAB503B38E09}" presName="parentNode" presStyleLbl="node1" presStyleIdx="1" presStyleCnt="5" custScaleX="123266" custScaleY="1155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F4D3D-C5BE-4B38-8458-34018A02ED87}" type="pres">
      <dgm:prSet presAssocID="{C9B7CC44-3E15-4506-80E1-FAB503B38E09}" presName="childNode" presStyleLbl="revTx" presStyleIdx="0" presStyleCnt="0">
        <dgm:presLayoutVars>
          <dgm:bulletEnabled val="1"/>
        </dgm:presLayoutVars>
      </dgm:prSet>
      <dgm:spPr/>
    </dgm:pt>
    <dgm:pt modelId="{9B965F97-22BA-474B-80B8-2B0247CC738A}" type="pres">
      <dgm:prSet presAssocID="{7DA676DC-BEF0-440B-BBED-A1EDB061721F}" presName="Name25" presStyleLbl="parChTrans1D1" presStyleIdx="1" presStyleCnt="4"/>
      <dgm:spPr/>
      <dgm:t>
        <a:bodyPr/>
        <a:lstStyle/>
        <a:p>
          <a:endParaRPr lang="en-US"/>
        </a:p>
      </dgm:t>
    </dgm:pt>
    <dgm:pt modelId="{7E08486D-DB24-4D55-A4E2-1279579ABEFB}" type="pres">
      <dgm:prSet presAssocID="{5F842AB1-29BB-49DF-967E-6FD7321AF1D4}" presName="node" presStyleCnt="0"/>
      <dgm:spPr/>
    </dgm:pt>
    <dgm:pt modelId="{E35BC1C9-4B45-4F3D-9853-9AE24911382D}" type="pres">
      <dgm:prSet presAssocID="{5F842AB1-29BB-49DF-967E-6FD7321AF1D4}" presName="parentNode" presStyleLbl="node1" presStyleIdx="2" presStyleCnt="5" custScaleX="123266" custScaleY="115595" custLinFactNeighborX="38954" custLinFactNeighborY="-20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338777-0BD7-40E0-9468-5EB5A817EA06}" type="pres">
      <dgm:prSet presAssocID="{5F842AB1-29BB-49DF-967E-6FD7321AF1D4}" presName="childNode" presStyleLbl="revTx" presStyleIdx="0" presStyleCnt="0">
        <dgm:presLayoutVars>
          <dgm:bulletEnabled val="1"/>
        </dgm:presLayoutVars>
      </dgm:prSet>
      <dgm:spPr/>
    </dgm:pt>
    <dgm:pt modelId="{F4ED0E42-A28C-41D0-908B-A9E8D3A3B95E}" type="pres">
      <dgm:prSet presAssocID="{D1C60149-EAA6-4955-AF86-783401DFBCE5}" presName="Name25" presStyleLbl="parChTrans1D1" presStyleIdx="2" presStyleCnt="4"/>
      <dgm:spPr/>
      <dgm:t>
        <a:bodyPr/>
        <a:lstStyle/>
        <a:p>
          <a:endParaRPr lang="en-US"/>
        </a:p>
      </dgm:t>
    </dgm:pt>
    <dgm:pt modelId="{EA668D25-858D-4CF1-BBC7-ACDBACD4959F}" type="pres">
      <dgm:prSet presAssocID="{5A6CED36-C7EB-4271-A2A4-0A70C6AF00D0}" presName="node" presStyleCnt="0"/>
      <dgm:spPr/>
    </dgm:pt>
    <dgm:pt modelId="{4357A368-CE2D-4A54-B932-3D2837D498B1}" type="pres">
      <dgm:prSet presAssocID="{5A6CED36-C7EB-4271-A2A4-0A70C6AF00D0}" presName="parentNode" presStyleLbl="node1" presStyleIdx="3" presStyleCnt="5" custScaleX="123266" custScaleY="1155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42FBF4-A0C3-45D1-8187-27FE408CB343}" type="pres">
      <dgm:prSet presAssocID="{5A6CED36-C7EB-4271-A2A4-0A70C6AF00D0}" presName="childNode" presStyleLbl="revTx" presStyleIdx="0" presStyleCnt="0">
        <dgm:presLayoutVars>
          <dgm:bulletEnabled val="1"/>
        </dgm:presLayoutVars>
      </dgm:prSet>
      <dgm:spPr/>
    </dgm:pt>
    <dgm:pt modelId="{FD2BE550-CE89-4AE3-83B4-E1C36935F71B}" type="pres">
      <dgm:prSet presAssocID="{3AA32E94-B0D7-4D1D-A0AB-3E2C7458629A}" presName="Name25" presStyleLbl="parChTrans1D1" presStyleIdx="3" presStyleCnt="4"/>
      <dgm:spPr/>
      <dgm:t>
        <a:bodyPr/>
        <a:lstStyle/>
        <a:p>
          <a:endParaRPr lang="en-US"/>
        </a:p>
      </dgm:t>
    </dgm:pt>
    <dgm:pt modelId="{2EE2DF89-CC23-44D9-B33F-3E67C2A5BCFA}" type="pres">
      <dgm:prSet presAssocID="{524DDCF7-4270-461A-88F8-4B37DE667593}" presName="node" presStyleCnt="0"/>
      <dgm:spPr/>
    </dgm:pt>
    <dgm:pt modelId="{CEB38A37-EFC2-41B7-A220-E943C0FA610A}" type="pres">
      <dgm:prSet presAssocID="{524DDCF7-4270-461A-88F8-4B37DE667593}" presName="parentNode" presStyleLbl="node1" presStyleIdx="4" presStyleCnt="5" custScaleX="123267" custScaleY="1155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47821-66A8-43A3-B425-52DCAE049908}" type="pres">
      <dgm:prSet presAssocID="{524DDCF7-4270-461A-88F8-4B37DE667593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5FB8AE47-A16C-4B22-A4DB-B8660EFC041A}" srcId="{34FC3F2B-0357-4507-A3A7-6C5A5C58F77B}" destId="{5A6CED36-C7EB-4271-A2A4-0A70C6AF00D0}" srcOrd="2" destOrd="0" parTransId="{D1C60149-EAA6-4955-AF86-783401DFBCE5}" sibTransId="{73AF8DCD-6E1E-4550-9B5D-2D89083694E3}"/>
    <dgm:cxn modelId="{9AB95DFC-1094-4BF4-982D-8FC610DC81ED}" type="presOf" srcId="{7DA676DC-BEF0-440B-BBED-A1EDB061721F}" destId="{9B965F97-22BA-474B-80B8-2B0247CC738A}" srcOrd="0" destOrd="0" presId="urn:microsoft.com/office/officeart/2005/8/layout/radial2"/>
    <dgm:cxn modelId="{6C592779-6426-4D6E-A439-25624D3A3281}" type="presOf" srcId="{524DDCF7-4270-461A-88F8-4B37DE667593}" destId="{CEB38A37-EFC2-41B7-A220-E943C0FA610A}" srcOrd="0" destOrd="0" presId="urn:microsoft.com/office/officeart/2005/8/layout/radial2"/>
    <dgm:cxn modelId="{878D988F-2870-4981-A095-3A85453C68A8}" type="presOf" srcId="{3AA32E94-B0D7-4D1D-A0AB-3E2C7458629A}" destId="{FD2BE550-CE89-4AE3-83B4-E1C36935F71B}" srcOrd="0" destOrd="0" presId="urn:microsoft.com/office/officeart/2005/8/layout/radial2"/>
    <dgm:cxn modelId="{C8776861-5F37-4883-815F-B57432EC0F24}" type="presOf" srcId="{D1C60149-EAA6-4955-AF86-783401DFBCE5}" destId="{F4ED0E42-A28C-41D0-908B-A9E8D3A3B95E}" srcOrd="0" destOrd="0" presId="urn:microsoft.com/office/officeart/2005/8/layout/radial2"/>
    <dgm:cxn modelId="{454DA119-599A-44BF-B3E9-9CBFE5AE7019}" type="presOf" srcId="{C9B7CC44-3E15-4506-80E1-FAB503B38E09}" destId="{79F14966-6670-475A-9C7C-4F52D7038848}" srcOrd="0" destOrd="0" presId="urn:microsoft.com/office/officeart/2005/8/layout/radial2"/>
    <dgm:cxn modelId="{B4385318-0276-46FE-8FB1-4FFA5D327D26}" srcId="{34FC3F2B-0357-4507-A3A7-6C5A5C58F77B}" destId="{C9B7CC44-3E15-4506-80E1-FAB503B38E09}" srcOrd="0" destOrd="0" parTransId="{1714A01C-B043-4476-8D24-3CA5C1ECE79D}" sibTransId="{4F941384-33AF-4F77-B6C8-0C3F0856F71B}"/>
    <dgm:cxn modelId="{45173AA8-3FBB-4BA1-BCFC-C752EF884FBE}" type="presOf" srcId="{34FC3F2B-0357-4507-A3A7-6C5A5C58F77B}" destId="{1440AA44-23F4-4942-A04F-FCA2A1E0554F}" srcOrd="0" destOrd="0" presId="urn:microsoft.com/office/officeart/2005/8/layout/radial2"/>
    <dgm:cxn modelId="{D3B6A440-E6CF-4EB0-A33C-92F9B6C60484}" type="presOf" srcId="{5A6CED36-C7EB-4271-A2A4-0A70C6AF00D0}" destId="{4357A368-CE2D-4A54-B932-3D2837D498B1}" srcOrd="0" destOrd="0" presId="urn:microsoft.com/office/officeart/2005/8/layout/radial2"/>
    <dgm:cxn modelId="{E68D5159-1922-4FCB-8E82-01783CD7E9F1}" srcId="{34FC3F2B-0357-4507-A3A7-6C5A5C58F77B}" destId="{524DDCF7-4270-461A-88F8-4B37DE667593}" srcOrd="3" destOrd="0" parTransId="{3AA32E94-B0D7-4D1D-A0AB-3E2C7458629A}" sibTransId="{88874E96-22E6-462F-8483-3FAB065943CB}"/>
    <dgm:cxn modelId="{F65BAC02-A1FE-433B-A82B-07FAB0BE31E8}" type="presOf" srcId="{1714A01C-B043-4476-8D24-3CA5C1ECE79D}" destId="{03741EB8-6A17-474F-973F-7459ED614E8C}" srcOrd="0" destOrd="0" presId="urn:microsoft.com/office/officeart/2005/8/layout/radial2"/>
    <dgm:cxn modelId="{CFEF27D2-7EA0-430D-9CB6-9ED7085A31A5}" srcId="{34FC3F2B-0357-4507-A3A7-6C5A5C58F77B}" destId="{5F842AB1-29BB-49DF-967E-6FD7321AF1D4}" srcOrd="1" destOrd="0" parTransId="{7DA676DC-BEF0-440B-BBED-A1EDB061721F}" sibTransId="{E13913CE-3336-4DC1-BE0A-54D63A17230F}"/>
    <dgm:cxn modelId="{E907A509-19B8-4B69-8E07-EEAAD7180353}" type="presOf" srcId="{5F842AB1-29BB-49DF-967E-6FD7321AF1D4}" destId="{E35BC1C9-4B45-4F3D-9853-9AE24911382D}" srcOrd="0" destOrd="0" presId="urn:microsoft.com/office/officeart/2005/8/layout/radial2"/>
    <dgm:cxn modelId="{01839496-D8C0-42E1-9905-A435E047976E}" type="presParOf" srcId="{1440AA44-23F4-4942-A04F-FCA2A1E0554F}" destId="{0C3CA59C-ECCC-482D-AF7F-1971F506ED6E}" srcOrd="0" destOrd="0" presId="urn:microsoft.com/office/officeart/2005/8/layout/radial2"/>
    <dgm:cxn modelId="{639C0857-AD96-4698-9508-B44A9D80DADF}" type="presParOf" srcId="{0C3CA59C-ECCC-482D-AF7F-1971F506ED6E}" destId="{56C2DF73-C625-4470-932A-52718B77071E}" srcOrd="0" destOrd="0" presId="urn:microsoft.com/office/officeart/2005/8/layout/radial2"/>
    <dgm:cxn modelId="{89CF9F0A-9874-4B58-93D9-8BDB46B9FF42}" type="presParOf" srcId="{56C2DF73-C625-4470-932A-52718B77071E}" destId="{20E7A437-856B-4A3F-8415-EBE123A4E27A}" srcOrd="0" destOrd="0" presId="urn:microsoft.com/office/officeart/2005/8/layout/radial2"/>
    <dgm:cxn modelId="{82CA721C-F908-492D-B223-B52A494C9468}" type="presParOf" srcId="{56C2DF73-C625-4470-932A-52718B77071E}" destId="{94339CAA-0094-45A4-AA81-50B80588015A}" srcOrd="1" destOrd="0" presId="urn:microsoft.com/office/officeart/2005/8/layout/radial2"/>
    <dgm:cxn modelId="{A250B5F1-00E8-419D-AC00-5B19CF74761D}" type="presParOf" srcId="{0C3CA59C-ECCC-482D-AF7F-1971F506ED6E}" destId="{03741EB8-6A17-474F-973F-7459ED614E8C}" srcOrd="1" destOrd="0" presId="urn:microsoft.com/office/officeart/2005/8/layout/radial2"/>
    <dgm:cxn modelId="{13C85E28-7340-43F2-850A-40B9DA1D9528}" type="presParOf" srcId="{0C3CA59C-ECCC-482D-AF7F-1971F506ED6E}" destId="{1201EAA4-1A58-4E9C-8FFA-A9F13BA2DACF}" srcOrd="2" destOrd="0" presId="urn:microsoft.com/office/officeart/2005/8/layout/radial2"/>
    <dgm:cxn modelId="{FEB04730-7C7C-42FF-99B8-5C0E0CADDE5B}" type="presParOf" srcId="{1201EAA4-1A58-4E9C-8FFA-A9F13BA2DACF}" destId="{79F14966-6670-475A-9C7C-4F52D7038848}" srcOrd="0" destOrd="0" presId="urn:microsoft.com/office/officeart/2005/8/layout/radial2"/>
    <dgm:cxn modelId="{9D45EA7B-074E-4E45-A90C-1FEE399573FC}" type="presParOf" srcId="{1201EAA4-1A58-4E9C-8FFA-A9F13BA2DACF}" destId="{A29F4D3D-C5BE-4B38-8458-34018A02ED87}" srcOrd="1" destOrd="0" presId="urn:microsoft.com/office/officeart/2005/8/layout/radial2"/>
    <dgm:cxn modelId="{41678BB2-DD57-4508-8617-D7463DC9B329}" type="presParOf" srcId="{0C3CA59C-ECCC-482D-AF7F-1971F506ED6E}" destId="{9B965F97-22BA-474B-80B8-2B0247CC738A}" srcOrd="3" destOrd="0" presId="urn:microsoft.com/office/officeart/2005/8/layout/radial2"/>
    <dgm:cxn modelId="{8EE0944C-5E38-4D97-88D3-748FA37E83E6}" type="presParOf" srcId="{0C3CA59C-ECCC-482D-AF7F-1971F506ED6E}" destId="{7E08486D-DB24-4D55-A4E2-1279579ABEFB}" srcOrd="4" destOrd="0" presId="urn:microsoft.com/office/officeart/2005/8/layout/radial2"/>
    <dgm:cxn modelId="{7A401411-E95A-42EC-8246-716503B72915}" type="presParOf" srcId="{7E08486D-DB24-4D55-A4E2-1279579ABEFB}" destId="{E35BC1C9-4B45-4F3D-9853-9AE24911382D}" srcOrd="0" destOrd="0" presId="urn:microsoft.com/office/officeart/2005/8/layout/radial2"/>
    <dgm:cxn modelId="{75DEAA0C-1CBC-4D81-941F-0BBB2AE51910}" type="presParOf" srcId="{7E08486D-DB24-4D55-A4E2-1279579ABEFB}" destId="{88338777-0BD7-40E0-9468-5EB5A817EA06}" srcOrd="1" destOrd="0" presId="urn:microsoft.com/office/officeart/2005/8/layout/radial2"/>
    <dgm:cxn modelId="{A5C59B17-8EEA-4E26-87CB-62A08C928526}" type="presParOf" srcId="{0C3CA59C-ECCC-482D-AF7F-1971F506ED6E}" destId="{F4ED0E42-A28C-41D0-908B-A9E8D3A3B95E}" srcOrd="5" destOrd="0" presId="urn:microsoft.com/office/officeart/2005/8/layout/radial2"/>
    <dgm:cxn modelId="{0F13C319-A160-4890-AD01-485BDF90EF33}" type="presParOf" srcId="{0C3CA59C-ECCC-482D-AF7F-1971F506ED6E}" destId="{EA668D25-858D-4CF1-BBC7-ACDBACD4959F}" srcOrd="6" destOrd="0" presId="urn:microsoft.com/office/officeart/2005/8/layout/radial2"/>
    <dgm:cxn modelId="{E6B95EFF-2EBC-49CD-ADAC-ECF8DB78C2F2}" type="presParOf" srcId="{EA668D25-858D-4CF1-BBC7-ACDBACD4959F}" destId="{4357A368-CE2D-4A54-B932-3D2837D498B1}" srcOrd="0" destOrd="0" presId="urn:microsoft.com/office/officeart/2005/8/layout/radial2"/>
    <dgm:cxn modelId="{69629CAF-B322-4222-BF80-75D964E61DA9}" type="presParOf" srcId="{EA668D25-858D-4CF1-BBC7-ACDBACD4959F}" destId="{5C42FBF4-A0C3-45D1-8187-27FE408CB343}" srcOrd="1" destOrd="0" presId="urn:microsoft.com/office/officeart/2005/8/layout/radial2"/>
    <dgm:cxn modelId="{0368B6CA-43A4-4EE2-9201-7F800AA343F8}" type="presParOf" srcId="{0C3CA59C-ECCC-482D-AF7F-1971F506ED6E}" destId="{FD2BE550-CE89-4AE3-83B4-E1C36935F71B}" srcOrd="7" destOrd="0" presId="urn:microsoft.com/office/officeart/2005/8/layout/radial2"/>
    <dgm:cxn modelId="{2C00AAAA-C21F-457F-8C20-BF4A3D5569B9}" type="presParOf" srcId="{0C3CA59C-ECCC-482D-AF7F-1971F506ED6E}" destId="{2EE2DF89-CC23-44D9-B33F-3E67C2A5BCFA}" srcOrd="8" destOrd="0" presId="urn:microsoft.com/office/officeart/2005/8/layout/radial2"/>
    <dgm:cxn modelId="{26F0CA6A-FCD5-4F3A-BF17-31DBB26FEBF0}" type="presParOf" srcId="{2EE2DF89-CC23-44D9-B33F-3E67C2A5BCFA}" destId="{CEB38A37-EFC2-41B7-A220-E943C0FA610A}" srcOrd="0" destOrd="0" presId="urn:microsoft.com/office/officeart/2005/8/layout/radial2"/>
    <dgm:cxn modelId="{A65C565B-43AC-4535-AA70-AC430AD59045}" type="presParOf" srcId="{2EE2DF89-CC23-44D9-B33F-3E67C2A5BCFA}" destId="{AB147821-66A8-43A3-B425-52DCAE049908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E33045-7091-4AC7-9D50-3604AB05F830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B1F09-8099-4916-BC9D-A7A5619E7630}">
      <dgm:prSet phldrT="[Text]" custT="1"/>
      <dgm:spPr/>
      <dgm:t>
        <a:bodyPr/>
        <a:lstStyle/>
        <a:p>
          <a:r>
            <a:rPr lang="mn-MN" sz="1400" smtClean="0"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rPr>
            <a:t>Жуулчны эвент арга хэмжээ </a:t>
          </a:r>
          <a:endParaRPr lang="en-US" sz="1400" dirty="0"/>
        </a:p>
      </dgm:t>
    </dgm:pt>
    <dgm:pt modelId="{FC3BFBA2-EB64-4A5F-BF68-CB6A67176D74}" type="parTrans" cxnId="{48DF6B4C-D781-4C11-A102-631D62BC4DE8}">
      <dgm:prSet/>
      <dgm:spPr/>
      <dgm:t>
        <a:bodyPr/>
        <a:lstStyle/>
        <a:p>
          <a:endParaRPr lang="en-US" sz="4800"/>
        </a:p>
      </dgm:t>
    </dgm:pt>
    <dgm:pt modelId="{FCADBA7F-5C24-4A3B-B56C-ECE235202DC4}" type="sibTrans" cxnId="{48DF6B4C-D781-4C11-A102-631D62BC4DE8}">
      <dgm:prSet/>
      <dgm:spPr/>
      <dgm:t>
        <a:bodyPr/>
        <a:lstStyle/>
        <a:p>
          <a:endParaRPr lang="en-US" sz="4800"/>
        </a:p>
      </dgm:t>
    </dgm:pt>
    <dgm:pt modelId="{89DA43D7-9AEB-45F3-862D-16177EDB1D5E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mn-MN" sz="1400" dirty="0" smtClean="0"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rPr>
            <a:t>Жуулчны эвент арга хэмжээнд зарцуулсан төсөв</a:t>
          </a:r>
          <a:endParaRPr lang="en-US" sz="1400" dirty="0"/>
        </a:p>
      </dgm:t>
    </dgm:pt>
    <dgm:pt modelId="{87090728-DD2D-4A79-A4AE-30BBE75D6800}" type="parTrans" cxnId="{6CBA23DA-A1A4-41FE-AD7F-194986C1B9F9}">
      <dgm:prSet/>
      <dgm:spPr/>
      <dgm:t>
        <a:bodyPr/>
        <a:lstStyle/>
        <a:p>
          <a:endParaRPr lang="en-US" sz="4800"/>
        </a:p>
      </dgm:t>
    </dgm:pt>
    <dgm:pt modelId="{975EE448-0ED3-4F09-9431-EEFAA0E07136}" type="sibTrans" cxnId="{6CBA23DA-A1A4-41FE-AD7F-194986C1B9F9}">
      <dgm:prSet/>
      <dgm:spPr/>
      <dgm:t>
        <a:bodyPr/>
        <a:lstStyle/>
        <a:p>
          <a:endParaRPr lang="en-US" sz="4800"/>
        </a:p>
      </dgm:t>
    </dgm:pt>
    <dgm:pt modelId="{BA2BC310-474E-42F9-987B-8A4265FCEF0E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mn-MN" sz="1400" dirty="0" smtClean="0"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rPr>
            <a:t>Жуулчны эвент арга хэмжээнд зарцуулсан төсөв</a:t>
          </a:r>
          <a:endParaRPr lang="en-US" sz="1400" dirty="0"/>
        </a:p>
      </dgm:t>
    </dgm:pt>
    <dgm:pt modelId="{C3F06764-1D55-4231-A4B1-4FE0972C1A53}" type="parTrans" cxnId="{B0021447-012C-45DF-BA59-6A2F2E5AD1C1}">
      <dgm:prSet/>
      <dgm:spPr/>
      <dgm:t>
        <a:bodyPr/>
        <a:lstStyle/>
        <a:p>
          <a:endParaRPr lang="en-US" sz="4800"/>
        </a:p>
      </dgm:t>
    </dgm:pt>
    <dgm:pt modelId="{A7B32810-D3BE-4BFE-9C92-2EFCB9C7AA98}" type="sibTrans" cxnId="{B0021447-012C-45DF-BA59-6A2F2E5AD1C1}">
      <dgm:prSet/>
      <dgm:spPr/>
      <dgm:t>
        <a:bodyPr/>
        <a:lstStyle/>
        <a:p>
          <a:endParaRPr lang="en-US" sz="4800"/>
        </a:p>
      </dgm:t>
    </dgm:pt>
    <dgm:pt modelId="{200045A4-D95D-48B7-AFD9-4E8C3A365636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mn-MN" sz="1400" dirty="0" smtClean="0"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rPr>
            <a:t>Жуулчны эвент арга хэмжээний орлого</a:t>
          </a:r>
          <a:endParaRPr lang="en-US" sz="1400" dirty="0"/>
        </a:p>
      </dgm:t>
    </dgm:pt>
    <dgm:pt modelId="{B6C47DA1-6956-4364-A4DD-70F42F5DA414}" type="parTrans" cxnId="{7775D6BF-DA2C-4D6E-8329-06543E7674D3}">
      <dgm:prSet/>
      <dgm:spPr/>
      <dgm:t>
        <a:bodyPr/>
        <a:lstStyle/>
        <a:p>
          <a:endParaRPr lang="en-US" sz="4800"/>
        </a:p>
      </dgm:t>
    </dgm:pt>
    <dgm:pt modelId="{F5828CAC-D14A-40AF-A4FE-92D1CD00D39B}" type="sibTrans" cxnId="{7775D6BF-DA2C-4D6E-8329-06543E7674D3}">
      <dgm:prSet/>
      <dgm:spPr/>
      <dgm:t>
        <a:bodyPr/>
        <a:lstStyle/>
        <a:p>
          <a:endParaRPr lang="en-US" sz="4800"/>
        </a:p>
      </dgm:t>
    </dgm:pt>
    <dgm:pt modelId="{4EAB84F1-95D3-4C44-AE53-C651625E40D5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mn-MN" sz="1400" dirty="0" smtClean="0"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rPr>
            <a:t>Эвент арга хэмжээнд оролцсон гадаад иргэдийн тоо</a:t>
          </a:r>
          <a:endParaRPr lang="en-US" sz="1400" dirty="0"/>
        </a:p>
      </dgm:t>
    </dgm:pt>
    <dgm:pt modelId="{AD946B78-230C-487C-9F67-1806B6FECFB9}" type="parTrans" cxnId="{7660742E-CB5B-4895-8CED-5896EAE6EEA4}">
      <dgm:prSet/>
      <dgm:spPr/>
      <dgm:t>
        <a:bodyPr/>
        <a:lstStyle/>
        <a:p>
          <a:endParaRPr lang="en-US" sz="4800"/>
        </a:p>
      </dgm:t>
    </dgm:pt>
    <dgm:pt modelId="{0511A3F6-B65E-4153-ACC1-271320E1F2C2}" type="sibTrans" cxnId="{7660742E-CB5B-4895-8CED-5896EAE6EEA4}">
      <dgm:prSet/>
      <dgm:spPr/>
      <dgm:t>
        <a:bodyPr/>
        <a:lstStyle/>
        <a:p>
          <a:endParaRPr lang="en-US" sz="4800"/>
        </a:p>
      </dgm:t>
    </dgm:pt>
    <dgm:pt modelId="{236E46F6-EB1C-4DD5-B15B-58D9692B19AA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mn-MN" sz="1400" dirty="0" smtClean="0"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rPr>
            <a:t>Эвент арга хэмжээнд үйлчилгээ үзүүлсэн иргэн, аж ахуйн нэгж, байгууллага, </a:t>
          </a:r>
          <a:endParaRPr lang="en-US" sz="1400" dirty="0"/>
        </a:p>
      </dgm:t>
    </dgm:pt>
    <dgm:pt modelId="{3B5B3B2E-E988-4D76-83D3-465A008DB8B7}" type="parTrans" cxnId="{46FE32ED-1C29-470A-968B-532772A79471}">
      <dgm:prSet/>
      <dgm:spPr/>
      <dgm:t>
        <a:bodyPr/>
        <a:lstStyle/>
        <a:p>
          <a:endParaRPr lang="en-US" sz="4800"/>
        </a:p>
      </dgm:t>
    </dgm:pt>
    <dgm:pt modelId="{CF5BCD56-16B3-4DE0-8889-01DA861E71FA}" type="sibTrans" cxnId="{46FE32ED-1C29-470A-968B-532772A79471}">
      <dgm:prSet/>
      <dgm:spPr/>
      <dgm:t>
        <a:bodyPr/>
        <a:lstStyle/>
        <a:p>
          <a:endParaRPr lang="en-US" sz="4800"/>
        </a:p>
      </dgm:t>
    </dgm:pt>
    <dgm:pt modelId="{D704554E-79BE-4FB0-890E-1A6A1F5BE0C2}">
      <dgm:prSet phldrT="[Text]" custT="1"/>
      <dgm:spPr/>
      <dgm:t>
        <a:bodyPr/>
        <a:lstStyle/>
        <a:p>
          <a:r>
            <a:rPr lang="mn-MN" sz="1400" smtClean="0"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rPr>
            <a:t>Эвентийн эдийн засагт үзүүлэх шууд ба шууд бус  нөлөө</a:t>
          </a:r>
          <a:endParaRPr lang="en-US" sz="1400"/>
        </a:p>
      </dgm:t>
    </dgm:pt>
    <dgm:pt modelId="{F6101437-FB3D-4EA7-A445-D6B75996E6CA}" type="parTrans" cxnId="{908C88BD-2078-4ED7-B402-00F92CF7DF89}">
      <dgm:prSet/>
      <dgm:spPr/>
      <dgm:t>
        <a:bodyPr/>
        <a:lstStyle/>
        <a:p>
          <a:endParaRPr lang="en-US" sz="4800"/>
        </a:p>
      </dgm:t>
    </dgm:pt>
    <dgm:pt modelId="{C8783043-E44E-49A1-96C4-6A4BA3671AA6}" type="sibTrans" cxnId="{908C88BD-2078-4ED7-B402-00F92CF7DF89}">
      <dgm:prSet/>
      <dgm:spPr/>
      <dgm:t>
        <a:bodyPr/>
        <a:lstStyle/>
        <a:p>
          <a:endParaRPr lang="en-US" sz="4800"/>
        </a:p>
      </dgm:t>
    </dgm:pt>
    <dgm:pt modelId="{90F0E636-5287-4990-9607-152DFDD188DE}" type="pres">
      <dgm:prSet presAssocID="{ABE33045-7091-4AC7-9D50-3604AB05F83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97D02F-E552-47D0-9DA5-CC783D2EEA26}" type="pres">
      <dgm:prSet presAssocID="{8B5B1F09-8099-4916-BC9D-A7A5619E7630}" presName="root1" presStyleCnt="0"/>
      <dgm:spPr/>
      <dgm:t>
        <a:bodyPr/>
        <a:lstStyle/>
        <a:p>
          <a:endParaRPr lang="en-US"/>
        </a:p>
      </dgm:t>
    </dgm:pt>
    <dgm:pt modelId="{5E923ED5-4BD4-4DFD-A91A-DDB6CFF035F4}" type="pres">
      <dgm:prSet presAssocID="{8B5B1F09-8099-4916-BC9D-A7A5619E763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6AA168-E0CA-4BFE-AAAA-04E0EBCEAEFD}" type="pres">
      <dgm:prSet presAssocID="{8B5B1F09-8099-4916-BC9D-A7A5619E7630}" presName="level2hierChild" presStyleCnt="0"/>
      <dgm:spPr/>
      <dgm:t>
        <a:bodyPr/>
        <a:lstStyle/>
        <a:p>
          <a:endParaRPr lang="en-US"/>
        </a:p>
      </dgm:t>
    </dgm:pt>
    <dgm:pt modelId="{3B3DABF9-71BC-4B9B-BD71-332B550F8DD4}" type="pres">
      <dgm:prSet presAssocID="{87090728-DD2D-4A79-A4AE-30BBE75D6800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D0CB5560-954C-4E8A-9CCB-8A190F212148}" type="pres">
      <dgm:prSet presAssocID="{87090728-DD2D-4A79-A4AE-30BBE75D6800}" presName="connTx" presStyleLbl="parChTrans1D2" presStyleIdx="0" presStyleCnt="6"/>
      <dgm:spPr/>
      <dgm:t>
        <a:bodyPr/>
        <a:lstStyle/>
        <a:p>
          <a:endParaRPr lang="en-US"/>
        </a:p>
      </dgm:t>
    </dgm:pt>
    <dgm:pt modelId="{0FE6353B-E48C-46DA-95CB-837458A41AA4}" type="pres">
      <dgm:prSet presAssocID="{89DA43D7-9AEB-45F3-862D-16177EDB1D5E}" presName="root2" presStyleCnt="0"/>
      <dgm:spPr/>
      <dgm:t>
        <a:bodyPr/>
        <a:lstStyle/>
        <a:p>
          <a:endParaRPr lang="en-US"/>
        </a:p>
      </dgm:t>
    </dgm:pt>
    <dgm:pt modelId="{C1878C19-AABA-42B5-A5C0-0F6868969DFF}" type="pres">
      <dgm:prSet presAssocID="{89DA43D7-9AEB-45F3-862D-16177EDB1D5E}" presName="LevelTwoTextNode" presStyleLbl="node2" presStyleIdx="0" presStyleCnt="6" custLinFactNeighborX="3050" custLinFactNeighborY="12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237FE7-1283-4980-9E33-03ADD3654B47}" type="pres">
      <dgm:prSet presAssocID="{89DA43D7-9AEB-45F3-862D-16177EDB1D5E}" presName="level3hierChild" presStyleCnt="0"/>
      <dgm:spPr/>
      <dgm:t>
        <a:bodyPr/>
        <a:lstStyle/>
        <a:p>
          <a:endParaRPr lang="en-US"/>
        </a:p>
      </dgm:t>
    </dgm:pt>
    <dgm:pt modelId="{1159E603-6C05-41E9-BC31-F7057FCFDBC7}" type="pres">
      <dgm:prSet presAssocID="{C3F06764-1D55-4231-A4B1-4FE0972C1A53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A6D463AD-7916-44F6-8837-2039B12A2F47}" type="pres">
      <dgm:prSet presAssocID="{C3F06764-1D55-4231-A4B1-4FE0972C1A53}" presName="connTx" presStyleLbl="parChTrans1D2" presStyleIdx="1" presStyleCnt="6"/>
      <dgm:spPr/>
      <dgm:t>
        <a:bodyPr/>
        <a:lstStyle/>
        <a:p>
          <a:endParaRPr lang="en-US"/>
        </a:p>
      </dgm:t>
    </dgm:pt>
    <dgm:pt modelId="{99BA0995-E602-4F24-B414-4F739E160076}" type="pres">
      <dgm:prSet presAssocID="{BA2BC310-474E-42F9-987B-8A4265FCEF0E}" presName="root2" presStyleCnt="0"/>
      <dgm:spPr/>
      <dgm:t>
        <a:bodyPr/>
        <a:lstStyle/>
        <a:p>
          <a:endParaRPr lang="en-US"/>
        </a:p>
      </dgm:t>
    </dgm:pt>
    <dgm:pt modelId="{917BE314-9D05-47E1-B4C2-58BE8F6F30B8}" type="pres">
      <dgm:prSet presAssocID="{BA2BC310-474E-42F9-987B-8A4265FCEF0E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78AA3D-A64E-42E0-8D3D-552DF1D772F5}" type="pres">
      <dgm:prSet presAssocID="{BA2BC310-474E-42F9-987B-8A4265FCEF0E}" presName="level3hierChild" presStyleCnt="0"/>
      <dgm:spPr/>
      <dgm:t>
        <a:bodyPr/>
        <a:lstStyle/>
        <a:p>
          <a:endParaRPr lang="en-US"/>
        </a:p>
      </dgm:t>
    </dgm:pt>
    <dgm:pt modelId="{D0157BFD-89FC-446E-9EDA-EB3CB60A67CD}" type="pres">
      <dgm:prSet presAssocID="{B6C47DA1-6956-4364-A4DD-70F42F5DA414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625E12B9-3CBC-41F8-B451-184A05FA84AA}" type="pres">
      <dgm:prSet presAssocID="{B6C47DA1-6956-4364-A4DD-70F42F5DA414}" presName="connTx" presStyleLbl="parChTrans1D2" presStyleIdx="2" presStyleCnt="6"/>
      <dgm:spPr/>
      <dgm:t>
        <a:bodyPr/>
        <a:lstStyle/>
        <a:p>
          <a:endParaRPr lang="en-US"/>
        </a:p>
      </dgm:t>
    </dgm:pt>
    <dgm:pt modelId="{76AFC019-C647-4E59-9F78-AE62A6AF60EF}" type="pres">
      <dgm:prSet presAssocID="{200045A4-D95D-48B7-AFD9-4E8C3A365636}" presName="root2" presStyleCnt="0"/>
      <dgm:spPr/>
      <dgm:t>
        <a:bodyPr/>
        <a:lstStyle/>
        <a:p>
          <a:endParaRPr lang="en-US"/>
        </a:p>
      </dgm:t>
    </dgm:pt>
    <dgm:pt modelId="{3497A420-33B4-4E64-A16E-693DBD019621}" type="pres">
      <dgm:prSet presAssocID="{200045A4-D95D-48B7-AFD9-4E8C3A365636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09503E-81AA-44C7-A02B-855250CB1A1E}" type="pres">
      <dgm:prSet presAssocID="{200045A4-D95D-48B7-AFD9-4E8C3A365636}" presName="level3hierChild" presStyleCnt="0"/>
      <dgm:spPr/>
      <dgm:t>
        <a:bodyPr/>
        <a:lstStyle/>
        <a:p>
          <a:endParaRPr lang="en-US"/>
        </a:p>
      </dgm:t>
    </dgm:pt>
    <dgm:pt modelId="{10806B89-B765-4B14-85C5-3339CC25378F}" type="pres">
      <dgm:prSet presAssocID="{AD946B78-230C-487C-9F67-1806B6FECFB9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85F744CA-1043-4E08-AE7E-A57987FBE96A}" type="pres">
      <dgm:prSet presAssocID="{AD946B78-230C-487C-9F67-1806B6FECFB9}" presName="connTx" presStyleLbl="parChTrans1D2" presStyleIdx="3" presStyleCnt="6"/>
      <dgm:spPr/>
      <dgm:t>
        <a:bodyPr/>
        <a:lstStyle/>
        <a:p>
          <a:endParaRPr lang="en-US"/>
        </a:p>
      </dgm:t>
    </dgm:pt>
    <dgm:pt modelId="{55B20E58-2A97-4E00-A7FF-3068DAEFA99C}" type="pres">
      <dgm:prSet presAssocID="{4EAB84F1-95D3-4C44-AE53-C651625E40D5}" presName="root2" presStyleCnt="0"/>
      <dgm:spPr/>
      <dgm:t>
        <a:bodyPr/>
        <a:lstStyle/>
        <a:p>
          <a:endParaRPr lang="en-US"/>
        </a:p>
      </dgm:t>
    </dgm:pt>
    <dgm:pt modelId="{5ED5C245-7C59-4B8F-953D-882D0EA88BD6}" type="pres">
      <dgm:prSet presAssocID="{4EAB84F1-95D3-4C44-AE53-C651625E40D5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6C93B2-724D-4735-A4F9-D5331596D6F8}" type="pres">
      <dgm:prSet presAssocID="{4EAB84F1-95D3-4C44-AE53-C651625E40D5}" presName="level3hierChild" presStyleCnt="0"/>
      <dgm:spPr/>
      <dgm:t>
        <a:bodyPr/>
        <a:lstStyle/>
        <a:p>
          <a:endParaRPr lang="en-US"/>
        </a:p>
      </dgm:t>
    </dgm:pt>
    <dgm:pt modelId="{4C3C0EDE-0478-443D-B439-E1A67CD32ADD}" type="pres">
      <dgm:prSet presAssocID="{3B5B3B2E-E988-4D76-83D3-465A008DB8B7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661C1061-EFE9-4885-A827-7197F6330BB7}" type="pres">
      <dgm:prSet presAssocID="{3B5B3B2E-E988-4D76-83D3-465A008DB8B7}" presName="connTx" presStyleLbl="parChTrans1D2" presStyleIdx="4" presStyleCnt="6"/>
      <dgm:spPr/>
      <dgm:t>
        <a:bodyPr/>
        <a:lstStyle/>
        <a:p>
          <a:endParaRPr lang="en-US"/>
        </a:p>
      </dgm:t>
    </dgm:pt>
    <dgm:pt modelId="{7100A35B-1C37-421D-B5A2-5F6EC2135DC9}" type="pres">
      <dgm:prSet presAssocID="{236E46F6-EB1C-4DD5-B15B-58D9692B19AA}" presName="root2" presStyleCnt="0"/>
      <dgm:spPr/>
      <dgm:t>
        <a:bodyPr/>
        <a:lstStyle/>
        <a:p>
          <a:endParaRPr lang="en-US"/>
        </a:p>
      </dgm:t>
    </dgm:pt>
    <dgm:pt modelId="{A58B8B52-770E-43BA-9140-7ED971A3CCCC}" type="pres">
      <dgm:prSet presAssocID="{236E46F6-EB1C-4DD5-B15B-58D9692B19AA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123A27-94D4-427E-9145-CDC7BC3DB9A6}" type="pres">
      <dgm:prSet presAssocID="{236E46F6-EB1C-4DD5-B15B-58D9692B19AA}" presName="level3hierChild" presStyleCnt="0"/>
      <dgm:spPr/>
      <dgm:t>
        <a:bodyPr/>
        <a:lstStyle/>
        <a:p>
          <a:endParaRPr lang="en-US"/>
        </a:p>
      </dgm:t>
    </dgm:pt>
    <dgm:pt modelId="{E1C9AF3E-A725-4FBC-8F03-8424C0D75FCC}" type="pres">
      <dgm:prSet presAssocID="{F6101437-FB3D-4EA7-A445-D6B75996E6CA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3DDC9F80-C0A1-44A1-9BCF-341441B7BAB6}" type="pres">
      <dgm:prSet presAssocID="{F6101437-FB3D-4EA7-A445-D6B75996E6CA}" presName="connTx" presStyleLbl="parChTrans1D2" presStyleIdx="5" presStyleCnt="6"/>
      <dgm:spPr/>
      <dgm:t>
        <a:bodyPr/>
        <a:lstStyle/>
        <a:p>
          <a:endParaRPr lang="en-US"/>
        </a:p>
      </dgm:t>
    </dgm:pt>
    <dgm:pt modelId="{7939B08F-B11D-4CC7-B19E-BEC900F74B69}" type="pres">
      <dgm:prSet presAssocID="{D704554E-79BE-4FB0-890E-1A6A1F5BE0C2}" presName="root2" presStyleCnt="0"/>
      <dgm:spPr/>
      <dgm:t>
        <a:bodyPr/>
        <a:lstStyle/>
        <a:p>
          <a:endParaRPr lang="en-US"/>
        </a:p>
      </dgm:t>
    </dgm:pt>
    <dgm:pt modelId="{D128F141-6362-4DAC-BEFC-3CAAE452271F}" type="pres">
      <dgm:prSet presAssocID="{D704554E-79BE-4FB0-890E-1A6A1F5BE0C2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D155D0-C031-4FC0-8A46-59C19299B1E8}" type="pres">
      <dgm:prSet presAssocID="{D704554E-79BE-4FB0-890E-1A6A1F5BE0C2}" presName="level3hierChild" presStyleCnt="0"/>
      <dgm:spPr/>
      <dgm:t>
        <a:bodyPr/>
        <a:lstStyle/>
        <a:p>
          <a:endParaRPr lang="en-US"/>
        </a:p>
      </dgm:t>
    </dgm:pt>
  </dgm:ptLst>
  <dgm:cxnLst>
    <dgm:cxn modelId="{FED75281-B8E3-408C-886B-9FF6EFEE9130}" type="presOf" srcId="{C3F06764-1D55-4231-A4B1-4FE0972C1A53}" destId="{A6D463AD-7916-44F6-8837-2039B12A2F47}" srcOrd="1" destOrd="0" presId="urn:microsoft.com/office/officeart/2008/layout/HorizontalMultiLevelHierarchy"/>
    <dgm:cxn modelId="{196EAAE2-C3CB-4080-A301-5178261D761C}" type="presOf" srcId="{C3F06764-1D55-4231-A4B1-4FE0972C1A53}" destId="{1159E603-6C05-41E9-BC31-F7057FCFDBC7}" srcOrd="0" destOrd="0" presId="urn:microsoft.com/office/officeart/2008/layout/HorizontalMultiLevelHierarchy"/>
    <dgm:cxn modelId="{84378401-C549-42F6-AE02-47A47BA46075}" type="presOf" srcId="{89DA43D7-9AEB-45F3-862D-16177EDB1D5E}" destId="{C1878C19-AABA-42B5-A5C0-0F6868969DFF}" srcOrd="0" destOrd="0" presId="urn:microsoft.com/office/officeart/2008/layout/HorizontalMultiLevelHierarchy"/>
    <dgm:cxn modelId="{8B5381AB-F536-4917-95C5-79C19DF78088}" type="presOf" srcId="{ABE33045-7091-4AC7-9D50-3604AB05F830}" destId="{90F0E636-5287-4990-9607-152DFDD188DE}" srcOrd="0" destOrd="0" presId="urn:microsoft.com/office/officeart/2008/layout/HorizontalMultiLevelHierarchy"/>
    <dgm:cxn modelId="{EBBCAAA9-1770-48A1-9284-FF7BC3E95CC9}" type="presOf" srcId="{AD946B78-230C-487C-9F67-1806B6FECFB9}" destId="{85F744CA-1043-4E08-AE7E-A57987FBE96A}" srcOrd="1" destOrd="0" presId="urn:microsoft.com/office/officeart/2008/layout/HorizontalMultiLevelHierarchy"/>
    <dgm:cxn modelId="{0FE75940-8547-4931-8F34-3307A39523B8}" type="presOf" srcId="{200045A4-D95D-48B7-AFD9-4E8C3A365636}" destId="{3497A420-33B4-4E64-A16E-693DBD019621}" srcOrd="0" destOrd="0" presId="urn:microsoft.com/office/officeart/2008/layout/HorizontalMultiLevelHierarchy"/>
    <dgm:cxn modelId="{7660742E-CB5B-4895-8CED-5896EAE6EEA4}" srcId="{8B5B1F09-8099-4916-BC9D-A7A5619E7630}" destId="{4EAB84F1-95D3-4C44-AE53-C651625E40D5}" srcOrd="3" destOrd="0" parTransId="{AD946B78-230C-487C-9F67-1806B6FECFB9}" sibTransId="{0511A3F6-B65E-4153-ACC1-271320E1F2C2}"/>
    <dgm:cxn modelId="{28369945-0CD1-49DC-A7D2-9BA96BA75F4C}" type="presOf" srcId="{B6C47DA1-6956-4364-A4DD-70F42F5DA414}" destId="{625E12B9-3CBC-41F8-B451-184A05FA84AA}" srcOrd="1" destOrd="0" presId="urn:microsoft.com/office/officeart/2008/layout/HorizontalMultiLevelHierarchy"/>
    <dgm:cxn modelId="{908C88BD-2078-4ED7-B402-00F92CF7DF89}" srcId="{8B5B1F09-8099-4916-BC9D-A7A5619E7630}" destId="{D704554E-79BE-4FB0-890E-1A6A1F5BE0C2}" srcOrd="5" destOrd="0" parTransId="{F6101437-FB3D-4EA7-A445-D6B75996E6CA}" sibTransId="{C8783043-E44E-49A1-96C4-6A4BA3671AA6}"/>
    <dgm:cxn modelId="{2A4D55F6-7567-433F-BE71-B3ACA7F2823F}" type="presOf" srcId="{3B5B3B2E-E988-4D76-83D3-465A008DB8B7}" destId="{4C3C0EDE-0478-443D-B439-E1A67CD32ADD}" srcOrd="0" destOrd="0" presId="urn:microsoft.com/office/officeart/2008/layout/HorizontalMultiLevelHierarchy"/>
    <dgm:cxn modelId="{A0D90D8E-AD17-40FF-B787-8C91A517394B}" type="presOf" srcId="{F6101437-FB3D-4EA7-A445-D6B75996E6CA}" destId="{3DDC9F80-C0A1-44A1-9BCF-341441B7BAB6}" srcOrd="1" destOrd="0" presId="urn:microsoft.com/office/officeart/2008/layout/HorizontalMultiLevelHierarchy"/>
    <dgm:cxn modelId="{46FE32ED-1C29-470A-968B-532772A79471}" srcId="{8B5B1F09-8099-4916-BC9D-A7A5619E7630}" destId="{236E46F6-EB1C-4DD5-B15B-58D9692B19AA}" srcOrd="4" destOrd="0" parTransId="{3B5B3B2E-E988-4D76-83D3-465A008DB8B7}" sibTransId="{CF5BCD56-16B3-4DE0-8889-01DA861E71FA}"/>
    <dgm:cxn modelId="{48DF6B4C-D781-4C11-A102-631D62BC4DE8}" srcId="{ABE33045-7091-4AC7-9D50-3604AB05F830}" destId="{8B5B1F09-8099-4916-BC9D-A7A5619E7630}" srcOrd="0" destOrd="0" parTransId="{FC3BFBA2-EB64-4A5F-BF68-CB6A67176D74}" sibTransId="{FCADBA7F-5C24-4A3B-B56C-ECE235202DC4}"/>
    <dgm:cxn modelId="{2A2BB3B7-5C20-441C-83B2-9EF10A8571A6}" type="presOf" srcId="{87090728-DD2D-4A79-A4AE-30BBE75D6800}" destId="{3B3DABF9-71BC-4B9B-BD71-332B550F8DD4}" srcOrd="0" destOrd="0" presId="urn:microsoft.com/office/officeart/2008/layout/HorizontalMultiLevelHierarchy"/>
    <dgm:cxn modelId="{387397E8-A6F6-452C-B95A-8711528C96C3}" type="presOf" srcId="{236E46F6-EB1C-4DD5-B15B-58D9692B19AA}" destId="{A58B8B52-770E-43BA-9140-7ED971A3CCCC}" srcOrd="0" destOrd="0" presId="urn:microsoft.com/office/officeart/2008/layout/HorizontalMultiLevelHierarchy"/>
    <dgm:cxn modelId="{E28F12B7-F478-49F7-A481-827E7E4267B9}" type="presOf" srcId="{87090728-DD2D-4A79-A4AE-30BBE75D6800}" destId="{D0CB5560-954C-4E8A-9CCB-8A190F212148}" srcOrd="1" destOrd="0" presId="urn:microsoft.com/office/officeart/2008/layout/HorizontalMultiLevelHierarchy"/>
    <dgm:cxn modelId="{67D47879-7C59-43F5-8EB8-8F712692614E}" type="presOf" srcId="{B6C47DA1-6956-4364-A4DD-70F42F5DA414}" destId="{D0157BFD-89FC-446E-9EDA-EB3CB60A67CD}" srcOrd="0" destOrd="0" presId="urn:microsoft.com/office/officeart/2008/layout/HorizontalMultiLevelHierarchy"/>
    <dgm:cxn modelId="{4A8E4B79-729B-4563-B8F0-62CB8D3F188A}" type="presOf" srcId="{BA2BC310-474E-42F9-987B-8A4265FCEF0E}" destId="{917BE314-9D05-47E1-B4C2-58BE8F6F30B8}" srcOrd="0" destOrd="0" presId="urn:microsoft.com/office/officeart/2008/layout/HorizontalMultiLevelHierarchy"/>
    <dgm:cxn modelId="{6CBA23DA-A1A4-41FE-AD7F-194986C1B9F9}" srcId="{8B5B1F09-8099-4916-BC9D-A7A5619E7630}" destId="{89DA43D7-9AEB-45F3-862D-16177EDB1D5E}" srcOrd="0" destOrd="0" parTransId="{87090728-DD2D-4A79-A4AE-30BBE75D6800}" sibTransId="{975EE448-0ED3-4F09-9431-EEFAA0E07136}"/>
    <dgm:cxn modelId="{7775D6BF-DA2C-4D6E-8329-06543E7674D3}" srcId="{8B5B1F09-8099-4916-BC9D-A7A5619E7630}" destId="{200045A4-D95D-48B7-AFD9-4E8C3A365636}" srcOrd="2" destOrd="0" parTransId="{B6C47DA1-6956-4364-A4DD-70F42F5DA414}" sibTransId="{F5828CAC-D14A-40AF-A4FE-92D1CD00D39B}"/>
    <dgm:cxn modelId="{68DEC8CA-68FF-4EDC-8A58-0EF1401F1184}" type="presOf" srcId="{8B5B1F09-8099-4916-BC9D-A7A5619E7630}" destId="{5E923ED5-4BD4-4DFD-A91A-DDB6CFF035F4}" srcOrd="0" destOrd="0" presId="urn:microsoft.com/office/officeart/2008/layout/HorizontalMultiLevelHierarchy"/>
    <dgm:cxn modelId="{873C5C67-D7E0-429E-9EC7-176F74586114}" type="presOf" srcId="{D704554E-79BE-4FB0-890E-1A6A1F5BE0C2}" destId="{D128F141-6362-4DAC-BEFC-3CAAE452271F}" srcOrd="0" destOrd="0" presId="urn:microsoft.com/office/officeart/2008/layout/HorizontalMultiLevelHierarchy"/>
    <dgm:cxn modelId="{C6DF1FFA-7D85-45A6-82D5-47074571C5AD}" type="presOf" srcId="{4EAB84F1-95D3-4C44-AE53-C651625E40D5}" destId="{5ED5C245-7C59-4B8F-953D-882D0EA88BD6}" srcOrd="0" destOrd="0" presId="urn:microsoft.com/office/officeart/2008/layout/HorizontalMultiLevelHierarchy"/>
    <dgm:cxn modelId="{92097FC0-F54C-48C0-B934-205F99585D67}" type="presOf" srcId="{AD946B78-230C-487C-9F67-1806B6FECFB9}" destId="{10806B89-B765-4B14-85C5-3339CC25378F}" srcOrd="0" destOrd="0" presId="urn:microsoft.com/office/officeart/2008/layout/HorizontalMultiLevelHierarchy"/>
    <dgm:cxn modelId="{327AF3D9-C645-4DA9-A6D2-7CAA366C37E4}" type="presOf" srcId="{3B5B3B2E-E988-4D76-83D3-465A008DB8B7}" destId="{661C1061-EFE9-4885-A827-7197F6330BB7}" srcOrd="1" destOrd="0" presId="urn:microsoft.com/office/officeart/2008/layout/HorizontalMultiLevelHierarchy"/>
    <dgm:cxn modelId="{B0021447-012C-45DF-BA59-6A2F2E5AD1C1}" srcId="{8B5B1F09-8099-4916-BC9D-A7A5619E7630}" destId="{BA2BC310-474E-42F9-987B-8A4265FCEF0E}" srcOrd="1" destOrd="0" parTransId="{C3F06764-1D55-4231-A4B1-4FE0972C1A53}" sibTransId="{A7B32810-D3BE-4BFE-9C92-2EFCB9C7AA98}"/>
    <dgm:cxn modelId="{C747760F-43B0-41ED-BE52-0FB362612DFE}" type="presOf" srcId="{F6101437-FB3D-4EA7-A445-D6B75996E6CA}" destId="{E1C9AF3E-A725-4FBC-8F03-8424C0D75FCC}" srcOrd="0" destOrd="0" presId="urn:microsoft.com/office/officeart/2008/layout/HorizontalMultiLevelHierarchy"/>
    <dgm:cxn modelId="{A1EB47D3-F348-433C-9C19-2FC95F58E5CD}" type="presParOf" srcId="{90F0E636-5287-4990-9607-152DFDD188DE}" destId="{BA97D02F-E552-47D0-9DA5-CC783D2EEA26}" srcOrd="0" destOrd="0" presId="urn:microsoft.com/office/officeart/2008/layout/HorizontalMultiLevelHierarchy"/>
    <dgm:cxn modelId="{A9C2C01F-FE24-462A-BFE8-4B7CC6925E92}" type="presParOf" srcId="{BA97D02F-E552-47D0-9DA5-CC783D2EEA26}" destId="{5E923ED5-4BD4-4DFD-A91A-DDB6CFF035F4}" srcOrd="0" destOrd="0" presId="urn:microsoft.com/office/officeart/2008/layout/HorizontalMultiLevelHierarchy"/>
    <dgm:cxn modelId="{DB8A483E-602A-43E6-8E56-03A1BED0FCD5}" type="presParOf" srcId="{BA97D02F-E552-47D0-9DA5-CC783D2EEA26}" destId="{256AA168-E0CA-4BFE-AAAA-04E0EBCEAEFD}" srcOrd="1" destOrd="0" presId="urn:microsoft.com/office/officeart/2008/layout/HorizontalMultiLevelHierarchy"/>
    <dgm:cxn modelId="{8B675E15-A09D-4BC7-984A-3F1C2E1C760B}" type="presParOf" srcId="{256AA168-E0CA-4BFE-AAAA-04E0EBCEAEFD}" destId="{3B3DABF9-71BC-4B9B-BD71-332B550F8DD4}" srcOrd="0" destOrd="0" presId="urn:microsoft.com/office/officeart/2008/layout/HorizontalMultiLevelHierarchy"/>
    <dgm:cxn modelId="{12518424-10CC-4EF7-9214-F6B89E4BA42E}" type="presParOf" srcId="{3B3DABF9-71BC-4B9B-BD71-332B550F8DD4}" destId="{D0CB5560-954C-4E8A-9CCB-8A190F212148}" srcOrd="0" destOrd="0" presId="urn:microsoft.com/office/officeart/2008/layout/HorizontalMultiLevelHierarchy"/>
    <dgm:cxn modelId="{ECDBBC27-5871-4E3A-95ED-7BAA0C9CDA2D}" type="presParOf" srcId="{256AA168-E0CA-4BFE-AAAA-04E0EBCEAEFD}" destId="{0FE6353B-E48C-46DA-95CB-837458A41AA4}" srcOrd="1" destOrd="0" presId="urn:microsoft.com/office/officeart/2008/layout/HorizontalMultiLevelHierarchy"/>
    <dgm:cxn modelId="{8F91A7C4-BFF3-4AAD-92A2-AF253967F98F}" type="presParOf" srcId="{0FE6353B-E48C-46DA-95CB-837458A41AA4}" destId="{C1878C19-AABA-42B5-A5C0-0F6868969DFF}" srcOrd="0" destOrd="0" presId="urn:microsoft.com/office/officeart/2008/layout/HorizontalMultiLevelHierarchy"/>
    <dgm:cxn modelId="{573C9B25-60AB-4A7C-9A3F-4F87DBC223BA}" type="presParOf" srcId="{0FE6353B-E48C-46DA-95CB-837458A41AA4}" destId="{28237FE7-1283-4980-9E33-03ADD3654B47}" srcOrd="1" destOrd="0" presId="urn:microsoft.com/office/officeart/2008/layout/HorizontalMultiLevelHierarchy"/>
    <dgm:cxn modelId="{86E9D22E-D435-4492-A39D-954AC15945B0}" type="presParOf" srcId="{256AA168-E0CA-4BFE-AAAA-04E0EBCEAEFD}" destId="{1159E603-6C05-41E9-BC31-F7057FCFDBC7}" srcOrd="2" destOrd="0" presId="urn:microsoft.com/office/officeart/2008/layout/HorizontalMultiLevelHierarchy"/>
    <dgm:cxn modelId="{748B5601-6929-4C5D-A5BE-8A9866305BA0}" type="presParOf" srcId="{1159E603-6C05-41E9-BC31-F7057FCFDBC7}" destId="{A6D463AD-7916-44F6-8837-2039B12A2F47}" srcOrd="0" destOrd="0" presId="urn:microsoft.com/office/officeart/2008/layout/HorizontalMultiLevelHierarchy"/>
    <dgm:cxn modelId="{0A449551-C6D7-4F4A-9C55-4EE3C227998C}" type="presParOf" srcId="{256AA168-E0CA-4BFE-AAAA-04E0EBCEAEFD}" destId="{99BA0995-E602-4F24-B414-4F739E160076}" srcOrd="3" destOrd="0" presId="urn:microsoft.com/office/officeart/2008/layout/HorizontalMultiLevelHierarchy"/>
    <dgm:cxn modelId="{416546BD-D7D2-4DBC-A731-D2A5C9A012F0}" type="presParOf" srcId="{99BA0995-E602-4F24-B414-4F739E160076}" destId="{917BE314-9D05-47E1-B4C2-58BE8F6F30B8}" srcOrd="0" destOrd="0" presId="urn:microsoft.com/office/officeart/2008/layout/HorizontalMultiLevelHierarchy"/>
    <dgm:cxn modelId="{EE4CA498-639A-45D9-B746-DA2082C45449}" type="presParOf" srcId="{99BA0995-E602-4F24-B414-4F739E160076}" destId="{5C78AA3D-A64E-42E0-8D3D-552DF1D772F5}" srcOrd="1" destOrd="0" presId="urn:microsoft.com/office/officeart/2008/layout/HorizontalMultiLevelHierarchy"/>
    <dgm:cxn modelId="{D3ECF531-AAEF-4F0F-B9B6-5FD9DE804B0D}" type="presParOf" srcId="{256AA168-E0CA-4BFE-AAAA-04E0EBCEAEFD}" destId="{D0157BFD-89FC-446E-9EDA-EB3CB60A67CD}" srcOrd="4" destOrd="0" presId="urn:microsoft.com/office/officeart/2008/layout/HorizontalMultiLevelHierarchy"/>
    <dgm:cxn modelId="{D8AC38D1-3D7A-4D3C-A615-A8275A47F3A1}" type="presParOf" srcId="{D0157BFD-89FC-446E-9EDA-EB3CB60A67CD}" destId="{625E12B9-3CBC-41F8-B451-184A05FA84AA}" srcOrd="0" destOrd="0" presId="urn:microsoft.com/office/officeart/2008/layout/HorizontalMultiLevelHierarchy"/>
    <dgm:cxn modelId="{FE611AAE-194A-4352-BCA9-A54DB9690A09}" type="presParOf" srcId="{256AA168-E0CA-4BFE-AAAA-04E0EBCEAEFD}" destId="{76AFC019-C647-4E59-9F78-AE62A6AF60EF}" srcOrd="5" destOrd="0" presId="urn:microsoft.com/office/officeart/2008/layout/HorizontalMultiLevelHierarchy"/>
    <dgm:cxn modelId="{450DCC53-B1E2-4B8E-9F10-75696BB605FC}" type="presParOf" srcId="{76AFC019-C647-4E59-9F78-AE62A6AF60EF}" destId="{3497A420-33B4-4E64-A16E-693DBD019621}" srcOrd="0" destOrd="0" presId="urn:microsoft.com/office/officeart/2008/layout/HorizontalMultiLevelHierarchy"/>
    <dgm:cxn modelId="{76DA69B7-8844-4AE6-A52A-D210D852194A}" type="presParOf" srcId="{76AFC019-C647-4E59-9F78-AE62A6AF60EF}" destId="{1709503E-81AA-44C7-A02B-855250CB1A1E}" srcOrd="1" destOrd="0" presId="urn:microsoft.com/office/officeart/2008/layout/HorizontalMultiLevelHierarchy"/>
    <dgm:cxn modelId="{0589BA4D-B11D-4381-82E0-518BD6B0CC77}" type="presParOf" srcId="{256AA168-E0CA-4BFE-AAAA-04E0EBCEAEFD}" destId="{10806B89-B765-4B14-85C5-3339CC25378F}" srcOrd="6" destOrd="0" presId="urn:microsoft.com/office/officeart/2008/layout/HorizontalMultiLevelHierarchy"/>
    <dgm:cxn modelId="{C2B8CE69-DA9E-45BF-A0D6-F12E5CE033A1}" type="presParOf" srcId="{10806B89-B765-4B14-85C5-3339CC25378F}" destId="{85F744CA-1043-4E08-AE7E-A57987FBE96A}" srcOrd="0" destOrd="0" presId="urn:microsoft.com/office/officeart/2008/layout/HorizontalMultiLevelHierarchy"/>
    <dgm:cxn modelId="{BE21AF06-61D8-4042-9352-D55BCC5A016C}" type="presParOf" srcId="{256AA168-E0CA-4BFE-AAAA-04E0EBCEAEFD}" destId="{55B20E58-2A97-4E00-A7FF-3068DAEFA99C}" srcOrd="7" destOrd="0" presId="urn:microsoft.com/office/officeart/2008/layout/HorizontalMultiLevelHierarchy"/>
    <dgm:cxn modelId="{0AB3854C-9F43-4419-B4D7-1F1B78708A1F}" type="presParOf" srcId="{55B20E58-2A97-4E00-A7FF-3068DAEFA99C}" destId="{5ED5C245-7C59-4B8F-953D-882D0EA88BD6}" srcOrd="0" destOrd="0" presId="urn:microsoft.com/office/officeart/2008/layout/HorizontalMultiLevelHierarchy"/>
    <dgm:cxn modelId="{DE961C0F-8C50-4A61-966F-BB8E158AD542}" type="presParOf" srcId="{55B20E58-2A97-4E00-A7FF-3068DAEFA99C}" destId="{B36C93B2-724D-4735-A4F9-D5331596D6F8}" srcOrd="1" destOrd="0" presId="urn:microsoft.com/office/officeart/2008/layout/HorizontalMultiLevelHierarchy"/>
    <dgm:cxn modelId="{505FDCD5-2B23-4FF8-9972-830E125458C1}" type="presParOf" srcId="{256AA168-E0CA-4BFE-AAAA-04E0EBCEAEFD}" destId="{4C3C0EDE-0478-443D-B439-E1A67CD32ADD}" srcOrd="8" destOrd="0" presId="urn:microsoft.com/office/officeart/2008/layout/HorizontalMultiLevelHierarchy"/>
    <dgm:cxn modelId="{7C503821-D1FB-4C88-950A-2EA8862BB407}" type="presParOf" srcId="{4C3C0EDE-0478-443D-B439-E1A67CD32ADD}" destId="{661C1061-EFE9-4885-A827-7197F6330BB7}" srcOrd="0" destOrd="0" presId="urn:microsoft.com/office/officeart/2008/layout/HorizontalMultiLevelHierarchy"/>
    <dgm:cxn modelId="{0F4E2352-8B44-4506-93E3-DAC438808671}" type="presParOf" srcId="{256AA168-E0CA-4BFE-AAAA-04E0EBCEAEFD}" destId="{7100A35B-1C37-421D-B5A2-5F6EC2135DC9}" srcOrd="9" destOrd="0" presId="urn:microsoft.com/office/officeart/2008/layout/HorizontalMultiLevelHierarchy"/>
    <dgm:cxn modelId="{DC322A15-4064-4309-B252-B591D7FA66C9}" type="presParOf" srcId="{7100A35B-1C37-421D-B5A2-5F6EC2135DC9}" destId="{A58B8B52-770E-43BA-9140-7ED971A3CCCC}" srcOrd="0" destOrd="0" presId="urn:microsoft.com/office/officeart/2008/layout/HorizontalMultiLevelHierarchy"/>
    <dgm:cxn modelId="{D09237CD-45E4-4432-B4FE-2BEBA1DF19D4}" type="presParOf" srcId="{7100A35B-1C37-421D-B5A2-5F6EC2135DC9}" destId="{E0123A27-94D4-427E-9145-CDC7BC3DB9A6}" srcOrd="1" destOrd="0" presId="urn:microsoft.com/office/officeart/2008/layout/HorizontalMultiLevelHierarchy"/>
    <dgm:cxn modelId="{2AD93819-A33E-43A5-83A5-60271B4BB9B2}" type="presParOf" srcId="{256AA168-E0CA-4BFE-AAAA-04E0EBCEAEFD}" destId="{E1C9AF3E-A725-4FBC-8F03-8424C0D75FCC}" srcOrd="10" destOrd="0" presId="urn:microsoft.com/office/officeart/2008/layout/HorizontalMultiLevelHierarchy"/>
    <dgm:cxn modelId="{5E7E958D-B1A3-44E1-8C10-DD1380322238}" type="presParOf" srcId="{E1C9AF3E-A725-4FBC-8F03-8424C0D75FCC}" destId="{3DDC9F80-C0A1-44A1-9BCF-341441B7BAB6}" srcOrd="0" destOrd="0" presId="urn:microsoft.com/office/officeart/2008/layout/HorizontalMultiLevelHierarchy"/>
    <dgm:cxn modelId="{20020B60-2D4F-44AA-8545-74183826FAE2}" type="presParOf" srcId="{256AA168-E0CA-4BFE-AAAA-04E0EBCEAEFD}" destId="{7939B08F-B11D-4CC7-B19E-BEC900F74B69}" srcOrd="11" destOrd="0" presId="urn:microsoft.com/office/officeart/2008/layout/HorizontalMultiLevelHierarchy"/>
    <dgm:cxn modelId="{523EA099-E60F-487E-A0F1-22114B68BAD1}" type="presParOf" srcId="{7939B08F-B11D-4CC7-B19E-BEC900F74B69}" destId="{D128F141-6362-4DAC-BEFC-3CAAE452271F}" srcOrd="0" destOrd="0" presId="urn:microsoft.com/office/officeart/2008/layout/HorizontalMultiLevelHierarchy"/>
    <dgm:cxn modelId="{5173AF6B-8EC9-4C42-B138-7114A1E6B77D}" type="presParOf" srcId="{7939B08F-B11D-4CC7-B19E-BEC900F74B69}" destId="{C9D155D0-C031-4FC0-8A46-59C19299B1E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95A8DE-AEFA-4FE6-8FF1-F7660E7028A3}" type="doc">
      <dgm:prSet loTypeId="urn:microsoft.com/office/officeart/2005/8/layout/default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AF23864-6F05-4753-A758-6FC10F9DD71A}">
      <dgm:prSet custT="1"/>
      <dgm:spPr/>
      <dgm:t>
        <a:bodyPr/>
        <a:lstStyle/>
        <a:p>
          <a:r>
            <a:rPr lang="mn-M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Эвентийн аргачлалыг тооцсон статистик мэдээлэл бүрдэх нөхцөл боломжтой  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D0EF08-BD0A-405D-886E-E99174B91B91}" type="parTrans" cxnId="{3B2AEED9-C67B-4E58-972D-C343BD5F3C48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E3275A-6FEF-4B72-97F9-BAB31F2875C2}" type="sibTrans" cxnId="{3B2AEED9-C67B-4E58-972D-C343BD5F3C48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A353F6-FBC6-42E1-AEB3-C7A04F7C49EC}">
      <dgm:prSet custT="1"/>
      <dgm:spPr/>
      <dgm:t>
        <a:bodyPr/>
        <a:lstStyle/>
        <a:p>
          <a:r>
            <a:rPr lang="mn-M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Тухайн эвентийг үнэлэх, эрэмбэлэх, эдийн засгийн тооцоолол хийх.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1C8335-EFC9-4854-9FED-08F0B44B6D06}" type="parTrans" cxnId="{C8CB65ED-AA58-426E-AF5D-5E48F25DBC7F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52B792-C87D-44D0-B36D-F001B332E28E}" type="sibTrans" cxnId="{C8CB65ED-AA58-426E-AF5D-5E48F25DBC7F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C74356-2DA3-4640-B565-4D5D9E994438}">
      <dgm:prSet custT="1"/>
      <dgm:spPr/>
      <dgm:t>
        <a:bodyPr/>
        <a:lstStyle/>
        <a:p>
          <a:r>
            <a:rPr lang="mn-M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Үнэн зөв статистик тоон мэдээлэл үүсэх бүрэн боломжит суурь нөхцөл бүрдсэн.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16FB68-54DD-482A-94EF-343F6DF198EA}" type="parTrans" cxnId="{693F6D7E-F66A-4AFB-BDD4-416D1F436BA1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E74953-63A3-4762-9C84-0F801881E181}" type="sibTrans" cxnId="{693F6D7E-F66A-4AFB-BDD4-416D1F436BA1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CF2E9E-7ADA-4381-BA3B-C6DCB533737A}">
      <dgm:prSet custT="1"/>
      <dgm:spPr/>
      <dgm:t>
        <a:bodyPr/>
        <a:lstStyle/>
        <a:p>
          <a:r>
            <a:rPr lang="mn-M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Дээрх мэдээллийг захиргааны аргаар цуглуулах боломжтой.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8C7B15-B00D-4899-80C5-9ABA52FA7680}" type="parTrans" cxnId="{0150D3A0-7D54-4B86-9D0A-32552E0687F2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21E7A-CD65-478F-88C4-36404A5872FC}" type="sibTrans" cxnId="{0150D3A0-7D54-4B86-9D0A-32552E0687F2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F15A79-B4F0-4A12-A855-47884FAC0DFF}" type="pres">
      <dgm:prSet presAssocID="{9395A8DE-AEFA-4FE6-8FF1-F7660E7028A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8191EF-7C25-4057-9BAA-838EFF982516}" type="pres">
      <dgm:prSet presAssocID="{3AF23864-6F05-4753-A758-6FC10F9DD71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0ED528-28CE-486F-94BF-F13E81B4C202}" type="pres">
      <dgm:prSet presAssocID="{74E3275A-6FEF-4B72-97F9-BAB31F2875C2}" presName="sibTrans" presStyleCnt="0"/>
      <dgm:spPr/>
      <dgm:t>
        <a:bodyPr/>
        <a:lstStyle/>
        <a:p>
          <a:endParaRPr lang="en-US"/>
        </a:p>
      </dgm:t>
    </dgm:pt>
    <dgm:pt modelId="{3FFCCD09-44C7-4D47-BB95-017E9436382D}" type="pres">
      <dgm:prSet presAssocID="{2AA353F6-FBC6-42E1-AEB3-C7A04F7C49E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3E7E9-1C1A-4EDD-9ED0-6FDBF1A4BF2A}" type="pres">
      <dgm:prSet presAssocID="{A752B792-C87D-44D0-B36D-F001B332E28E}" presName="sibTrans" presStyleCnt="0"/>
      <dgm:spPr/>
      <dgm:t>
        <a:bodyPr/>
        <a:lstStyle/>
        <a:p>
          <a:endParaRPr lang="en-US"/>
        </a:p>
      </dgm:t>
    </dgm:pt>
    <dgm:pt modelId="{630A1521-0707-419E-AC85-0668C379B5E1}" type="pres">
      <dgm:prSet presAssocID="{88C74356-2DA3-4640-B565-4D5D9E99443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6D5F3C-6BC5-49F8-911C-2EFB12DC2455}" type="pres">
      <dgm:prSet presAssocID="{07E74953-63A3-4762-9C84-0F801881E181}" presName="sibTrans" presStyleCnt="0"/>
      <dgm:spPr/>
      <dgm:t>
        <a:bodyPr/>
        <a:lstStyle/>
        <a:p>
          <a:endParaRPr lang="en-US"/>
        </a:p>
      </dgm:t>
    </dgm:pt>
    <dgm:pt modelId="{248A45E9-F604-41BA-AE2C-0AFC6D2F9789}" type="pres">
      <dgm:prSet presAssocID="{8ECF2E9E-7ADA-4381-BA3B-C6DCB533737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CEC232-37B6-46EC-A54C-FC3309EA9F54}" type="presOf" srcId="{2AA353F6-FBC6-42E1-AEB3-C7A04F7C49EC}" destId="{3FFCCD09-44C7-4D47-BB95-017E9436382D}" srcOrd="0" destOrd="0" presId="urn:microsoft.com/office/officeart/2005/8/layout/default"/>
    <dgm:cxn modelId="{82248F59-7787-476A-A495-65F256FC0E89}" type="presOf" srcId="{9395A8DE-AEFA-4FE6-8FF1-F7660E7028A3}" destId="{CEF15A79-B4F0-4A12-A855-47884FAC0DFF}" srcOrd="0" destOrd="0" presId="urn:microsoft.com/office/officeart/2005/8/layout/default"/>
    <dgm:cxn modelId="{693F6D7E-F66A-4AFB-BDD4-416D1F436BA1}" srcId="{9395A8DE-AEFA-4FE6-8FF1-F7660E7028A3}" destId="{88C74356-2DA3-4640-B565-4D5D9E994438}" srcOrd="2" destOrd="0" parTransId="{8D16FB68-54DD-482A-94EF-343F6DF198EA}" sibTransId="{07E74953-63A3-4762-9C84-0F801881E181}"/>
    <dgm:cxn modelId="{3B2AEED9-C67B-4E58-972D-C343BD5F3C48}" srcId="{9395A8DE-AEFA-4FE6-8FF1-F7660E7028A3}" destId="{3AF23864-6F05-4753-A758-6FC10F9DD71A}" srcOrd="0" destOrd="0" parTransId="{8DD0EF08-BD0A-405D-886E-E99174B91B91}" sibTransId="{74E3275A-6FEF-4B72-97F9-BAB31F2875C2}"/>
    <dgm:cxn modelId="{C8CB65ED-AA58-426E-AF5D-5E48F25DBC7F}" srcId="{9395A8DE-AEFA-4FE6-8FF1-F7660E7028A3}" destId="{2AA353F6-FBC6-42E1-AEB3-C7A04F7C49EC}" srcOrd="1" destOrd="0" parTransId="{A61C8335-EFC9-4854-9FED-08F0B44B6D06}" sibTransId="{A752B792-C87D-44D0-B36D-F001B332E28E}"/>
    <dgm:cxn modelId="{0A7DF2E4-A7CD-4932-8CB8-BC00B0F26BE9}" type="presOf" srcId="{88C74356-2DA3-4640-B565-4D5D9E994438}" destId="{630A1521-0707-419E-AC85-0668C379B5E1}" srcOrd="0" destOrd="0" presId="urn:microsoft.com/office/officeart/2005/8/layout/default"/>
    <dgm:cxn modelId="{0150D3A0-7D54-4B86-9D0A-32552E0687F2}" srcId="{9395A8DE-AEFA-4FE6-8FF1-F7660E7028A3}" destId="{8ECF2E9E-7ADA-4381-BA3B-C6DCB533737A}" srcOrd="3" destOrd="0" parTransId="{828C7B15-B00D-4899-80C5-9ABA52FA7680}" sibTransId="{20C21E7A-CD65-478F-88C4-36404A5872FC}"/>
    <dgm:cxn modelId="{BC5A9FCB-F376-412D-A624-7B73CEE727D5}" type="presOf" srcId="{8ECF2E9E-7ADA-4381-BA3B-C6DCB533737A}" destId="{248A45E9-F604-41BA-AE2C-0AFC6D2F9789}" srcOrd="0" destOrd="0" presId="urn:microsoft.com/office/officeart/2005/8/layout/default"/>
    <dgm:cxn modelId="{4D62ED7A-65AB-4471-9CA5-AEFD5695D429}" type="presOf" srcId="{3AF23864-6F05-4753-A758-6FC10F9DD71A}" destId="{FB8191EF-7C25-4057-9BAA-838EFF982516}" srcOrd="0" destOrd="0" presId="urn:microsoft.com/office/officeart/2005/8/layout/default"/>
    <dgm:cxn modelId="{8347ABBB-7978-4119-98D7-4C9840305DB4}" type="presParOf" srcId="{CEF15A79-B4F0-4A12-A855-47884FAC0DFF}" destId="{FB8191EF-7C25-4057-9BAA-838EFF982516}" srcOrd="0" destOrd="0" presId="urn:microsoft.com/office/officeart/2005/8/layout/default"/>
    <dgm:cxn modelId="{E4668AFA-CB14-44D1-98C4-E5C62989E126}" type="presParOf" srcId="{CEF15A79-B4F0-4A12-A855-47884FAC0DFF}" destId="{5D0ED528-28CE-486F-94BF-F13E81B4C202}" srcOrd="1" destOrd="0" presId="urn:microsoft.com/office/officeart/2005/8/layout/default"/>
    <dgm:cxn modelId="{0D50C6D5-BA89-470C-A277-D72929D53449}" type="presParOf" srcId="{CEF15A79-B4F0-4A12-A855-47884FAC0DFF}" destId="{3FFCCD09-44C7-4D47-BB95-017E9436382D}" srcOrd="2" destOrd="0" presId="urn:microsoft.com/office/officeart/2005/8/layout/default"/>
    <dgm:cxn modelId="{AB039E48-4D62-44F9-B9BE-ED71C22077AD}" type="presParOf" srcId="{CEF15A79-B4F0-4A12-A855-47884FAC0DFF}" destId="{2C83E7E9-1C1A-4EDD-9ED0-6FDBF1A4BF2A}" srcOrd="3" destOrd="0" presId="urn:microsoft.com/office/officeart/2005/8/layout/default"/>
    <dgm:cxn modelId="{49D7D901-C12A-4222-BCDE-237C93102498}" type="presParOf" srcId="{CEF15A79-B4F0-4A12-A855-47884FAC0DFF}" destId="{630A1521-0707-419E-AC85-0668C379B5E1}" srcOrd="4" destOrd="0" presId="urn:microsoft.com/office/officeart/2005/8/layout/default"/>
    <dgm:cxn modelId="{E8A3F7BC-AED4-4B26-91F1-E743606B2A45}" type="presParOf" srcId="{CEF15A79-B4F0-4A12-A855-47884FAC0DFF}" destId="{AF6D5F3C-6BC5-49F8-911C-2EFB12DC2455}" srcOrd="5" destOrd="0" presId="urn:microsoft.com/office/officeart/2005/8/layout/default"/>
    <dgm:cxn modelId="{CAFB7D3E-8E02-426E-9E2B-0EA3BC7CED76}" type="presParOf" srcId="{CEF15A79-B4F0-4A12-A855-47884FAC0DFF}" destId="{248A45E9-F604-41BA-AE2C-0AFC6D2F978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C640EF-D37B-478E-9F98-FC19E262571E}" type="doc">
      <dgm:prSet loTypeId="urn:microsoft.com/office/officeart/2005/8/layout/matrix3" loCatId="matrix" qsTypeId="urn:microsoft.com/office/officeart/2005/8/quickstyle/simple2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F9B39F04-BB95-418C-92F8-9D93D5745FDD}">
      <dgm:prSet phldr="0" custT="0"/>
      <dgm:spPr/>
      <dgm:t>
        <a:bodyPr vert="horz" wrap="square"/>
        <a:lstStyle/>
        <a:p>
          <a:pPr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i="0" dirty="0" smtClean="0"/>
            <a:t>1.Эвентийн </a:t>
          </a:r>
          <a:r>
            <a:rPr lang="en-US" b="1" i="0" dirty="0" err="1" smtClean="0"/>
            <a:t>удирдлага</a:t>
          </a:r>
          <a:r>
            <a:rPr lang="en-US" b="1" i="0" dirty="0" smtClean="0"/>
            <a:t>, </a:t>
          </a:r>
          <a:r>
            <a:rPr lang="en-US" b="1" i="0" dirty="0" err="1" smtClean="0"/>
            <a:t>сургалтын</a:t>
          </a:r>
          <a:r>
            <a:rPr lang="en-US" b="1" i="0" dirty="0" smtClean="0"/>
            <a:t> </a:t>
          </a:r>
          <a:r>
            <a:rPr lang="en-US" b="1" i="0" dirty="0" err="1" smtClean="0"/>
            <a:t>тогтолцоо</a:t>
          </a:r>
          <a:r>
            <a:rPr lang="en-US" b="1" i="0" dirty="0" smtClean="0"/>
            <a:t>, </a:t>
          </a:r>
          <a:r>
            <a:rPr lang="en-US" b="1" i="0" dirty="0" err="1" smtClean="0"/>
            <a:t>мэдээллийн</a:t>
          </a:r>
          <a:r>
            <a:rPr lang="en-US" b="1" i="0" dirty="0" smtClean="0"/>
            <a:t> </a:t>
          </a:r>
          <a:r>
            <a:rPr lang="en-US" b="1" i="0" dirty="0" err="1" smtClean="0"/>
            <a:t>санг</a:t>
          </a:r>
          <a:r>
            <a:rPr lang="en-US" b="1" i="0" dirty="0" smtClean="0"/>
            <a:t> </a:t>
          </a:r>
          <a:r>
            <a:rPr lang="en-US" b="1" i="0" dirty="0" err="1" smtClean="0"/>
            <a:t>бүрдүүлэх</a:t>
          </a:r>
          <a:r>
            <a:rPr lang="" altLang="en-US" b="1" i="0" dirty="0" smtClean="0">
              <a:cs typeface="Mongolian Baiti" panose="03000500000000000000" charset="0"/>
            </a:rPr>
            <a:t>, мэдээллийн хүртээмжийг нэмэгдүүлэх, эрэмбийг тогтоох, хөтөлбөрийг эрт зарлах </a:t>
          </a:r>
        </a:p>
      </dgm:t>
    </dgm:pt>
    <dgm:pt modelId="{4D679AF2-8E8E-4428-A9A7-7C2D9E6DC403}" type="parTrans" cxnId="{8F5C0ACE-D08E-48E8-8767-7E6B1B7E5B67}">
      <dgm:prSet/>
      <dgm:spPr/>
      <dgm:t>
        <a:bodyPr/>
        <a:lstStyle/>
        <a:p>
          <a:endParaRPr lang="en-US"/>
        </a:p>
      </dgm:t>
    </dgm:pt>
    <dgm:pt modelId="{B96EA2A0-F613-45E9-B7B3-97CE93E1F82C}" type="sibTrans" cxnId="{8F5C0ACE-D08E-48E8-8767-7E6B1B7E5B67}">
      <dgm:prSet/>
      <dgm:spPr/>
      <dgm:t>
        <a:bodyPr/>
        <a:lstStyle/>
        <a:p>
          <a:endParaRPr lang="en-US"/>
        </a:p>
      </dgm:t>
    </dgm:pt>
    <dgm:pt modelId="{CBA7871F-AD1E-422D-A102-82F9D0F41CB1}">
      <dgm:prSet phldr="0" custT="0"/>
      <dgm:spPr/>
      <dgm:t>
        <a:bodyPr vert="horz" wrap="square"/>
        <a:lstStyle/>
        <a:p>
          <a:pPr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i="0" dirty="0" smtClean="0"/>
            <a:t>2.Эвентээс </a:t>
          </a:r>
          <a:r>
            <a:rPr lang="en-US" b="1" i="0" dirty="0" err="1" smtClean="0"/>
            <a:t>орон</a:t>
          </a:r>
          <a:r>
            <a:rPr lang="en-US" b="1" i="0" dirty="0" smtClean="0"/>
            <a:t> </a:t>
          </a:r>
          <a:r>
            <a:rPr lang="en-US" b="1" i="0" dirty="0" err="1" smtClean="0"/>
            <a:t>нутагт</a:t>
          </a:r>
          <a:r>
            <a:rPr lang="en-US" b="1" i="0" dirty="0" smtClean="0"/>
            <a:t> </a:t>
          </a:r>
          <a:r>
            <a:rPr lang="en-US" b="1" i="0" dirty="0" err="1" smtClean="0"/>
            <a:t>үлдэх</a:t>
          </a:r>
          <a:r>
            <a:rPr lang="en-US" b="1" i="0" dirty="0" smtClean="0"/>
            <a:t> </a:t>
          </a:r>
          <a:r>
            <a:rPr lang="en-US" b="1" i="0" dirty="0" err="1" smtClean="0"/>
            <a:t>эдийн</a:t>
          </a:r>
          <a:r>
            <a:rPr lang="en-US" b="1" i="0" dirty="0" smtClean="0"/>
            <a:t> </a:t>
          </a:r>
          <a:r>
            <a:rPr lang="en-US" b="1" i="0" dirty="0" err="1" smtClean="0"/>
            <a:t>засгийн</a:t>
          </a:r>
          <a:r>
            <a:rPr lang="en-US" b="1" i="0" dirty="0" smtClean="0"/>
            <a:t> </a:t>
          </a:r>
          <a:r>
            <a:rPr lang="en-US" b="1" i="0" dirty="0" err="1" smtClean="0"/>
            <a:t>үр</a:t>
          </a:r>
          <a:r>
            <a:rPr lang="en-US" b="1" i="0" dirty="0" smtClean="0"/>
            <a:t> </a:t>
          </a:r>
          <a:r>
            <a:rPr lang="en-US" b="1" i="0" dirty="0" err="1" smtClean="0"/>
            <a:t>өгөө</a:t>
          </a:r>
          <a:r>
            <a:rPr lang="" altLang="en-US" b="1" i="0" dirty="0" smtClean="0">
              <a:cs typeface="Mongolian Baiti" panose="03000500000000000000" charset="0"/>
            </a:rPr>
            <a:t>ж, э</a:t>
          </a:r>
          <a:r>
            <a:rPr lang="en-US" b="1" dirty="0" smtClean="0">
              <a:sym typeface="+mn-ea"/>
            </a:rPr>
            <a:t>вентэд оролцогч, үзэгчдийн тоо ялангуяа гадаадын жуулчдын тоог өсгөх</a:t>
          </a:r>
          <a:endParaRPr lang="" altLang="en-US" b="1" i="0" dirty="0" smtClean="0">
            <a:cs typeface="Mongolian Baiti" panose="03000500000000000000" charset="0"/>
          </a:endParaRPr>
        </a:p>
      </dgm:t>
    </dgm:pt>
    <dgm:pt modelId="{32B25EEB-80D8-45B9-855E-C8D783CB209A}" type="parTrans" cxnId="{8C73E531-0E20-4D52-9AE5-8B13CF854F57}">
      <dgm:prSet/>
      <dgm:spPr/>
      <dgm:t>
        <a:bodyPr/>
        <a:lstStyle/>
        <a:p>
          <a:endParaRPr lang="en-US"/>
        </a:p>
      </dgm:t>
    </dgm:pt>
    <dgm:pt modelId="{83A11505-54E8-47F9-8D0D-3A6293F279DB}" type="sibTrans" cxnId="{8C73E531-0E20-4D52-9AE5-8B13CF854F57}">
      <dgm:prSet/>
      <dgm:spPr/>
      <dgm:t>
        <a:bodyPr/>
        <a:lstStyle/>
        <a:p>
          <a:endParaRPr lang="en-US"/>
        </a:p>
      </dgm:t>
    </dgm:pt>
    <dgm:pt modelId="{F24C9213-6193-45AD-967A-3D519089FD16}">
      <dgm:prSet phldr="0" custT="0"/>
      <dgm:spPr/>
      <dgm:t>
        <a:bodyPr vert="horz" wrap="square"/>
        <a:lstStyle/>
        <a:p>
          <a:pPr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i="0" dirty="0" smtClean="0"/>
            <a:t>3.Оролцогч талуудын оролцоо, нөлөөл</a:t>
          </a:r>
          <a:r>
            <a:rPr lang="" altLang="en-US" b="1" i="0" dirty="0" smtClean="0">
              <a:cs typeface="Mongolian Baiti" panose="03000500000000000000" charset="0"/>
            </a:rPr>
            <a:t>ө</a:t>
          </a:r>
          <a:r>
            <a:rPr lang="en-US" b="1" i="0" dirty="0" smtClean="0"/>
            <a:t>л</a:t>
          </a:r>
          <a:r>
            <a:rPr lang="" altLang="en-US" b="1" i="0" dirty="0" smtClean="0">
              <a:cs typeface="Mongolian Baiti" panose="03000500000000000000" charset="0"/>
            </a:rPr>
            <a:t>, цар хүрээг</a:t>
          </a:r>
          <a:r>
            <a:rPr lang="en-US" b="1" i="0" dirty="0" smtClean="0"/>
            <a:t> нэмэгдүүлэх</a:t>
          </a:r>
          <a:r>
            <a:rPr lang="" altLang="en-US" b="1" i="0" dirty="0" smtClean="0">
              <a:cs typeface="Mongolian Baiti" panose="03000500000000000000" charset="0"/>
            </a:rPr>
            <a:t>, зохион байгуулалтыг сайжруулах</a:t>
          </a:r>
        </a:p>
      </dgm:t>
    </dgm:pt>
    <dgm:pt modelId="{AA9C5971-3991-4109-8979-F8F33495E6F9}" type="parTrans" cxnId="{774AF0C2-CA5D-40B4-877F-2F79AF3F16BE}">
      <dgm:prSet/>
      <dgm:spPr/>
      <dgm:t>
        <a:bodyPr/>
        <a:lstStyle/>
        <a:p>
          <a:endParaRPr lang="en-US"/>
        </a:p>
      </dgm:t>
    </dgm:pt>
    <dgm:pt modelId="{AD6647FC-33F6-4CBD-A109-A9DC0063CCD9}" type="sibTrans" cxnId="{774AF0C2-CA5D-40B4-877F-2F79AF3F16BE}">
      <dgm:prSet/>
      <dgm:spPr/>
      <dgm:t>
        <a:bodyPr/>
        <a:lstStyle/>
        <a:p>
          <a:endParaRPr lang="en-US"/>
        </a:p>
      </dgm:t>
    </dgm:pt>
    <dgm:pt modelId="{67E6EE6F-98C7-4781-84A2-CC4F9B980660}">
      <dgm:prSet phldr="0" custT="0"/>
      <dgm:spPr/>
      <dgm:t>
        <a:bodyPr vert="horz" wrap="square"/>
        <a:lstStyle/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i="0" dirty="0" smtClean="0"/>
            <a:t>4.  </a:t>
          </a:r>
          <a:r>
            <a:rPr lang="" altLang="en-US" b="1" i="0" dirty="0" smtClean="0">
              <a:cs typeface="Mongolian Baiti" panose="03000500000000000000" charset="0"/>
            </a:rPr>
            <a:t>Ст</a:t>
          </a:r>
          <a:r>
            <a:rPr lang="en-US" altLang="en-US" b="1" dirty="0" err="1">
              <a:cs typeface="Mongolian Baiti" panose="03000500000000000000" charset="0"/>
              <a:sym typeface="+mn-ea"/>
            </a:rPr>
            <a:t>атистик</a:t>
          </a:r>
          <a:r>
            <a:rPr lang="en-US" altLang="en-US" b="1" dirty="0">
              <a:cs typeface="Mongolian Baiti" panose="03000500000000000000" charset="0"/>
              <a:sym typeface="+mn-ea"/>
            </a:rPr>
            <a:t> </a:t>
          </a:r>
          <a:r>
            <a:rPr lang="en-US" altLang="en-US" b="1" dirty="0" err="1">
              <a:cs typeface="Mongolian Baiti" panose="03000500000000000000" charset="0"/>
              <a:sym typeface="+mn-ea"/>
            </a:rPr>
            <a:t>мэдээлэл</a:t>
          </a:r>
          <a:r>
            <a:rPr lang="en-US" altLang="en-US" b="1" dirty="0">
              <a:cs typeface="Mongolian Baiti" panose="03000500000000000000" charset="0"/>
              <a:sym typeface="+mn-ea"/>
            </a:rPr>
            <a:t>, </a:t>
          </a:r>
          <a:r>
            <a:rPr lang="en-US" altLang="en-US" b="1" dirty="0" err="1">
              <a:cs typeface="Mongolian Baiti" panose="03000500000000000000" charset="0"/>
              <a:sym typeface="+mn-ea"/>
            </a:rPr>
            <a:t>сэтгэл</a:t>
          </a:r>
          <a:r>
            <a:rPr lang="en-US" altLang="en-US" b="1" dirty="0">
              <a:cs typeface="Mongolian Baiti" panose="03000500000000000000" charset="0"/>
              <a:sym typeface="+mn-ea"/>
            </a:rPr>
            <a:t> </a:t>
          </a:r>
          <a:r>
            <a:rPr lang="en-US" altLang="en-US" b="1" dirty="0" err="1">
              <a:cs typeface="Mongolian Baiti" panose="03000500000000000000" charset="0"/>
              <a:sym typeface="+mn-ea"/>
            </a:rPr>
            <a:t>ханамжийн</a:t>
          </a:r>
          <a:r>
            <a:rPr lang="en-US" altLang="en-US" b="1" dirty="0">
              <a:cs typeface="Mongolian Baiti" panose="03000500000000000000" charset="0"/>
              <a:sym typeface="+mn-ea"/>
            </a:rPr>
            <a:t> </a:t>
          </a:r>
          <a:r>
            <a:rPr lang="en-US" altLang="en-US" b="1" dirty="0" err="1">
              <a:cs typeface="Mongolian Baiti" panose="03000500000000000000" charset="0"/>
              <a:sym typeface="+mn-ea"/>
            </a:rPr>
            <a:t>судалгаа</a:t>
          </a:r>
          <a:r>
            <a:rPr lang="en-US" altLang="en-US" b="1" dirty="0">
              <a:cs typeface="Mongolian Baiti" panose="03000500000000000000" charset="0"/>
              <a:sym typeface="+mn-ea"/>
            </a:rPr>
            <a:t>, </a:t>
          </a:r>
          <a:r>
            <a:rPr lang="" altLang="en-US" b="1" dirty="0">
              <a:cs typeface="Mongolian Baiti" panose="03000500000000000000" charset="0"/>
              <a:sym typeface="+mn-ea"/>
            </a:rPr>
            <a:t>тайланг нэгдсэн санд хүргэх, нийтийн хүртээл болгох </a:t>
          </a:r>
        </a:p>
      </dgm:t>
    </dgm:pt>
    <dgm:pt modelId="{8F4C24DF-3841-4ED5-98B1-4BFB0B7EDB83}" type="parTrans" cxnId="{4AA4BA9C-F674-4D8C-A4FF-8FA9966B4A7A}">
      <dgm:prSet/>
      <dgm:spPr/>
      <dgm:t>
        <a:bodyPr/>
        <a:lstStyle/>
        <a:p>
          <a:endParaRPr lang="en-US"/>
        </a:p>
      </dgm:t>
    </dgm:pt>
    <dgm:pt modelId="{E1913A96-50F4-4125-AED7-9BCFC24175D7}" type="sibTrans" cxnId="{4AA4BA9C-F674-4D8C-A4FF-8FA9966B4A7A}">
      <dgm:prSet/>
      <dgm:spPr/>
      <dgm:t>
        <a:bodyPr/>
        <a:lstStyle/>
        <a:p>
          <a:endParaRPr lang="en-US"/>
        </a:p>
      </dgm:t>
    </dgm:pt>
    <dgm:pt modelId="{710A5440-F933-45B6-90B6-DE7F7E7A4623}" type="pres">
      <dgm:prSet presAssocID="{6FC640EF-D37B-478E-9F98-FC19E262571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1F9AB0-B17D-485C-A842-27F9F3EAABDA}" type="pres">
      <dgm:prSet presAssocID="{6FC640EF-D37B-478E-9F98-FC19E262571E}" presName="diamond" presStyleLbl="bgShp" presStyleIdx="0" presStyleCnt="1" custLinFactNeighborX="-811" custLinFactNeighborY="-1691"/>
      <dgm:spPr/>
      <dgm:t>
        <a:bodyPr/>
        <a:lstStyle/>
        <a:p>
          <a:endParaRPr lang="en-US"/>
        </a:p>
      </dgm:t>
    </dgm:pt>
    <dgm:pt modelId="{651A81AF-1DBA-4FBD-ABBB-F7BC707AEB4F}" type="pres">
      <dgm:prSet presAssocID="{6FC640EF-D37B-478E-9F98-FC19E262571E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FD8A45-82E7-4F20-BC29-7BD1F62A94F0}" type="pres">
      <dgm:prSet presAssocID="{6FC640EF-D37B-478E-9F98-FC19E262571E}" presName="quad2" presStyleLbl="node1" presStyleIdx="1" presStyleCnt="4" custScaleX="1102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B0A60-6E51-4A5C-A308-A5FFBA71E65E}" type="pres">
      <dgm:prSet presAssocID="{6FC640EF-D37B-478E-9F98-FC19E262571E}" presName="quad3" presStyleLbl="node1" presStyleIdx="2" presStyleCnt="4" custLinFactNeighborX="1979" custLinFactNeighborY="15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83F3BE-B0BF-4B17-9BFD-D39A05331FB5}" type="pres">
      <dgm:prSet presAssocID="{6FC640EF-D37B-478E-9F98-FC19E262571E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04A068-C220-4C52-BAEB-C235ED36292F}" type="presOf" srcId="{F9B39F04-BB95-418C-92F8-9D93D5745FDD}" destId="{651A81AF-1DBA-4FBD-ABBB-F7BC707AEB4F}" srcOrd="0" destOrd="0" presId="urn:microsoft.com/office/officeart/2005/8/layout/matrix3"/>
    <dgm:cxn modelId="{774AF0C2-CA5D-40B4-877F-2F79AF3F16BE}" srcId="{6FC640EF-D37B-478E-9F98-FC19E262571E}" destId="{F24C9213-6193-45AD-967A-3D519089FD16}" srcOrd="2" destOrd="0" parTransId="{AA9C5971-3991-4109-8979-F8F33495E6F9}" sibTransId="{AD6647FC-33F6-4CBD-A109-A9DC0063CCD9}"/>
    <dgm:cxn modelId="{8F5C0ACE-D08E-48E8-8767-7E6B1B7E5B67}" srcId="{6FC640EF-D37B-478E-9F98-FC19E262571E}" destId="{F9B39F04-BB95-418C-92F8-9D93D5745FDD}" srcOrd="0" destOrd="0" parTransId="{4D679AF2-8E8E-4428-A9A7-7C2D9E6DC403}" sibTransId="{B96EA2A0-F613-45E9-B7B3-97CE93E1F82C}"/>
    <dgm:cxn modelId="{67DEB2E1-3348-40A4-ABCA-FA79D8508A33}" type="presOf" srcId="{CBA7871F-AD1E-422D-A102-82F9D0F41CB1}" destId="{DDFD8A45-82E7-4F20-BC29-7BD1F62A94F0}" srcOrd="0" destOrd="0" presId="urn:microsoft.com/office/officeart/2005/8/layout/matrix3"/>
    <dgm:cxn modelId="{03D3926C-D385-4FF2-99AA-0CE2B61DAACE}" type="presOf" srcId="{6FC640EF-D37B-478E-9F98-FC19E262571E}" destId="{710A5440-F933-45B6-90B6-DE7F7E7A4623}" srcOrd="0" destOrd="0" presId="urn:microsoft.com/office/officeart/2005/8/layout/matrix3"/>
    <dgm:cxn modelId="{64522407-2202-4AAA-926D-6DC9B3B3456A}" type="presOf" srcId="{67E6EE6F-98C7-4781-84A2-CC4F9B980660}" destId="{BE83F3BE-B0BF-4B17-9BFD-D39A05331FB5}" srcOrd="0" destOrd="0" presId="urn:microsoft.com/office/officeart/2005/8/layout/matrix3"/>
    <dgm:cxn modelId="{4AA4BA9C-F674-4D8C-A4FF-8FA9966B4A7A}" srcId="{6FC640EF-D37B-478E-9F98-FC19E262571E}" destId="{67E6EE6F-98C7-4781-84A2-CC4F9B980660}" srcOrd="3" destOrd="0" parTransId="{8F4C24DF-3841-4ED5-98B1-4BFB0B7EDB83}" sibTransId="{E1913A96-50F4-4125-AED7-9BCFC24175D7}"/>
    <dgm:cxn modelId="{8C73E531-0E20-4D52-9AE5-8B13CF854F57}" srcId="{6FC640EF-D37B-478E-9F98-FC19E262571E}" destId="{CBA7871F-AD1E-422D-A102-82F9D0F41CB1}" srcOrd="1" destOrd="0" parTransId="{32B25EEB-80D8-45B9-855E-C8D783CB209A}" sibTransId="{83A11505-54E8-47F9-8D0D-3A6293F279DB}"/>
    <dgm:cxn modelId="{EE495E20-C3D2-4CD6-9910-16AA06DBAE50}" type="presOf" srcId="{F24C9213-6193-45AD-967A-3D519089FD16}" destId="{355B0A60-6E51-4A5C-A308-A5FFBA71E65E}" srcOrd="0" destOrd="0" presId="urn:microsoft.com/office/officeart/2005/8/layout/matrix3"/>
    <dgm:cxn modelId="{BF346947-F294-47DA-AEF8-9994A63E441A}" type="presParOf" srcId="{710A5440-F933-45B6-90B6-DE7F7E7A4623}" destId="{F71F9AB0-B17D-485C-A842-27F9F3EAABDA}" srcOrd="0" destOrd="0" presId="urn:microsoft.com/office/officeart/2005/8/layout/matrix3"/>
    <dgm:cxn modelId="{9DD269B1-C8E3-4987-BFF3-00F935428659}" type="presParOf" srcId="{710A5440-F933-45B6-90B6-DE7F7E7A4623}" destId="{651A81AF-1DBA-4FBD-ABBB-F7BC707AEB4F}" srcOrd="1" destOrd="0" presId="urn:microsoft.com/office/officeart/2005/8/layout/matrix3"/>
    <dgm:cxn modelId="{7293172E-2768-420F-9430-703936A83BA6}" type="presParOf" srcId="{710A5440-F933-45B6-90B6-DE7F7E7A4623}" destId="{DDFD8A45-82E7-4F20-BC29-7BD1F62A94F0}" srcOrd="2" destOrd="0" presId="urn:microsoft.com/office/officeart/2005/8/layout/matrix3"/>
    <dgm:cxn modelId="{60B68316-9532-415F-AD48-5E5AE2D03137}" type="presParOf" srcId="{710A5440-F933-45B6-90B6-DE7F7E7A4623}" destId="{355B0A60-6E51-4A5C-A308-A5FFBA71E65E}" srcOrd="3" destOrd="0" presId="urn:microsoft.com/office/officeart/2005/8/layout/matrix3"/>
    <dgm:cxn modelId="{11113DCB-7531-488D-AF35-3F0732CA1FA1}" type="presParOf" srcId="{710A5440-F933-45B6-90B6-DE7F7E7A4623}" destId="{BE83F3BE-B0BF-4B17-9BFD-D39A05331FB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F9A47-7EF4-406F-BAAD-5A5A04226733}">
      <dsp:nvSpPr>
        <dsp:cNvPr id="0" name=""/>
        <dsp:cNvSpPr/>
      </dsp:nvSpPr>
      <dsp:spPr>
        <a:xfrm>
          <a:off x="5533897" y="1097"/>
          <a:ext cx="1517904" cy="98663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100" kern="1200" dirty="0"/>
            <a:t>Эвентийн аргачлалыг тооцсон статистик мэдээлэл бүрдэл үүсээгүй.</a:t>
          </a:r>
          <a:endParaRPr lang="en-US" sz="1100" kern="1200" dirty="0"/>
        </a:p>
      </dsp:txBody>
      <dsp:txXfrm>
        <a:off x="5582061" y="49261"/>
        <a:ext cx="1421576" cy="890309"/>
      </dsp:txXfrm>
    </dsp:sp>
    <dsp:sp modelId="{47FBDBEC-AE34-4EBB-AE38-0718CFC7F31D}">
      <dsp:nvSpPr>
        <dsp:cNvPr id="0" name=""/>
        <dsp:cNvSpPr/>
      </dsp:nvSpPr>
      <dsp:spPr>
        <a:xfrm>
          <a:off x="4320280" y="494416"/>
          <a:ext cx="3945138" cy="3945138"/>
        </a:xfrm>
        <a:custGeom>
          <a:avLst/>
          <a:gdLst/>
          <a:ahLst/>
          <a:cxnLst/>
          <a:rect l="0" t="0" r="0" b="0"/>
          <a:pathLst>
            <a:path>
              <a:moveTo>
                <a:pt x="2741965" y="156238"/>
              </a:moveTo>
              <a:arcTo wR="1972569" hR="1972569" stAng="17577449" swAng="196316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DD46C8-529A-4F11-8795-281525D0DED4}">
      <dsp:nvSpPr>
        <dsp:cNvPr id="0" name=""/>
        <dsp:cNvSpPr/>
      </dsp:nvSpPr>
      <dsp:spPr>
        <a:xfrm>
          <a:off x="7409922" y="1364108"/>
          <a:ext cx="1517904" cy="98663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100" kern="1200" dirty="0"/>
            <a:t>Тухайн эвентийг үнэлэх, эрэмбэлэх боломжгүй</a:t>
          </a:r>
          <a:endParaRPr lang="en-US" sz="1100" kern="1200" dirty="0"/>
        </a:p>
      </dsp:txBody>
      <dsp:txXfrm>
        <a:off x="7458086" y="1412272"/>
        <a:ext cx="1421576" cy="890309"/>
      </dsp:txXfrm>
    </dsp:sp>
    <dsp:sp modelId="{602BACC6-0A6C-4E2A-90FB-CD191AE11EA7}">
      <dsp:nvSpPr>
        <dsp:cNvPr id="0" name=""/>
        <dsp:cNvSpPr/>
      </dsp:nvSpPr>
      <dsp:spPr>
        <a:xfrm>
          <a:off x="4320280" y="494416"/>
          <a:ext cx="3945138" cy="3945138"/>
        </a:xfrm>
        <a:custGeom>
          <a:avLst/>
          <a:gdLst/>
          <a:ahLst/>
          <a:cxnLst/>
          <a:rect l="0" t="0" r="0" b="0"/>
          <a:pathLst>
            <a:path>
              <a:moveTo>
                <a:pt x="3942414" y="1868946"/>
              </a:moveTo>
              <a:arcTo wR="1972569" hR="1972569" stAng="21419326" swAng="219755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F0B88-1B8A-4AFD-A154-7B507A48B5BD}">
      <dsp:nvSpPr>
        <dsp:cNvPr id="0" name=""/>
        <dsp:cNvSpPr/>
      </dsp:nvSpPr>
      <dsp:spPr>
        <a:xfrm>
          <a:off x="6693344" y="3569508"/>
          <a:ext cx="1517904" cy="98663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100" kern="1200" dirty="0"/>
            <a:t>Эдийн засгийн тооцоолол хийх арга зүй, </a:t>
          </a:r>
          <a:r>
            <a:rPr lang="mn-MN" sz="1100" kern="1200" dirty="0" smtClean="0"/>
            <a:t>маягтгүй</a:t>
          </a:r>
          <a:endParaRPr lang="en-US" sz="1100" kern="1200" dirty="0"/>
        </a:p>
      </dsp:txBody>
      <dsp:txXfrm>
        <a:off x="6741508" y="3617672"/>
        <a:ext cx="1421576" cy="890309"/>
      </dsp:txXfrm>
    </dsp:sp>
    <dsp:sp modelId="{72E8AF29-D22B-4820-BAA8-874CAE22162F}">
      <dsp:nvSpPr>
        <dsp:cNvPr id="0" name=""/>
        <dsp:cNvSpPr/>
      </dsp:nvSpPr>
      <dsp:spPr>
        <a:xfrm>
          <a:off x="4320280" y="494416"/>
          <a:ext cx="3945138" cy="3945138"/>
        </a:xfrm>
        <a:custGeom>
          <a:avLst/>
          <a:gdLst/>
          <a:ahLst/>
          <a:cxnLst/>
          <a:rect l="0" t="0" r="0" b="0"/>
          <a:pathLst>
            <a:path>
              <a:moveTo>
                <a:pt x="2365217" y="3905663"/>
              </a:moveTo>
              <a:arcTo wR="1972569" hR="1972569" stAng="4711100" swAng="137780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9FB333-19F4-4601-BF2E-0BAC2A9C3120}">
      <dsp:nvSpPr>
        <dsp:cNvPr id="0" name=""/>
        <dsp:cNvSpPr/>
      </dsp:nvSpPr>
      <dsp:spPr>
        <a:xfrm>
          <a:off x="4374450" y="3569508"/>
          <a:ext cx="1517904" cy="98663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100" kern="1200" dirty="0"/>
            <a:t>Эвентийн ангилал, төрөл, хугацааны давтамж тодорхойгүй.</a:t>
          </a:r>
          <a:endParaRPr lang="en-US" sz="1100" kern="1200" dirty="0"/>
        </a:p>
      </dsp:txBody>
      <dsp:txXfrm>
        <a:off x="4422614" y="3617672"/>
        <a:ext cx="1421576" cy="890309"/>
      </dsp:txXfrm>
    </dsp:sp>
    <dsp:sp modelId="{FAA6D27D-E690-411A-A530-BE36F8190299}">
      <dsp:nvSpPr>
        <dsp:cNvPr id="0" name=""/>
        <dsp:cNvSpPr/>
      </dsp:nvSpPr>
      <dsp:spPr>
        <a:xfrm>
          <a:off x="4320280" y="494416"/>
          <a:ext cx="3945138" cy="3945138"/>
        </a:xfrm>
        <a:custGeom>
          <a:avLst/>
          <a:gdLst/>
          <a:ahLst/>
          <a:cxnLst/>
          <a:rect l="0" t="0" r="0" b="0"/>
          <a:pathLst>
            <a:path>
              <a:moveTo>
                <a:pt x="329853" y="3064591"/>
              </a:moveTo>
              <a:arcTo wR="1972569" hR="1972569" stAng="8783122" swAng="219755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BFC3CE-F6D2-43CA-B0D7-25FC3DA4C919}">
      <dsp:nvSpPr>
        <dsp:cNvPr id="0" name=""/>
        <dsp:cNvSpPr/>
      </dsp:nvSpPr>
      <dsp:spPr>
        <a:xfrm>
          <a:off x="3657873" y="1364108"/>
          <a:ext cx="1517904" cy="98663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100" kern="1200" dirty="0"/>
            <a:t>Таамаглал, аман мэдээ </a:t>
          </a:r>
          <a:r>
            <a:rPr lang="en-US" sz="1100" kern="1200" dirty="0"/>
            <a:t>(</a:t>
          </a:r>
          <a:r>
            <a:rPr lang="mn-MN" sz="1100" kern="1200" dirty="0"/>
            <a:t>дэгс ярианд</a:t>
          </a:r>
          <a:r>
            <a:rPr lang="en-US" sz="1100" kern="1200" dirty="0"/>
            <a:t>)</a:t>
          </a:r>
          <a:r>
            <a:rPr lang="mn-MN" sz="1100" kern="1200" dirty="0"/>
            <a:t> баримтад үндэслэж санхүүжилт, эрэмбэ бүрдээгүй. </a:t>
          </a:r>
          <a:endParaRPr lang="en-US" sz="1100" kern="1200" dirty="0"/>
        </a:p>
      </dsp:txBody>
      <dsp:txXfrm>
        <a:off x="3706037" y="1412272"/>
        <a:ext cx="1421576" cy="890309"/>
      </dsp:txXfrm>
    </dsp:sp>
    <dsp:sp modelId="{3E6DBEFE-5590-4786-B714-2BF1001EA477}">
      <dsp:nvSpPr>
        <dsp:cNvPr id="0" name=""/>
        <dsp:cNvSpPr/>
      </dsp:nvSpPr>
      <dsp:spPr>
        <a:xfrm>
          <a:off x="4320280" y="494416"/>
          <a:ext cx="3945138" cy="3945138"/>
        </a:xfrm>
        <a:custGeom>
          <a:avLst/>
          <a:gdLst/>
          <a:ahLst/>
          <a:cxnLst/>
          <a:rect l="0" t="0" r="0" b="0"/>
          <a:pathLst>
            <a:path>
              <a:moveTo>
                <a:pt x="343481" y="860317"/>
              </a:moveTo>
              <a:arcTo wR="1972569" hR="1972569" stAng="12859386" swAng="196316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BE550-CE89-4AE3-83B4-E1C36935F71B}">
      <dsp:nvSpPr>
        <dsp:cNvPr id="0" name=""/>
        <dsp:cNvSpPr/>
      </dsp:nvSpPr>
      <dsp:spPr>
        <a:xfrm rot="3726296">
          <a:off x="3794572" y="3404102"/>
          <a:ext cx="804339" cy="30454"/>
        </a:xfrm>
        <a:custGeom>
          <a:avLst/>
          <a:gdLst/>
          <a:ahLst/>
          <a:cxnLst/>
          <a:rect l="0" t="0" r="0" b="0"/>
          <a:pathLst>
            <a:path>
              <a:moveTo>
                <a:pt x="0" y="15227"/>
              </a:moveTo>
              <a:lnTo>
                <a:pt x="804339" y="1522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ED0E42-A28C-41D0-908B-A9E8D3A3B95E}">
      <dsp:nvSpPr>
        <dsp:cNvPr id="0" name=""/>
        <dsp:cNvSpPr/>
      </dsp:nvSpPr>
      <dsp:spPr>
        <a:xfrm rot="1334054">
          <a:off x="4285483" y="2771898"/>
          <a:ext cx="498763" cy="30454"/>
        </a:xfrm>
        <a:custGeom>
          <a:avLst/>
          <a:gdLst/>
          <a:ahLst/>
          <a:cxnLst/>
          <a:rect l="0" t="0" r="0" b="0"/>
          <a:pathLst>
            <a:path>
              <a:moveTo>
                <a:pt x="0" y="15227"/>
              </a:moveTo>
              <a:lnTo>
                <a:pt x="498763" y="1522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965F97-22BA-474B-80B8-2B0247CC738A}">
      <dsp:nvSpPr>
        <dsp:cNvPr id="0" name=""/>
        <dsp:cNvSpPr/>
      </dsp:nvSpPr>
      <dsp:spPr>
        <a:xfrm rot="20507760">
          <a:off x="4281292" y="2072576"/>
          <a:ext cx="908456" cy="30454"/>
        </a:xfrm>
        <a:custGeom>
          <a:avLst/>
          <a:gdLst/>
          <a:ahLst/>
          <a:cxnLst/>
          <a:rect l="0" t="0" r="0" b="0"/>
          <a:pathLst>
            <a:path>
              <a:moveTo>
                <a:pt x="0" y="15227"/>
              </a:moveTo>
              <a:lnTo>
                <a:pt x="908456" y="1522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41EB8-6A17-474F-973F-7459ED614E8C}">
      <dsp:nvSpPr>
        <dsp:cNvPr id="0" name=""/>
        <dsp:cNvSpPr/>
      </dsp:nvSpPr>
      <dsp:spPr>
        <a:xfrm rot="17873706">
          <a:off x="3794573" y="1437733"/>
          <a:ext cx="804341" cy="30454"/>
        </a:xfrm>
        <a:custGeom>
          <a:avLst/>
          <a:gdLst/>
          <a:ahLst/>
          <a:cxnLst/>
          <a:rect l="0" t="0" r="0" b="0"/>
          <a:pathLst>
            <a:path>
              <a:moveTo>
                <a:pt x="0" y="15227"/>
              </a:moveTo>
              <a:lnTo>
                <a:pt x="804341" y="1522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339CAA-0094-45A4-AA81-50B80588015A}">
      <dsp:nvSpPr>
        <dsp:cNvPr id="0" name=""/>
        <dsp:cNvSpPr/>
      </dsp:nvSpPr>
      <dsp:spPr>
        <a:xfrm>
          <a:off x="2779504" y="1539368"/>
          <a:ext cx="1793554" cy="17935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F14966-6670-475A-9C7C-4F52D7038848}">
      <dsp:nvSpPr>
        <dsp:cNvPr id="0" name=""/>
        <dsp:cNvSpPr/>
      </dsp:nvSpPr>
      <dsp:spPr>
        <a:xfrm>
          <a:off x="4016561" y="-81566"/>
          <a:ext cx="1326505" cy="12439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900" b="0" i="0" kern="1200" dirty="0" smtClean="0">
              <a:solidFill>
                <a:schemeClr val="tx1"/>
              </a:solidFill>
            </a:rPr>
            <a:t>Байгалийн аялал жуулчлалын бүтээгдэхүүн </a:t>
          </a:r>
          <a:endParaRPr lang="en-US" sz="900" b="0" kern="1200" dirty="0">
            <a:solidFill>
              <a:schemeClr val="tx1"/>
            </a:solidFill>
          </a:endParaRPr>
        </a:p>
      </dsp:txBody>
      <dsp:txXfrm>
        <a:off x="4210823" y="100607"/>
        <a:ext cx="937981" cy="879609"/>
      </dsp:txXfrm>
    </dsp:sp>
    <dsp:sp modelId="{E35BC1C9-4B45-4F3D-9853-9AE24911382D}">
      <dsp:nvSpPr>
        <dsp:cNvPr id="0" name=""/>
        <dsp:cNvSpPr/>
      </dsp:nvSpPr>
      <dsp:spPr>
        <a:xfrm>
          <a:off x="5129644" y="1118096"/>
          <a:ext cx="1326505" cy="12439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900" b="0" i="0" kern="1200" dirty="0" smtClean="0">
              <a:solidFill>
                <a:schemeClr val="tx1"/>
              </a:solidFill>
            </a:rPr>
            <a:t>Хүний гараар бүтээгдсэн аялал жуулчлалын бүтээгдэхүүн </a:t>
          </a:r>
          <a:endParaRPr lang="en-US" sz="900" b="0" kern="1200" dirty="0">
            <a:solidFill>
              <a:schemeClr val="tx1"/>
            </a:solidFill>
          </a:endParaRPr>
        </a:p>
      </dsp:txBody>
      <dsp:txXfrm>
        <a:off x="5323906" y="1300269"/>
        <a:ext cx="937981" cy="879609"/>
      </dsp:txXfrm>
    </dsp:sp>
    <dsp:sp modelId="{4357A368-CE2D-4A54-B932-3D2837D498B1}">
      <dsp:nvSpPr>
        <dsp:cNvPr id="0" name=""/>
        <dsp:cNvSpPr/>
      </dsp:nvSpPr>
      <dsp:spPr>
        <a:xfrm>
          <a:off x="4710448" y="2508054"/>
          <a:ext cx="1326505" cy="12439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900" b="0" i="0" kern="1200" dirty="0" smtClean="0">
              <a:solidFill>
                <a:schemeClr val="tx1"/>
              </a:solidFill>
            </a:rPr>
            <a:t>Тодорхой байршилд суурилсан аялал жуулчлалын бүтээгдэхүүн </a:t>
          </a:r>
          <a:endParaRPr lang="en-US" sz="900" b="0" kern="1200" dirty="0">
            <a:solidFill>
              <a:schemeClr val="tx1"/>
            </a:solidFill>
          </a:endParaRPr>
        </a:p>
      </dsp:txBody>
      <dsp:txXfrm>
        <a:off x="4904710" y="2690227"/>
        <a:ext cx="937981" cy="879609"/>
      </dsp:txXfrm>
    </dsp:sp>
    <dsp:sp modelId="{CEB38A37-EFC2-41B7-A220-E943C0FA610A}">
      <dsp:nvSpPr>
        <dsp:cNvPr id="0" name=""/>
        <dsp:cNvSpPr/>
      </dsp:nvSpPr>
      <dsp:spPr>
        <a:xfrm>
          <a:off x="4016554" y="3709902"/>
          <a:ext cx="1326516" cy="12439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900" b="0" i="0" kern="1200" smtClean="0">
              <a:solidFill>
                <a:schemeClr val="tx1"/>
              </a:solidFill>
            </a:rPr>
            <a:t>Баяр ёслол, үйл ажилгаанд суурилсан аялал жуулчлалын бүтээгдэхүүн </a:t>
          </a:r>
          <a:endParaRPr lang="en-US" sz="900" b="0" kern="1200">
            <a:solidFill>
              <a:schemeClr val="tx1"/>
            </a:solidFill>
          </a:endParaRPr>
        </a:p>
      </dsp:txBody>
      <dsp:txXfrm>
        <a:off x="4210818" y="3892075"/>
        <a:ext cx="937988" cy="8796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9AF3E-A725-4FBC-8F03-8424C0D75FCC}">
      <dsp:nvSpPr>
        <dsp:cNvPr id="0" name=""/>
        <dsp:cNvSpPr/>
      </dsp:nvSpPr>
      <dsp:spPr>
        <a:xfrm>
          <a:off x="3310811" y="2643346"/>
          <a:ext cx="478112" cy="2277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9056" y="0"/>
              </a:lnTo>
              <a:lnTo>
                <a:pt x="239056" y="2277595"/>
              </a:lnTo>
              <a:lnTo>
                <a:pt x="478112" y="22775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491687" y="3723963"/>
        <a:ext cx="116361" cy="116361"/>
      </dsp:txXfrm>
    </dsp:sp>
    <dsp:sp modelId="{4C3C0EDE-0478-443D-B439-E1A67CD32ADD}">
      <dsp:nvSpPr>
        <dsp:cNvPr id="0" name=""/>
        <dsp:cNvSpPr/>
      </dsp:nvSpPr>
      <dsp:spPr>
        <a:xfrm>
          <a:off x="3310811" y="2643346"/>
          <a:ext cx="478112" cy="1366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9056" y="0"/>
              </a:lnTo>
              <a:lnTo>
                <a:pt x="239056" y="1366557"/>
              </a:lnTo>
              <a:lnTo>
                <a:pt x="478112" y="13665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13673" y="3290430"/>
        <a:ext cx="72389" cy="72389"/>
      </dsp:txXfrm>
    </dsp:sp>
    <dsp:sp modelId="{10806B89-B765-4B14-85C5-3339CC25378F}">
      <dsp:nvSpPr>
        <dsp:cNvPr id="0" name=""/>
        <dsp:cNvSpPr/>
      </dsp:nvSpPr>
      <dsp:spPr>
        <a:xfrm>
          <a:off x="3310811" y="2643346"/>
          <a:ext cx="478112" cy="455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9056" y="0"/>
              </a:lnTo>
              <a:lnTo>
                <a:pt x="239056" y="455519"/>
              </a:lnTo>
              <a:lnTo>
                <a:pt x="478112" y="4555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33358" y="2854596"/>
        <a:ext cx="33018" cy="33018"/>
      </dsp:txXfrm>
    </dsp:sp>
    <dsp:sp modelId="{D0157BFD-89FC-446E-9EDA-EB3CB60A67CD}">
      <dsp:nvSpPr>
        <dsp:cNvPr id="0" name=""/>
        <dsp:cNvSpPr/>
      </dsp:nvSpPr>
      <dsp:spPr>
        <a:xfrm>
          <a:off x="3310811" y="2187827"/>
          <a:ext cx="478112" cy="455519"/>
        </a:xfrm>
        <a:custGeom>
          <a:avLst/>
          <a:gdLst/>
          <a:ahLst/>
          <a:cxnLst/>
          <a:rect l="0" t="0" r="0" b="0"/>
          <a:pathLst>
            <a:path>
              <a:moveTo>
                <a:pt x="0" y="455519"/>
              </a:moveTo>
              <a:lnTo>
                <a:pt x="239056" y="455519"/>
              </a:lnTo>
              <a:lnTo>
                <a:pt x="239056" y="0"/>
              </a:lnTo>
              <a:lnTo>
                <a:pt x="47811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33358" y="2399077"/>
        <a:ext cx="33018" cy="33018"/>
      </dsp:txXfrm>
    </dsp:sp>
    <dsp:sp modelId="{1159E603-6C05-41E9-BC31-F7057FCFDBC7}">
      <dsp:nvSpPr>
        <dsp:cNvPr id="0" name=""/>
        <dsp:cNvSpPr/>
      </dsp:nvSpPr>
      <dsp:spPr>
        <a:xfrm>
          <a:off x="3310811" y="1276789"/>
          <a:ext cx="478112" cy="1366557"/>
        </a:xfrm>
        <a:custGeom>
          <a:avLst/>
          <a:gdLst/>
          <a:ahLst/>
          <a:cxnLst/>
          <a:rect l="0" t="0" r="0" b="0"/>
          <a:pathLst>
            <a:path>
              <a:moveTo>
                <a:pt x="0" y="1366557"/>
              </a:moveTo>
              <a:lnTo>
                <a:pt x="239056" y="1366557"/>
              </a:lnTo>
              <a:lnTo>
                <a:pt x="239056" y="0"/>
              </a:lnTo>
              <a:lnTo>
                <a:pt x="47811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13673" y="1923873"/>
        <a:ext cx="72389" cy="72389"/>
      </dsp:txXfrm>
    </dsp:sp>
    <dsp:sp modelId="{3B3DABF9-71BC-4B9B-BD71-332B550F8DD4}">
      <dsp:nvSpPr>
        <dsp:cNvPr id="0" name=""/>
        <dsp:cNvSpPr/>
      </dsp:nvSpPr>
      <dsp:spPr>
        <a:xfrm>
          <a:off x="3310811" y="375116"/>
          <a:ext cx="551025" cy="2268229"/>
        </a:xfrm>
        <a:custGeom>
          <a:avLst/>
          <a:gdLst/>
          <a:ahLst/>
          <a:cxnLst/>
          <a:rect l="0" t="0" r="0" b="0"/>
          <a:pathLst>
            <a:path>
              <a:moveTo>
                <a:pt x="0" y="2268229"/>
              </a:moveTo>
              <a:lnTo>
                <a:pt x="275512" y="2268229"/>
              </a:lnTo>
              <a:lnTo>
                <a:pt x="275512" y="0"/>
              </a:lnTo>
              <a:lnTo>
                <a:pt x="55102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527969" y="1450876"/>
        <a:ext cx="116710" cy="116710"/>
      </dsp:txXfrm>
    </dsp:sp>
    <dsp:sp modelId="{5E923ED5-4BD4-4DFD-A91A-DDB6CFF035F4}">
      <dsp:nvSpPr>
        <dsp:cNvPr id="0" name=""/>
        <dsp:cNvSpPr/>
      </dsp:nvSpPr>
      <dsp:spPr>
        <a:xfrm rot="16200000">
          <a:off x="1028421" y="2278931"/>
          <a:ext cx="3835950" cy="7288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400" kern="1200" smtClean="0"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rPr>
            <a:t>Жуулчны эвент арга хэмжээ </a:t>
          </a:r>
          <a:endParaRPr lang="en-US" sz="1400" kern="1200" dirty="0"/>
        </a:p>
      </dsp:txBody>
      <dsp:txXfrm>
        <a:off x="1028421" y="2278931"/>
        <a:ext cx="3835950" cy="728830"/>
      </dsp:txXfrm>
    </dsp:sp>
    <dsp:sp modelId="{C1878C19-AABA-42B5-A5C0-0F6868969DFF}">
      <dsp:nvSpPr>
        <dsp:cNvPr id="0" name=""/>
        <dsp:cNvSpPr/>
      </dsp:nvSpPr>
      <dsp:spPr>
        <a:xfrm>
          <a:off x="3861836" y="10701"/>
          <a:ext cx="2390564" cy="7288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mn-MN" sz="1400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rPr>
            <a:t>Жуулчны эвент арга хэмжээнд зарцуулсан төсөв</a:t>
          </a:r>
          <a:endParaRPr lang="en-US" sz="1400" kern="1200" dirty="0"/>
        </a:p>
      </dsp:txBody>
      <dsp:txXfrm>
        <a:off x="3861836" y="10701"/>
        <a:ext cx="2390564" cy="728830"/>
      </dsp:txXfrm>
    </dsp:sp>
    <dsp:sp modelId="{917BE314-9D05-47E1-B4C2-58BE8F6F30B8}">
      <dsp:nvSpPr>
        <dsp:cNvPr id="0" name=""/>
        <dsp:cNvSpPr/>
      </dsp:nvSpPr>
      <dsp:spPr>
        <a:xfrm>
          <a:off x="3788924" y="912374"/>
          <a:ext cx="2390564" cy="7288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mn-MN" sz="1400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rPr>
            <a:t>Жуулчны эвент арга хэмжээнд зарцуулсан төсөв</a:t>
          </a:r>
          <a:endParaRPr lang="en-US" sz="1400" kern="1200" dirty="0"/>
        </a:p>
      </dsp:txBody>
      <dsp:txXfrm>
        <a:off x="3788924" y="912374"/>
        <a:ext cx="2390564" cy="728830"/>
      </dsp:txXfrm>
    </dsp:sp>
    <dsp:sp modelId="{3497A420-33B4-4E64-A16E-693DBD019621}">
      <dsp:nvSpPr>
        <dsp:cNvPr id="0" name=""/>
        <dsp:cNvSpPr/>
      </dsp:nvSpPr>
      <dsp:spPr>
        <a:xfrm>
          <a:off x="3788924" y="1823412"/>
          <a:ext cx="2390564" cy="7288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mn-MN" sz="1400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rPr>
            <a:t>Жуулчны эвент арга хэмжээний орлого</a:t>
          </a:r>
          <a:endParaRPr lang="en-US" sz="1400" kern="1200" dirty="0"/>
        </a:p>
      </dsp:txBody>
      <dsp:txXfrm>
        <a:off x="3788924" y="1823412"/>
        <a:ext cx="2390564" cy="728830"/>
      </dsp:txXfrm>
    </dsp:sp>
    <dsp:sp modelId="{5ED5C245-7C59-4B8F-953D-882D0EA88BD6}">
      <dsp:nvSpPr>
        <dsp:cNvPr id="0" name=""/>
        <dsp:cNvSpPr/>
      </dsp:nvSpPr>
      <dsp:spPr>
        <a:xfrm>
          <a:off x="3788924" y="2734450"/>
          <a:ext cx="2390564" cy="7288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mn-MN" sz="1400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rPr>
            <a:t>Эвент арга хэмжээнд оролцсон гадаад иргэдийн тоо</a:t>
          </a:r>
          <a:endParaRPr lang="en-US" sz="1400" kern="1200" dirty="0"/>
        </a:p>
      </dsp:txBody>
      <dsp:txXfrm>
        <a:off x="3788924" y="2734450"/>
        <a:ext cx="2390564" cy="728830"/>
      </dsp:txXfrm>
    </dsp:sp>
    <dsp:sp modelId="{A58B8B52-770E-43BA-9140-7ED971A3CCCC}">
      <dsp:nvSpPr>
        <dsp:cNvPr id="0" name=""/>
        <dsp:cNvSpPr/>
      </dsp:nvSpPr>
      <dsp:spPr>
        <a:xfrm>
          <a:off x="3788924" y="3645488"/>
          <a:ext cx="2390564" cy="7288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mn-MN" sz="1400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rPr>
            <a:t>Эвент арга хэмжээнд үйлчилгээ үзүүлсэн иргэн, аж ахуйн нэгж, байгууллага, </a:t>
          </a:r>
          <a:endParaRPr lang="en-US" sz="1400" kern="1200" dirty="0"/>
        </a:p>
      </dsp:txBody>
      <dsp:txXfrm>
        <a:off x="3788924" y="3645488"/>
        <a:ext cx="2390564" cy="728830"/>
      </dsp:txXfrm>
    </dsp:sp>
    <dsp:sp modelId="{D128F141-6362-4DAC-BEFC-3CAAE452271F}">
      <dsp:nvSpPr>
        <dsp:cNvPr id="0" name=""/>
        <dsp:cNvSpPr/>
      </dsp:nvSpPr>
      <dsp:spPr>
        <a:xfrm>
          <a:off x="3788924" y="4556526"/>
          <a:ext cx="2390564" cy="7288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400" kern="1200" smtClean="0"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rPr>
            <a:t>Эвентийн эдийн засагт үзүүлэх шууд ба шууд бус  нөлөө</a:t>
          </a:r>
          <a:endParaRPr lang="en-US" sz="1400" kern="1200"/>
        </a:p>
      </dsp:txBody>
      <dsp:txXfrm>
        <a:off x="3788924" y="4556526"/>
        <a:ext cx="2390564" cy="7288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191EF-7C25-4057-9BAA-838EFF982516}">
      <dsp:nvSpPr>
        <dsp:cNvPr id="0" name=""/>
        <dsp:cNvSpPr/>
      </dsp:nvSpPr>
      <dsp:spPr>
        <a:xfrm>
          <a:off x="1640551" y="886"/>
          <a:ext cx="3364975" cy="20189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Эвентийн аргачлалыг тооцсон статистик мэдээлэл бүрдэх нөхцөл боломжтой  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40551" y="886"/>
        <a:ext cx="3364975" cy="2018985"/>
      </dsp:txXfrm>
    </dsp:sp>
    <dsp:sp modelId="{3FFCCD09-44C7-4D47-BB95-017E9436382D}">
      <dsp:nvSpPr>
        <dsp:cNvPr id="0" name=""/>
        <dsp:cNvSpPr/>
      </dsp:nvSpPr>
      <dsp:spPr>
        <a:xfrm>
          <a:off x="5342024" y="886"/>
          <a:ext cx="3364975" cy="20189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Тухайн эвентийг үнэлэх, эрэмбэлэх, эдийн засгийн тооцоолол хийх.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42024" y="886"/>
        <a:ext cx="3364975" cy="2018985"/>
      </dsp:txXfrm>
    </dsp:sp>
    <dsp:sp modelId="{630A1521-0707-419E-AC85-0668C379B5E1}">
      <dsp:nvSpPr>
        <dsp:cNvPr id="0" name=""/>
        <dsp:cNvSpPr/>
      </dsp:nvSpPr>
      <dsp:spPr>
        <a:xfrm>
          <a:off x="1640551" y="2356369"/>
          <a:ext cx="3364975" cy="20189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Үнэн зөв статистик тоон мэдээлэл үүсэх бүрэн боломжит суурь нөхцөл бүрдсэн.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40551" y="2356369"/>
        <a:ext cx="3364975" cy="2018985"/>
      </dsp:txXfrm>
    </dsp:sp>
    <dsp:sp modelId="{248A45E9-F604-41BA-AE2C-0AFC6D2F9789}">
      <dsp:nvSpPr>
        <dsp:cNvPr id="0" name=""/>
        <dsp:cNvSpPr/>
      </dsp:nvSpPr>
      <dsp:spPr>
        <a:xfrm>
          <a:off x="5342024" y="2356369"/>
          <a:ext cx="3364975" cy="20189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Дээрх мэдээллийг захиргааны аргаар цуглуулах боломжтой.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42024" y="2356369"/>
        <a:ext cx="3364975" cy="20189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F9AB0-B17D-485C-A842-27F9F3EAABDA}">
      <dsp:nvSpPr>
        <dsp:cNvPr id="0" name=""/>
        <dsp:cNvSpPr/>
      </dsp:nvSpPr>
      <dsp:spPr>
        <a:xfrm>
          <a:off x="2604360" y="0"/>
          <a:ext cx="5076492" cy="5076492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1A81AF-1DBA-4FBD-ABBB-F7BC707AEB4F}">
      <dsp:nvSpPr>
        <dsp:cNvPr id="0" name=""/>
        <dsp:cNvSpPr/>
      </dsp:nvSpPr>
      <dsp:spPr bwMode="white">
        <a:xfrm>
          <a:off x="3127797" y="482266"/>
          <a:ext cx="1979831" cy="197983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/>
            <a:t>1.Эвентийн </a:t>
          </a:r>
          <a:r>
            <a:rPr lang="en-US" sz="1100" b="1" i="0" kern="1200" dirty="0" err="1" smtClean="0"/>
            <a:t>удирдлага</a:t>
          </a:r>
          <a:r>
            <a:rPr lang="en-US" sz="1100" b="1" i="0" kern="1200" dirty="0" smtClean="0"/>
            <a:t>, </a:t>
          </a:r>
          <a:r>
            <a:rPr lang="en-US" sz="1100" b="1" i="0" kern="1200" dirty="0" err="1" smtClean="0"/>
            <a:t>сургалтын</a:t>
          </a:r>
          <a:r>
            <a:rPr lang="en-US" sz="1100" b="1" i="0" kern="1200" dirty="0" smtClean="0"/>
            <a:t> </a:t>
          </a:r>
          <a:r>
            <a:rPr lang="en-US" sz="1100" b="1" i="0" kern="1200" dirty="0" err="1" smtClean="0"/>
            <a:t>тогтолцоо</a:t>
          </a:r>
          <a:r>
            <a:rPr lang="en-US" sz="1100" b="1" i="0" kern="1200" dirty="0" smtClean="0"/>
            <a:t>, </a:t>
          </a:r>
          <a:r>
            <a:rPr lang="en-US" sz="1100" b="1" i="0" kern="1200" dirty="0" err="1" smtClean="0"/>
            <a:t>мэдээллийн</a:t>
          </a:r>
          <a:r>
            <a:rPr lang="en-US" sz="1100" b="1" i="0" kern="1200" dirty="0" smtClean="0"/>
            <a:t> </a:t>
          </a:r>
          <a:r>
            <a:rPr lang="en-US" sz="1100" b="1" i="0" kern="1200" dirty="0" err="1" smtClean="0"/>
            <a:t>санг</a:t>
          </a:r>
          <a:r>
            <a:rPr lang="en-US" sz="1100" b="1" i="0" kern="1200" dirty="0" smtClean="0"/>
            <a:t> </a:t>
          </a:r>
          <a:r>
            <a:rPr lang="en-US" sz="1100" b="1" i="0" kern="1200" dirty="0" err="1" smtClean="0"/>
            <a:t>бүрдүүлэх</a:t>
          </a:r>
          <a:r>
            <a:rPr lang="" altLang="en-US" sz="1100" b="1" i="0" kern="1200" dirty="0" smtClean="0">
              <a:cs typeface="Mongolian Baiti" panose="03000500000000000000" charset="0"/>
            </a:rPr>
            <a:t>, мэдээллийн хүртээмжийг нэмэгдүүлэх, эрэмбийг тогтоох, хөтөлбөрийг эрт зарлах </a:t>
          </a:r>
        </a:p>
      </dsp:txBody>
      <dsp:txXfrm>
        <a:off x="3224444" y="578913"/>
        <a:ext cx="1786537" cy="1786537"/>
      </dsp:txXfrm>
    </dsp:sp>
    <dsp:sp modelId="{DDFD8A45-82E7-4F20-BC29-7BD1F62A94F0}">
      <dsp:nvSpPr>
        <dsp:cNvPr id="0" name=""/>
        <dsp:cNvSpPr/>
      </dsp:nvSpPr>
      <dsp:spPr bwMode="white">
        <a:xfrm>
          <a:off x="5158566" y="482266"/>
          <a:ext cx="2182546" cy="197983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/>
            <a:t>2.Эвентээс </a:t>
          </a:r>
          <a:r>
            <a:rPr lang="en-US" sz="1100" b="1" i="0" kern="1200" dirty="0" err="1" smtClean="0"/>
            <a:t>орон</a:t>
          </a:r>
          <a:r>
            <a:rPr lang="en-US" sz="1100" b="1" i="0" kern="1200" dirty="0" smtClean="0"/>
            <a:t> </a:t>
          </a:r>
          <a:r>
            <a:rPr lang="en-US" sz="1100" b="1" i="0" kern="1200" dirty="0" err="1" smtClean="0"/>
            <a:t>нутагт</a:t>
          </a:r>
          <a:r>
            <a:rPr lang="en-US" sz="1100" b="1" i="0" kern="1200" dirty="0" smtClean="0"/>
            <a:t> </a:t>
          </a:r>
          <a:r>
            <a:rPr lang="en-US" sz="1100" b="1" i="0" kern="1200" dirty="0" err="1" smtClean="0"/>
            <a:t>үлдэх</a:t>
          </a:r>
          <a:r>
            <a:rPr lang="en-US" sz="1100" b="1" i="0" kern="1200" dirty="0" smtClean="0"/>
            <a:t> </a:t>
          </a:r>
          <a:r>
            <a:rPr lang="en-US" sz="1100" b="1" i="0" kern="1200" dirty="0" err="1" smtClean="0"/>
            <a:t>эдийн</a:t>
          </a:r>
          <a:r>
            <a:rPr lang="en-US" sz="1100" b="1" i="0" kern="1200" dirty="0" smtClean="0"/>
            <a:t> </a:t>
          </a:r>
          <a:r>
            <a:rPr lang="en-US" sz="1100" b="1" i="0" kern="1200" dirty="0" err="1" smtClean="0"/>
            <a:t>засгийн</a:t>
          </a:r>
          <a:r>
            <a:rPr lang="en-US" sz="1100" b="1" i="0" kern="1200" dirty="0" smtClean="0"/>
            <a:t> </a:t>
          </a:r>
          <a:r>
            <a:rPr lang="en-US" sz="1100" b="1" i="0" kern="1200" dirty="0" err="1" smtClean="0"/>
            <a:t>үр</a:t>
          </a:r>
          <a:r>
            <a:rPr lang="en-US" sz="1100" b="1" i="0" kern="1200" dirty="0" smtClean="0"/>
            <a:t> </a:t>
          </a:r>
          <a:r>
            <a:rPr lang="en-US" sz="1100" b="1" i="0" kern="1200" dirty="0" err="1" smtClean="0"/>
            <a:t>өгөө</a:t>
          </a:r>
          <a:r>
            <a:rPr lang="" altLang="en-US" sz="1100" b="1" i="0" kern="1200" dirty="0" smtClean="0">
              <a:cs typeface="Mongolian Baiti" panose="03000500000000000000" charset="0"/>
            </a:rPr>
            <a:t>ж, э</a:t>
          </a:r>
          <a:r>
            <a:rPr lang="en-US" sz="1100" b="1" kern="1200" dirty="0" smtClean="0">
              <a:sym typeface="+mn-ea"/>
            </a:rPr>
            <a:t>вентэд оролцогч, үзэгчдийн тоо ялангуяа гадаадын жуулчдын тоог өсгөх</a:t>
          </a:r>
          <a:endParaRPr lang="" altLang="en-US" sz="1100" b="1" i="0" kern="1200" dirty="0" smtClean="0">
            <a:cs typeface="Mongolian Baiti" panose="03000500000000000000" charset="0"/>
          </a:endParaRPr>
        </a:p>
      </dsp:txBody>
      <dsp:txXfrm>
        <a:off x="5255213" y="578913"/>
        <a:ext cx="1989252" cy="1786537"/>
      </dsp:txXfrm>
    </dsp:sp>
    <dsp:sp modelId="{355B0A60-6E51-4A5C-A308-A5FFBA71E65E}">
      <dsp:nvSpPr>
        <dsp:cNvPr id="0" name=""/>
        <dsp:cNvSpPr/>
      </dsp:nvSpPr>
      <dsp:spPr bwMode="white">
        <a:xfrm>
          <a:off x="3166978" y="2646031"/>
          <a:ext cx="1979831" cy="197983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/>
            <a:t>3.Оролцогч талуудын оролцоо, нөлөөл</a:t>
          </a:r>
          <a:r>
            <a:rPr lang="" altLang="en-US" sz="1100" b="1" i="0" kern="1200" dirty="0" smtClean="0">
              <a:cs typeface="Mongolian Baiti" panose="03000500000000000000" charset="0"/>
            </a:rPr>
            <a:t>ө</a:t>
          </a:r>
          <a:r>
            <a:rPr lang="en-US" sz="1100" b="1" i="0" kern="1200" dirty="0" smtClean="0"/>
            <a:t>л</a:t>
          </a:r>
          <a:r>
            <a:rPr lang="" altLang="en-US" sz="1100" b="1" i="0" kern="1200" dirty="0" smtClean="0">
              <a:cs typeface="Mongolian Baiti" panose="03000500000000000000" charset="0"/>
            </a:rPr>
            <a:t>, цар хүрээг</a:t>
          </a:r>
          <a:r>
            <a:rPr lang="en-US" sz="1100" b="1" i="0" kern="1200" dirty="0" smtClean="0"/>
            <a:t> нэмэгдүүлэх</a:t>
          </a:r>
          <a:r>
            <a:rPr lang="" altLang="en-US" sz="1100" b="1" i="0" kern="1200" dirty="0" smtClean="0">
              <a:cs typeface="Mongolian Baiti" panose="03000500000000000000" charset="0"/>
            </a:rPr>
            <a:t>, зохион байгуулалтыг сайжруулах</a:t>
          </a:r>
        </a:p>
      </dsp:txBody>
      <dsp:txXfrm>
        <a:off x="3263625" y="2742678"/>
        <a:ext cx="1786537" cy="1786537"/>
      </dsp:txXfrm>
    </dsp:sp>
    <dsp:sp modelId="{BE83F3BE-B0BF-4B17-9BFD-D39A05331FB5}">
      <dsp:nvSpPr>
        <dsp:cNvPr id="0" name=""/>
        <dsp:cNvSpPr/>
      </dsp:nvSpPr>
      <dsp:spPr bwMode="white">
        <a:xfrm>
          <a:off x="5259923" y="2614393"/>
          <a:ext cx="1979831" cy="197983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/>
            <a:t>4.  </a:t>
          </a:r>
          <a:r>
            <a:rPr lang="" altLang="en-US" sz="1100" b="1" i="0" kern="1200" dirty="0" smtClean="0">
              <a:cs typeface="Mongolian Baiti" panose="03000500000000000000" charset="0"/>
            </a:rPr>
            <a:t>Ст</a:t>
          </a:r>
          <a:r>
            <a:rPr lang="en-US" altLang="en-US" sz="1100" b="1" kern="1200" dirty="0" err="1">
              <a:cs typeface="Mongolian Baiti" panose="03000500000000000000" charset="0"/>
              <a:sym typeface="+mn-ea"/>
            </a:rPr>
            <a:t>атистик</a:t>
          </a:r>
          <a:r>
            <a:rPr lang="en-US" altLang="en-US" sz="1100" b="1" kern="1200" dirty="0">
              <a:cs typeface="Mongolian Baiti" panose="03000500000000000000" charset="0"/>
              <a:sym typeface="+mn-ea"/>
            </a:rPr>
            <a:t> </a:t>
          </a:r>
          <a:r>
            <a:rPr lang="en-US" altLang="en-US" sz="1100" b="1" kern="1200" dirty="0" err="1">
              <a:cs typeface="Mongolian Baiti" panose="03000500000000000000" charset="0"/>
              <a:sym typeface="+mn-ea"/>
            </a:rPr>
            <a:t>мэдээлэл</a:t>
          </a:r>
          <a:r>
            <a:rPr lang="en-US" altLang="en-US" sz="1100" b="1" kern="1200" dirty="0">
              <a:cs typeface="Mongolian Baiti" panose="03000500000000000000" charset="0"/>
              <a:sym typeface="+mn-ea"/>
            </a:rPr>
            <a:t>, </a:t>
          </a:r>
          <a:r>
            <a:rPr lang="en-US" altLang="en-US" sz="1100" b="1" kern="1200" dirty="0" err="1">
              <a:cs typeface="Mongolian Baiti" panose="03000500000000000000" charset="0"/>
              <a:sym typeface="+mn-ea"/>
            </a:rPr>
            <a:t>сэтгэл</a:t>
          </a:r>
          <a:r>
            <a:rPr lang="en-US" altLang="en-US" sz="1100" b="1" kern="1200" dirty="0">
              <a:cs typeface="Mongolian Baiti" panose="03000500000000000000" charset="0"/>
              <a:sym typeface="+mn-ea"/>
            </a:rPr>
            <a:t> </a:t>
          </a:r>
          <a:r>
            <a:rPr lang="en-US" altLang="en-US" sz="1100" b="1" kern="1200" dirty="0" err="1">
              <a:cs typeface="Mongolian Baiti" panose="03000500000000000000" charset="0"/>
              <a:sym typeface="+mn-ea"/>
            </a:rPr>
            <a:t>ханамжийн</a:t>
          </a:r>
          <a:r>
            <a:rPr lang="en-US" altLang="en-US" sz="1100" b="1" kern="1200" dirty="0">
              <a:cs typeface="Mongolian Baiti" panose="03000500000000000000" charset="0"/>
              <a:sym typeface="+mn-ea"/>
            </a:rPr>
            <a:t> </a:t>
          </a:r>
          <a:r>
            <a:rPr lang="en-US" altLang="en-US" sz="1100" b="1" kern="1200" dirty="0" err="1">
              <a:cs typeface="Mongolian Baiti" panose="03000500000000000000" charset="0"/>
              <a:sym typeface="+mn-ea"/>
            </a:rPr>
            <a:t>судалгаа</a:t>
          </a:r>
          <a:r>
            <a:rPr lang="en-US" altLang="en-US" sz="1100" b="1" kern="1200" dirty="0">
              <a:cs typeface="Mongolian Baiti" panose="03000500000000000000" charset="0"/>
              <a:sym typeface="+mn-ea"/>
            </a:rPr>
            <a:t>, </a:t>
          </a:r>
          <a:r>
            <a:rPr lang="" altLang="en-US" sz="1100" b="1" kern="1200" dirty="0">
              <a:cs typeface="Mongolian Baiti" panose="03000500000000000000" charset="0"/>
              <a:sym typeface="+mn-ea"/>
            </a:rPr>
            <a:t>тайланг нэгдсэн санд хүргэх, нийтийн хүртээл болгох </a:t>
          </a:r>
        </a:p>
      </dsp:txBody>
      <dsp:txXfrm>
        <a:off x="5356570" y="2711040"/>
        <a:ext cx="1786537" cy="1786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71334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178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6c51f1e31c_2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6c51f1e31c_2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468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904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348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87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6" name="Google Shape;66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365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4.png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esco.mn/" TargetMode="External"/><Relationship Id="rId5" Type="http://schemas.openxmlformats.org/officeDocument/2006/relationships/hyperlink" Target="https://ncch.gov.mn/ich?ItemID=2" TargetMode="External"/><Relationship Id="rId4" Type="http://schemas.openxmlformats.org/officeDocument/2006/relationships/hyperlink" Target="https://legalinfo.mn/mn/detail?lawId=1653178862366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jpg"/><Relationship Id="rId4" Type="http://schemas.openxmlformats.org/officeDocument/2006/relationships/image" Target="../media/image52.jpg"/><Relationship Id="rId9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t="34173" b="19720"/>
          <a:stretch/>
        </p:blipFill>
        <p:spPr>
          <a:xfrm>
            <a:off x="4957695" y="1683943"/>
            <a:ext cx="3965872" cy="87522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8201025" y="4800600"/>
            <a:ext cx="11430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4951218" y="6286014"/>
            <a:ext cx="33693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mn-MN" sz="1600" b="1" dirty="0" smtClean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Улаанбаатар </a:t>
            </a:r>
            <a:endParaRPr sz="16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2384146" y="3476875"/>
            <a:ext cx="8918418" cy="135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mn-MN" sz="2400" dirty="0" smtClean="0">
                <a:solidFill>
                  <a:srgbClr val="0070C0"/>
                </a:solidFill>
                <a:sym typeface="Nunito Sans ExtraBold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sym typeface="Nunito Sans ExtraBold"/>
              </a:rPr>
              <a:t>“</a:t>
            </a:r>
            <a:r>
              <a:rPr lang="mn-MN" sz="2400" dirty="0" smtClean="0">
                <a:solidFill>
                  <a:srgbClr val="0070C0"/>
                </a:solidFill>
                <a:sym typeface="Nunito Sans ExtraBold"/>
              </a:rPr>
              <a:t>АЯЛАЛ ЖУУЛЧЛАЛЫН ЭВЕНТИЙН ЭРЭМБЭЛЭХ, АНГИЛАХ</a:t>
            </a:r>
            <a:r>
              <a:rPr lang="en-US" sz="2400" dirty="0" smtClean="0">
                <a:solidFill>
                  <a:srgbClr val="0070C0"/>
                </a:solidFill>
                <a:sym typeface="Nunito Sans ExtraBold"/>
              </a:rPr>
              <a:t>”</a:t>
            </a:r>
          </a:p>
          <a:p>
            <a:pPr lvl="0" algn="ctr"/>
            <a:endParaRPr lang="en-US" sz="2400" dirty="0">
              <a:solidFill>
                <a:srgbClr val="0070C0"/>
              </a:solidFill>
              <a:sym typeface="Nunito Sans ExtraBold"/>
            </a:endParaRPr>
          </a:p>
          <a:p>
            <a:pPr lvl="0" algn="ctr"/>
            <a:endParaRPr sz="2400" dirty="0">
              <a:solidFill>
                <a:srgbClr val="0070C0"/>
              </a:solidFill>
            </a:endParaRPr>
          </a:p>
        </p:txBody>
      </p:sp>
      <p:grpSp>
        <p:nvGrpSpPr>
          <p:cNvPr id="96" name="Google Shape;96;p1"/>
          <p:cNvGrpSpPr/>
          <p:nvPr/>
        </p:nvGrpSpPr>
        <p:grpSpPr>
          <a:xfrm>
            <a:off x="7997371" y="5110760"/>
            <a:ext cx="3484339" cy="1532892"/>
            <a:chOff x="6016169" y="4194851"/>
            <a:chExt cx="3156961" cy="1291676"/>
          </a:xfrm>
        </p:grpSpPr>
        <p:sp>
          <p:nvSpPr>
            <p:cNvPr id="97" name="Google Shape;97;p1"/>
            <p:cNvSpPr/>
            <p:nvPr/>
          </p:nvSpPr>
          <p:spPr>
            <a:xfrm>
              <a:off x="7777589" y="4194851"/>
              <a:ext cx="1395541" cy="1291676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smtClean="0">
                  <a:solidFill>
                    <a:srgbClr val="0070C0"/>
                  </a:solidFill>
                </a:rPr>
                <a:t>11</a:t>
              </a:r>
              <a:endParaRPr sz="18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6855342" y="4267220"/>
              <a:ext cx="1174845" cy="1143100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i="0" u="none" strike="noStrike" cap="none" dirty="0" smtClean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18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6016169" y="4471638"/>
              <a:ext cx="1068040" cy="938682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 smtClean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2025</a:t>
              </a:r>
              <a:endParaRPr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9" name="Google Shape;11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9600" y="922479"/>
            <a:ext cx="5346700" cy="21859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128;p2"/>
          <p:cNvGrpSpPr/>
          <p:nvPr/>
        </p:nvGrpSpPr>
        <p:grpSpPr>
          <a:xfrm>
            <a:off x="-21987" y="-27385"/>
            <a:ext cx="1800022" cy="6885385"/>
            <a:chOff x="-36535" y="-13693"/>
            <a:chExt cx="1800022" cy="6885385"/>
          </a:xfrm>
        </p:grpSpPr>
        <p:sp>
          <p:nvSpPr>
            <p:cNvPr id="35" name="Google Shape;129;p2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" name="Google Shape;13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13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132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4171" y="525912"/>
              <a:ext cx="1278610" cy="4102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5;p17">
            <a:extLst>
              <a:ext uri="{FF2B5EF4-FFF2-40B4-BE49-F238E27FC236}">
                <a16:creationId xmlns:a16="http://schemas.microsoft.com/office/drawing/2014/main" id="{60BC2894-1C76-44F4-BCA1-B56C7D66F5C1}"/>
              </a:ext>
            </a:extLst>
          </p:cNvPr>
          <p:cNvSpPr txBox="1">
            <a:spLocks/>
          </p:cNvSpPr>
          <p:nvPr/>
        </p:nvSpPr>
        <p:spPr>
          <a:xfrm>
            <a:off x="2264089" y="541712"/>
            <a:ext cx="82296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"/>
              <a:buNone/>
              <a:defRPr sz="280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"/>
              <a:buNone/>
              <a:defRPr sz="280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"/>
              <a:buNone/>
              <a:defRPr sz="280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"/>
              <a:buNone/>
              <a:defRPr sz="280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"/>
              <a:buNone/>
              <a:defRPr sz="280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"/>
              <a:buNone/>
              <a:defRPr sz="280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"/>
              <a:buNone/>
              <a:defRPr sz="280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"/>
              <a:buNone/>
              <a:defRPr sz="280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pPr algn="ctr"/>
            <a:r>
              <a:rPr lang="mn-MN" sz="2000" b="1" dirty="0" smtClean="0">
                <a:solidFill>
                  <a:srgbClr val="125C96"/>
                </a:solidFill>
              </a:rPr>
              <a:t>МОНГОЛ УЛСЫН АЯЛАЛ ЖУУЛЧЛАЛЫН ЭВЕНТҮҮДИЙН СУДАЛГАА</a:t>
            </a:r>
            <a:endParaRPr lang="mn-MN" sz="2000" b="1" dirty="0">
              <a:solidFill>
                <a:srgbClr val="125C96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289039"/>
              </p:ext>
            </p:extLst>
          </p:nvPr>
        </p:nvGraphicFramePr>
        <p:xfrm>
          <a:off x="2526983" y="1251834"/>
          <a:ext cx="3998595" cy="11731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5675">
                  <a:extLst>
                    <a:ext uri="{9D8B030D-6E8A-4147-A177-3AD203B41FA5}">
                      <a16:colId xmlns:a16="http://schemas.microsoft.com/office/drawing/2014/main" val="147161241"/>
                    </a:ext>
                  </a:extLst>
                </a:gridCol>
                <a:gridCol w="1031240">
                  <a:extLst>
                    <a:ext uri="{9D8B030D-6E8A-4147-A177-3AD203B41FA5}">
                      <a16:colId xmlns:a16="http://schemas.microsoft.com/office/drawing/2014/main" val="988367023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1823076229"/>
                    </a:ext>
                  </a:extLst>
                </a:gridCol>
                <a:gridCol w="1031240">
                  <a:extLst>
                    <a:ext uri="{9D8B030D-6E8A-4147-A177-3AD203B41FA5}">
                      <a16:colId xmlns:a16="http://schemas.microsoft.com/office/drawing/2014/main" val="3679767925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High season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Middle season-1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Off season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Middle season-2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4785607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HS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/6,7,8-</a:t>
                      </a:r>
                      <a:r>
                        <a:rPr lang="mn-MN" sz="1100" dirty="0">
                          <a:solidFill>
                            <a:schemeClr val="tx1"/>
                          </a:solidFill>
                          <a:effectLst/>
                        </a:rPr>
                        <a:t>р сарууд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BD8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MS-1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 /5,9,10</a:t>
                      </a:r>
                      <a:r>
                        <a:rPr lang="mn-MN" sz="1100" b="1" dirty="0">
                          <a:solidFill>
                            <a:schemeClr val="tx1"/>
                          </a:solidFill>
                          <a:effectLst/>
                        </a:rPr>
                        <a:t>-р сарууд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OS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/12,1,2</a:t>
                      </a:r>
                      <a:r>
                        <a:rPr lang="mn-MN" sz="1100" b="1" dirty="0">
                          <a:solidFill>
                            <a:schemeClr val="tx1"/>
                          </a:solidFill>
                          <a:effectLst/>
                        </a:rPr>
                        <a:t>-р сарууд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MS-2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/3,4,11</a:t>
                      </a:r>
                      <a:r>
                        <a:rPr lang="mn-MN" sz="1100" b="1" dirty="0">
                          <a:solidFill>
                            <a:schemeClr val="tx1"/>
                          </a:solidFill>
                          <a:effectLst/>
                        </a:rPr>
                        <a:t>-р сарууд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841146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52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D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317744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167" t="17000" r="12916" b="10703"/>
          <a:stretch/>
        </p:blipFill>
        <p:spPr>
          <a:xfrm>
            <a:off x="1784494" y="2540230"/>
            <a:ext cx="5598042" cy="3038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01461" y="931484"/>
            <a:ext cx="30421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b="1" kern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Эвентүүдийн зохиогдох хугацаа</a:t>
            </a:r>
            <a:endParaRPr lang="en-US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383555"/>
              </p:ext>
            </p:extLst>
          </p:nvPr>
        </p:nvGraphicFramePr>
        <p:xfrm>
          <a:off x="6774179" y="1069213"/>
          <a:ext cx="4175760" cy="1196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331">
                  <a:extLst>
                    <a:ext uri="{9D8B030D-6E8A-4147-A177-3AD203B41FA5}">
                      <a16:colId xmlns:a16="http://schemas.microsoft.com/office/drawing/2014/main" val="3620379035"/>
                    </a:ext>
                  </a:extLst>
                </a:gridCol>
                <a:gridCol w="602307">
                  <a:extLst>
                    <a:ext uri="{9D8B030D-6E8A-4147-A177-3AD203B41FA5}">
                      <a16:colId xmlns:a16="http://schemas.microsoft.com/office/drawing/2014/main" val="3822126645"/>
                    </a:ext>
                  </a:extLst>
                </a:gridCol>
                <a:gridCol w="900826">
                  <a:extLst>
                    <a:ext uri="{9D8B030D-6E8A-4147-A177-3AD203B41FA5}">
                      <a16:colId xmlns:a16="http://schemas.microsoft.com/office/drawing/2014/main" val="3328481634"/>
                    </a:ext>
                  </a:extLst>
                </a:gridCol>
                <a:gridCol w="670791">
                  <a:extLst>
                    <a:ext uri="{9D8B030D-6E8A-4147-A177-3AD203B41FA5}">
                      <a16:colId xmlns:a16="http://schemas.microsoft.com/office/drawing/2014/main" val="2253015833"/>
                    </a:ext>
                  </a:extLst>
                </a:gridCol>
                <a:gridCol w="609331">
                  <a:extLst>
                    <a:ext uri="{9D8B030D-6E8A-4147-A177-3AD203B41FA5}">
                      <a16:colId xmlns:a16="http://schemas.microsoft.com/office/drawing/2014/main" val="3511461099"/>
                    </a:ext>
                  </a:extLst>
                </a:gridCol>
                <a:gridCol w="783174">
                  <a:extLst>
                    <a:ext uri="{9D8B030D-6E8A-4147-A177-3AD203B41FA5}">
                      <a16:colId xmlns:a16="http://schemas.microsoft.com/office/drawing/2014/main" val="2592891343"/>
                    </a:ext>
                  </a:extLst>
                </a:gridCol>
              </a:tblGrid>
              <a:tr h="175260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Эвент </a:t>
                      </a:r>
                      <a:r>
                        <a:rPr lang="en-US" sz="1100">
                          <a:effectLst/>
                        </a:rPr>
                        <a:t>зохион байгуулагч</a:t>
                      </a:r>
                      <a:r>
                        <a:rPr lang="mn-MN" sz="1100">
                          <a:effectLst/>
                        </a:rPr>
                        <a:t>д</a:t>
                      </a:r>
                      <a:r>
                        <a:rPr lang="en-US" sz="1100">
                          <a:effectLst/>
                        </a:rPr>
                        <a:t>ийн төрөл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786343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БОАЖЯ, АЖХТ, НЗДТГ,  НАЖГ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BD8D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effectLst/>
                        </a:rPr>
                        <a:t>Орон</a:t>
                      </a:r>
                      <a:r>
                        <a:rPr lang="en-US" sz="800" b="1" dirty="0">
                          <a:effectLst/>
                        </a:rPr>
                        <a:t> </a:t>
                      </a:r>
                      <a:r>
                        <a:rPr lang="en-US" sz="800" b="1" dirty="0" err="1">
                          <a:effectLst/>
                        </a:rPr>
                        <a:t>нутгийн</a:t>
                      </a:r>
                      <a:r>
                        <a:rPr lang="en-US" sz="800" b="1" dirty="0">
                          <a:effectLst/>
                        </a:rPr>
                        <a:t> </a:t>
                      </a:r>
                      <a:r>
                        <a:rPr lang="en-US" sz="800" b="1" dirty="0" err="1">
                          <a:effectLst/>
                        </a:rPr>
                        <a:t>захиргаа</a:t>
                      </a:r>
                      <a:r>
                        <a:rPr lang="en-US" sz="800" b="1" dirty="0">
                          <a:effectLst/>
                        </a:rPr>
                        <a:t> /ЗДТГ, БОАЖГ/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ТББ, </a:t>
                      </a:r>
                      <a:r>
                        <a:rPr lang="en-US" sz="900" b="1" dirty="0" err="1">
                          <a:effectLst/>
                        </a:rPr>
                        <a:t>Холбоод</a:t>
                      </a:r>
                      <a:r>
                        <a:rPr lang="en-US" sz="900" b="1" dirty="0">
                          <a:effectLst/>
                        </a:rPr>
                        <a:t>, ОУ-</a:t>
                      </a:r>
                      <a:r>
                        <a:rPr lang="en-US" sz="900" b="1" dirty="0" err="1">
                          <a:effectLst/>
                        </a:rPr>
                        <a:t>ын</a:t>
                      </a:r>
                      <a:r>
                        <a:rPr lang="en-US" sz="900" b="1" dirty="0">
                          <a:effectLst/>
                        </a:rPr>
                        <a:t> </a:t>
                      </a:r>
                      <a:r>
                        <a:rPr lang="en-US" sz="900" b="1" dirty="0" err="1">
                          <a:effectLst/>
                        </a:rPr>
                        <a:t>байгууллагууд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effectLst/>
                        </a:rPr>
                        <a:t>Жуулчны</a:t>
                      </a:r>
                      <a:r>
                        <a:rPr lang="en-US" sz="800" b="1" dirty="0">
                          <a:effectLst/>
                        </a:rPr>
                        <a:t> </a:t>
                      </a:r>
                      <a:r>
                        <a:rPr lang="en-US" sz="800" b="1" dirty="0" err="1">
                          <a:effectLst/>
                        </a:rPr>
                        <a:t>бааз</a:t>
                      </a:r>
                      <a:r>
                        <a:rPr lang="en-US" sz="800" b="1" dirty="0">
                          <a:effectLst/>
                        </a:rPr>
                        <a:t>, </a:t>
                      </a:r>
                      <a:r>
                        <a:rPr lang="en-US" sz="800" b="1" dirty="0" err="1">
                          <a:effectLst/>
                        </a:rPr>
                        <a:t>амралтын</a:t>
                      </a:r>
                      <a:r>
                        <a:rPr lang="en-US" sz="800" b="1" dirty="0">
                          <a:effectLst/>
                        </a:rPr>
                        <a:t> </a:t>
                      </a:r>
                      <a:r>
                        <a:rPr lang="en-US" sz="800" b="1" dirty="0" err="1">
                          <a:effectLst/>
                        </a:rPr>
                        <a:t>газар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effectLst/>
                        </a:rPr>
                        <a:t>Тур</a:t>
                      </a:r>
                      <a:r>
                        <a:rPr lang="en-US" sz="800" b="1" dirty="0">
                          <a:effectLst/>
                        </a:rPr>
                        <a:t> </a:t>
                      </a:r>
                      <a:r>
                        <a:rPr lang="en-US" sz="800" b="1" dirty="0" err="1">
                          <a:effectLst/>
                        </a:rPr>
                        <a:t>оператор</a:t>
                      </a:r>
                      <a:r>
                        <a:rPr lang="en-US" sz="800" b="1" dirty="0">
                          <a:effectLst/>
                        </a:rPr>
                        <a:t> </a:t>
                      </a:r>
                      <a:r>
                        <a:rPr lang="en-US" sz="800" b="1" dirty="0" err="1">
                          <a:effectLst/>
                        </a:rPr>
                        <a:t>компани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effectLst/>
                        </a:rPr>
                        <a:t>Нутгийн</a:t>
                      </a:r>
                      <a:r>
                        <a:rPr lang="en-US" sz="800" b="1" dirty="0">
                          <a:effectLst/>
                        </a:rPr>
                        <a:t> </a:t>
                      </a:r>
                      <a:r>
                        <a:rPr lang="en-US" sz="800" b="1" dirty="0" err="1">
                          <a:effectLst/>
                        </a:rPr>
                        <a:t>иргэд</a:t>
                      </a:r>
                      <a:r>
                        <a:rPr lang="en-US" sz="800" b="1" dirty="0">
                          <a:effectLst/>
                        </a:rPr>
                        <a:t>, </a:t>
                      </a:r>
                      <a:r>
                        <a:rPr lang="en-US" sz="800" b="1" dirty="0" err="1">
                          <a:effectLst/>
                        </a:rPr>
                        <a:t>байгууллага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5553043"/>
                  </a:ext>
                </a:extLst>
              </a:tr>
              <a:tr h="26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E7ED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mn-MN" sz="1100" b="1">
                          <a:effectLst/>
                        </a:rPr>
                        <a:t>46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mn-MN" sz="1100" b="1">
                          <a:effectLst/>
                        </a:rPr>
                        <a:t>19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mn-MN" sz="1100" b="1">
                          <a:effectLst/>
                        </a:rPr>
                        <a:t>14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mn-MN" sz="1100" b="1" dirty="0">
                          <a:effectLst/>
                        </a:rPr>
                        <a:t>9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mn-MN" sz="1100" b="1" dirty="0">
                          <a:effectLst/>
                        </a:rPr>
                        <a:t>4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38830496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001" t="38926" r="35666" b="18408"/>
          <a:stretch/>
        </p:blipFill>
        <p:spPr>
          <a:xfrm>
            <a:off x="7591044" y="2625919"/>
            <a:ext cx="3253927" cy="13387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3205" t="18618" r="51539" b="18362"/>
          <a:stretch/>
        </p:blipFill>
        <p:spPr>
          <a:xfrm>
            <a:off x="7795137" y="4378582"/>
            <a:ext cx="861183" cy="86588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8652883" y="3454413"/>
            <a:ext cx="85352" cy="1359333"/>
          </a:xfrm>
          <a:prstGeom prst="line">
            <a:avLst/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9" idx="1"/>
          </p:cNvCxnSpPr>
          <p:nvPr/>
        </p:nvCxnSpPr>
        <p:spPr>
          <a:xfrm>
            <a:off x="7625715" y="3411855"/>
            <a:ext cx="169422" cy="1399669"/>
          </a:xfrm>
          <a:prstGeom prst="line">
            <a:avLst/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7498" t="53027" r="49977" b="42175"/>
          <a:stretch/>
        </p:blipFill>
        <p:spPr>
          <a:xfrm>
            <a:off x="7591045" y="5298396"/>
            <a:ext cx="1341120" cy="16069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652883" y="3874945"/>
            <a:ext cx="3594701" cy="769441"/>
            <a:chOff x="6457001" y="3963289"/>
            <a:chExt cx="2556392" cy="769441"/>
          </a:xfrm>
        </p:grpSpPr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6457001" y="3963289"/>
              <a:ext cx="1920003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mn-MN" sz="1100" b="1" dirty="0" smtClean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Нийт зохион байгуулагчдын </a:t>
              </a:r>
            </a:p>
            <a:p>
              <a:pPr algn="ctr">
                <a:spcAft>
                  <a:spcPts val="0"/>
                </a:spcAft>
              </a:pPr>
              <a:r>
                <a:rPr lang="mn-MN" sz="1100" b="1" dirty="0" smtClean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нь нэг байгууллага дангаараа хийж байна.</a:t>
              </a:r>
              <a:endPara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45234" y="4147954"/>
              <a:ext cx="7681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mn-MN" sz="2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57% </a:t>
              </a:r>
              <a:endParaRPr lang="en-US" sz="20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689671" y="4696370"/>
            <a:ext cx="3496868" cy="842235"/>
            <a:chOff x="6457001" y="3963289"/>
            <a:chExt cx="2300534" cy="639643"/>
          </a:xfrm>
        </p:grpSpPr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6457001" y="3963289"/>
              <a:ext cx="1920003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mn-MN" sz="1100" b="1" dirty="0" smtClean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Нийт эвентийн </a:t>
              </a:r>
            </a:p>
            <a:p>
              <a:pPr algn="ctr">
                <a:spcAft>
                  <a:spcPts val="0"/>
                </a:spcAft>
              </a:pPr>
              <a:r>
                <a:rPr lang="mn-MN" sz="1100" b="1" dirty="0" smtClean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-ийг төрийн байгууллага зохион байгуулж байна.</a:t>
              </a:r>
              <a:endPara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989376" y="4202822"/>
              <a:ext cx="7681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mn-MN" sz="20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58% </a:t>
              </a:r>
              <a:endParaRPr lang="en-US" sz="20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688736" y="3369026"/>
            <a:ext cx="794230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17</a:t>
            </a:r>
            <a:r>
              <a:rPr lang="mn-MN" sz="2400" b="1" dirty="0" smtClean="0"/>
              <a:t>%</a:t>
            </a:r>
            <a:endParaRPr lang="en-US" sz="2400" b="1" dirty="0"/>
          </a:p>
        </p:txBody>
      </p:sp>
      <p:grpSp>
        <p:nvGrpSpPr>
          <p:cNvPr id="20" name="Google Shape;128;p2"/>
          <p:cNvGrpSpPr/>
          <p:nvPr/>
        </p:nvGrpSpPr>
        <p:grpSpPr>
          <a:xfrm>
            <a:off x="-15528" y="11720"/>
            <a:ext cx="1800022" cy="6885385"/>
            <a:chOff x="-36535" y="-13693"/>
            <a:chExt cx="1800022" cy="6885385"/>
          </a:xfrm>
        </p:grpSpPr>
        <p:sp>
          <p:nvSpPr>
            <p:cNvPr id="21" name="Google Shape;129;p2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oogle Shape;13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131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132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4171" y="525912"/>
              <a:ext cx="1278610" cy="41025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42813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No description available.">
            <a:extLst>
              <a:ext uri="{FF2B5EF4-FFF2-40B4-BE49-F238E27FC236}">
                <a16:creationId xmlns:a16="http://schemas.microsoft.com/office/drawing/2014/main" id="{6D0995F2-47CB-471D-84D1-B92EFE69F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71" y="948607"/>
            <a:ext cx="8809701" cy="495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607864" y="2727825"/>
            <a:ext cx="24892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100">
              <a:effectLst/>
              <a:ea typeface="Calibri" panose="020F0502020204030204" pitchFamily="34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4600063" y="2713592"/>
            <a:ext cx="256721" cy="32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mn-M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52620" y="2787681"/>
            <a:ext cx="24892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100">
              <a:effectLst/>
              <a:ea typeface="Calibri" panose="020F0502020204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179637" y="2675377"/>
            <a:ext cx="24892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100">
              <a:effectLst/>
              <a:ea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21059" y="4406382"/>
            <a:ext cx="24892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100">
              <a:effectLst/>
              <a:ea typeface="Calibri" panose="020F05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426703" y="3506411"/>
            <a:ext cx="24892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100">
              <a:effectLst/>
              <a:ea typeface="Calibri" panose="020F050202020403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369972" y="3312037"/>
            <a:ext cx="24892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100">
              <a:effectLst/>
              <a:ea typeface="Calibri" panose="020F05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91789" y="3504419"/>
            <a:ext cx="24892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100">
              <a:effectLst/>
              <a:ea typeface="Calibri" panose="020F05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61294" y="3543911"/>
            <a:ext cx="24892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100">
              <a:effectLst/>
              <a:ea typeface="Calibri" panose="020F050202020403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66723" y="3298731"/>
            <a:ext cx="24892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100">
              <a:effectLst/>
              <a:ea typeface="Calibri" panose="020F050202020403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991858" y="3625921"/>
            <a:ext cx="24892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100">
              <a:effectLst/>
              <a:ea typeface="Calibri" panose="020F0502020204030204" pitchFamily="34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 flipH="1">
            <a:off x="7995668" y="3604231"/>
            <a:ext cx="152400" cy="32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mn-M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 flipH="1">
            <a:off x="7427331" y="3494885"/>
            <a:ext cx="152400" cy="32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kumimoji="0" lang="mn-M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 flipH="1">
            <a:off x="7603882" y="3483437"/>
            <a:ext cx="152400" cy="32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kumimoji="0" lang="mn-M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 flipH="1">
            <a:off x="4374443" y="2773327"/>
            <a:ext cx="152400" cy="32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mn-M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 flipH="1">
            <a:off x="6192179" y="2667757"/>
            <a:ext cx="152400" cy="32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kumimoji="0" lang="mn-M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 flipH="1">
            <a:off x="6832222" y="4391797"/>
            <a:ext cx="152400" cy="32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kumimoji="0" lang="mn-M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 flipH="1">
            <a:off x="7380770" y="3290719"/>
            <a:ext cx="152400" cy="32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kumimoji="0" lang="mn-M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 flipH="1">
            <a:off x="6912772" y="3533081"/>
            <a:ext cx="457200" cy="32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kumimoji="0" lang="mn-M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 flipH="1">
            <a:off x="7568298" y="3281389"/>
            <a:ext cx="152400" cy="32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mn-MN" alt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mn-M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964" y="3249201"/>
            <a:ext cx="1909110" cy="1424940"/>
          </a:xfrm>
          <a:prstGeom prst="rect">
            <a:avLst/>
          </a:prstGeom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348667"/>
              </p:ext>
            </p:extLst>
          </p:nvPr>
        </p:nvGraphicFramePr>
        <p:xfrm>
          <a:off x="8268934" y="4264341"/>
          <a:ext cx="3157047" cy="172135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379637">
                  <a:extLst>
                    <a:ext uri="{9D8B030D-6E8A-4147-A177-3AD203B41FA5}">
                      <a16:colId xmlns:a16="http://schemas.microsoft.com/office/drawing/2014/main" val="3297797851"/>
                    </a:ext>
                  </a:extLst>
                </a:gridCol>
                <a:gridCol w="1777410">
                  <a:extLst>
                    <a:ext uri="{9D8B030D-6E8A-4147-A177-3AD203B41FA5}">
                      <a16:colId xmlns:a16="http://schemas.microsoft.com/office/drawing/2014/main" val="975609950"/>
                    </a:ext>
                  </a:extLst>
                </a:gridCol>
              </a:tblGrid>
              <a:tr h="236859">
                <a:tc rowSpan="3">
                  <a:txBody>
                    <a:bodyPr/>
                    <a:lstStyle/>
                    <a:p>
                      <a:pPr algn="ctr" fontAlgn="ctr">
                        <a:buClr>
                          <a:srgbClr val="000000"/>
                        </a:buClr>
                        <a:buSzPts val="1200"/>
                        <a:buFont typeface="+mj-lt"/>
                        <a:buAutoNum type="romanUcPeriod"/>
                      </a:pPr>
                      <a:r>
                        <a:rPr lang="mn-MN" sz="800" u="none" strike="noStrike" dirty="0">
                          <a:effectLst/>
                        </a:rPr>
                        <a:t>Зүүн ба Баруун бүсийн эвентүүд:</a:t>
                      </a:r>
                      <a:endParaRPr lang="mn-MN" sz="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972" marR="6972" marT="6972" marB="0" anchor="ctr"/>
                </a:tc>
                <a:tc>
                  <a:txBody>
                    <a:bodyPr/>
                    <a:lstStyle/>
                    <a:p>
                      <a:pPr algn="l" fontAlgn="ctr">
                        <a:buClr>
                          <a:srgbClr val="000000"/>
                        </a:buClr>
                        <a:buSzPts val="1200"/>
                        <a:buFont typeface="+mj-lt"/>
                        <a:buNone/>
                      </a:pPr>
                      <a:r>
                        <a:rPr lang="mn-MN" sz="800" u="none" strike="noStrike" dirty="0" smtClean="0">
                          <a:effectLst/>
                        </a:rPr>
                        <a:t>1. Монгол туургатаны язгуур соёлын олон улсын их наадам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972" marR="6972" marT="6972" marB="0" anchor="ctr"/>
                </a:tc>
                <a:extLst>
                  <a:ext uri="{0D108BD9-81ED-4DB2-BD59-A6C34878D82A}">
                    <a16:rowId xmlns:a16="http://schemas.microsoft.com/office/drawing/2014/main" val="3122204439"/>
                  </a:ext>
                </a:extLst>
              </a:tr>
              <a:tr h="1411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Clr>
                          <a:srgbClr val="000000"/>
                        </a:buClr>
                        <a:buSzPts val="1200"/>
                        <a:buFont typeface="+mj-lt"/>
                        <a:buNone/>
                      </a:pPr>
                      <a:r>
                        <a:rPr lang="en-US" sz="800" u="none" strike="noStrike" dirty="0" smtClean="0">
                          <a:effectLst/>
                        </a:rPr>
                        <a:t>2</a:t>
                      </a:r>
                      <a:r>
                        <a:rPr lang="mn-MN" sz="800" u="none" strike="noStrike" dirty="0" smtClean="0">
                          <a:effectLst/>
                        </a:rPr>
                        <a:t>.Талын </a:t>
                      </a:r>
                      <a:r>
                        <a:rPr lang="mn-MN" sz="800" u="none" strike="noStrike" dirty="0">
                          <a:effectLst/>
                        </a:rPr>
                        <a:t>түмэн адуу</a:t>
                      </a:r>
                      <a:endParaRPr lang="mn-MN" sz="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972" marR="6972" marT="6972" marB="0" anchor="ctr"/>
                </a:tc>
                <a:extLst>
                  <a:ext uri="{0D108BD9-81ED-4DB2-BD59-A6C34878D82A}">
                    <a16:rowId xmlns:a16="http://schemas.microsoft.com/office/drawing/2014/main" val="34947299"/>
                  </a:ext>
                </a:extLst>
              </a:tr>
              <a:tr h="1411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Clr>
                          <a:srgbClr val="000000"/>
                        </a:buClr>
                        <a:buSzPts val="1200"/>
                        <a:buFont typeface="+mj-lt"/>
                        <a:buNone/>
                      </a:pPr>
                      <a:r>
                        <a:rPr lang="mn-MN" sz="800" u="none" strike="noStrike" dirty="0" smtClean="0">
                          <a:effectLst/>
                        </a:rPr>
                        <a:t>3.Алтан </a:t>
                      </a:r>
                      <a:r>
                        <a:rPr lang="mn-MN" sz="800" u="none" strike="noStrike" dirty="0">
                          <a:effectLst/>
                        </a:rPr>
                        <a:t>бүргэдийн баяр</a:t>
                      </a:r>
                      <a:endParaRPr lang="mn-MN" sz="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972" marR="6972" marT="6972" marB="0" anchor="ctr"/>
                </a:tc>
                <a:extLst>
                  <a:ext uri="{0D108BD9-81ED-4DB2-BD59-A6C34878D82A}">
                    <a16:rowId xmlns:a16="http://schemas.microsoft.com/office/drawing/2014/main" val="356933015"/>
                  </a:ext>
                </a:extLst>
              </a:tr>
              <a:tr h="141166">
                <a:tc rowSpan="2">
                  <a:txBody>
                    <a:bodyPr/>
                    <a:lstStyle/>
                    <a:p>
                      <a:pPr algn="ctr" fontAlgn="ctr">
                        <a:buClr>
                          <a:srgbClr val="000000"/>
                        </a:buClr>
                        <a:buSzPts val="1200"/>
                        <a:buFont typeface="+mj-lt"/>
                        <a:buNone/>
                      </a:pPr>
                      <a:r>
                        <a:rPr lang="en-US" sz="800" u="none" strike="noStrike" dirty="0" smtClean="0">
                          <a:effectLst/>
                        </a:rPr>
                        <a:t>II. </a:t>
                      </a:r>
                      <a:r>
                        <a:rPr lang="mn-MN" sz="800" u="none" strike="noStrike" dirty="0" smtClean="0">
                          <a:effectLst/>
                        </a:rPr>
                        <a:t>Аль </a:t>
                      </a:r>
                      <a:r>
                        <a:rPr lang="mn-MN" sz="800" u="none" strike="noStrike" dirty="0">
                          <a:effectLst/>
                        </a:rPr>
                        <a:t>ч бүс нутгийн байж болох өвлийн эвентүүд:</a:t>
                      </a:r>
                      <a:endParaRPr lang="mn-MN" sz="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972" marR="6972" marT="69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800" u="none" strike="noStrike">
                          <a:effectLst/>
                        </a:rPr>
                        <a:t>4. Улаанбаатарын өвлийн наадам</a:t>
                      </a:r>
                      <a:endParaRPr lang="mn-MN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72" marR="6972" marT="6972" marB="0" anchor="ctr"/>
                </a:tc>
                <a:extLst>
                  <a:ext uri="{0D108BD9-81ED-4DB2-BD59-A6C34878D82A}">
                    <a16:rowId xmlns:a16="http://schemas.microsoft.com/office/drawing/2014/main" val="3864450509"/>
                  </a:ext>
                </a:extLst>
              </a:tr>
              <a:tr h="1411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800" u="none" strike="noStrike" dirty="0">
                          <a:effectLst/>
                        </a:rPr>
                        <a:t>5. Хөх сувд-мөсний баяр</a:t>
                      </a:r>
                      <a:endParaRPr lang="mn-MN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72" marR="6972" marT="6972" marB="0" anchor="ctr"/>
                </a:tc>
                <a:extLst>
                  <a:ext uri="{0D108BD9-81ED-4DB2-BD59-A6C34878D82A}">
                    <a16:rowId xmlns:a16="http://schemas.microsoft.com/office/drawing/2014/main" val="1657816229"/>
                  </a:ext>
                </a:extLst>
              </a:tr>
              <a:tr h="141166">
                <a:tc rowSpan="2">
                  <a:txBody>
                    <a:bodyPr/>
                    <a:lstStyle/>
                    <a:p>
                      <a:pPr algn="ctr" fontAlgn="ctr">
                        <a:buClr>
                          <a:srgbClr val="000000"/>
                        </a:buClr>
                        <a:buSzPts val="1200"/>
                        <a:buFont typeface="+mj-lt"/>
                        <a:buNone/>
                      </a:pPr>
                      <a:r>
                        <a:rPr lang="en-US" sz="800" u="none" strike="noStrike" dirty="0" smtClean="0">
                          <a:effectLst/>
                        </a:rPr>
                        <a:t>III. </a:t>
                      </a:r>
                      <a:r>
                        <a:rPr lang="mn-MN" sz="800" u="none" strike="noStrike" dirty="0" smtClean="0">
                          <a:effectLst/>
                        </a:rPr>
                        <a:t>Аль </a:t>
                      </a:r>
                      <a:r>
                        <a:rPr lang="mn-MN" sz="800" u="none" strike="noStrike" dirty="0">
                          <a:effectLst/>
                        </a:rPr>
                        <a:t>ч бүс нутгийн байж болох хаврын болон жуулчин багатай үеийн эвентүүд:</a:t>
                      </a:r>
                      <a:endParaRPr lang="mn-MN" sz="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972" marR="6972" marT="69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800" u="none" strike="noStrike" dirty="0">
                          <a:effectLst/>
                        </a:rPr>
                        <a:t>6. Түмэн тэмээний баяр</a:t>
                      </a:r>
                      <a:endParaRPr lang="mn-MN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72" marR="6972" marT="6972" marB="0" anchor="ctr"/>
                </a:tc>
                <a:extLst>
                  <a:ext uri="{0D108BD9-81ED-4DB2-BD59-A6C34878D82A}">
                    <a16:rowId xmlns:a16="http://schemas.microsoft.com/office/drawing/2014/main" val="2819504447"/>
                  </a:ext>
                </a:extLst>
              </a:tr>
              <a:tr h="2956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800" u="none" strike="noStrike" dirty="0">
                          <a:effectLst/>
                        </a:rPr>
                        <a:t>7. Хийморь </a:t>
                      </a:r>
                      <a:r>
                        <a:rPr lang="mn-MN" sz="800" u="none" strike="noStrike" dirty="0" smtClean="0">
                          <a:effectLst/>
                        </a:rPr>
                        <a:t>морьт харваа, морин тулааны фестиваль</a:t>
                      </a:r>
                      <a:endParaRPr lang="mn-MN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72" marR="6972" marT="6972" marB="0" anchor="ctr"/>
                </a:tc>
                <a:extLst>
                  <a:ext uri="{0D108BD9-81ED-4DB2-BD59-A6C34878D82A}">
                    <a16:rowId xmlns:a16="http://schemas.microsoft.com/office/drawing/2014/main" val="1713484013"/>
                  </a:ext>
                </a:extLst>
              </a:tr>
              <a:tr h="141166">
                <a:tc rowSpan="3">
                  <a:txBody>
                    <a:bodyPr/>
                    <a:lstStyle/>
                    <a:p>
                      <a:pPr algn="ctr" fontAlgn="ctr">
                        <a:buClr>
                          <a:srgbClr val="000000"/>
                        </a:buClr>
                        <a:buSzPts val="1200"/>
                        <a:buFont typeface="+mj-lt"/>
                        <a:buNone/>
                      </a:pPr>
                      <a:r>
                        <a:rPr lang="en-US" sz="800" u="none" strike="noStrike" dirty="0" smtClean="0">
                          <a:effectLst/>
                        </a:rPr>
                        <a:t>IV. </a:t>
                      </a:r>
                      <a:r>
                        <a:rPr lang="mn-MN" sz="800" u="none" strike="noStrike" dirty="0" smtClean="0">
                          <a:effectLst/>
                        </a:rPr>
                        <a:t>Эдийн </a:t>
                      </a:r>
                      <a:r>
                        <a:rPr lang="mn-MN" sz="800" u="none" strike="noStrike" dirty="0">
                          <a:effectLst/>
                        </a:rPr>
                        <a:t>засгийн үр ашиг, нөлөөлөл өндөр эвентүүд:</a:t>
                      </a:r>
                      <a:endParaRPr lang="mn-MN" sz="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972" marR="6972" marT="69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800" u="none" strike="noStrike">
                          <a:effectLst/>
                        </a:rPr>
                        <a:t>8. Төрийн их наадам</a:t>
                      </a:r>
                      <a:endParaRPr lang="mn-MN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72" marR="6972" marT="6972" marB="0" anchor="ctr"/>
                </a:tc>
                <a:extLst>
                  <a:ext uri="{0D108BD9-81ED-4DB2-BD59-A6C34878D82A}">
                    <a16:rowId xmlns:a16="http://schemas.microsoft.com/office/drawing/2014/main" val="241930649"/>
                  </a:ext>
                </a:extLst>
              </a:tr>
              <a:tr h="1411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9. Playtime </a:t>
                      </a:r>
                      <a:r>
                        <a:rPr lang="mn-MN" sz="800" u="none" strike="noStrike">
                          <a:effectLst/>
                        </a:rPr>
                        <a:t>хөгжмийн наадам</a:t>
                      </a:r>
                      <a:endParaRPr lang="mn-MN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72" marR="6972" marT="6972" marB="0" anchor="ctr"/>
                </a:tc>
                <a:extLst>
                  <a:ext uri="{0D108BD9-81ED-4DB2-BD59-A6C34878D82A}">
                    <a16:rowId xmlns:a16="http://schemas.microsoft.com/office/drawing/2014/main" val="2842703906"/>
                  </a:ext>
                </a:extLst>
              </a:tr>
              <a:tr h="1208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800" u="none" strike="noStrike" dirty="0">
                          <a:effectLst/>
                        </a:rPr>
                        <a:t>10. Хонины найр</a:t>
                      </a:r>
                      <a:endParaRPr lang="mn-MN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72" marR="6972" marT="6972" marB="0" anchor="ctr"/>
                </a:tc>
                <a:extLst>
                  <a:ext uri="{0D108BD9-81ED-4DB2-BD59-A6C34878D82A}">
                    <a16:rowId xmlns:a16="http://schemas.microsoft.com/office/drawing/2014/main" val="4203178699"/>
                  </a:ext>
                </a:extLst>
              </a:tr>
            </a:tbl>
          </a:graphicData>
        </a:graphic>
      </p:graphicFrame>
      <p:grpSp>
        <p:nvGrpSpPr>
          <p:cNvPr id="26" name="Google Shape;128;p2"/>
          <p:cNvGrpSpPr/>
          <p:nvPr/>
        </p:nvGrpSpPr>
        <p:grpSpPr>
          <a:xfrm>
            <a:off x="-3052" y="0"/>
            <a:ext cx="1688977" cy="6885385"/>
            <a:chOff x="-36535" y="-13693"/>
            <a:chExt cx="1800022" cy="6885385"/>
          </a:xfrm>
        </p:grpSpPr>
        <p:sp>
          <p:nvSpPr>
            <p:cNvPr id="27" name="Google Shape;129;p2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" name="Google Shape;130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131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132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4171" y="525912"/>
              <a:ext cx="1278610" cy="41025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30785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3" name="Google Shape;183;p3"/>
          <p:cNvCxnSpPr/>
          <p:nvPr/>
        </p:nvCxnSpPr>
        <p:spPr>
          <a:xfrm>
            <a:off x="2171700" y="936171"/>
            <a:ext cx="9583197" cy="0"/>
          </a:xfrm>
          <a:prstGeom prst="straightConnector1">
            <a:avLst/>
          </a:prstGeom>
          <a:noFill/>
          <a:ln w="9525" cap="flat" cmpd="sng">
            <a:solidFill>
              <a:srgbClr val="0000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3"/>
          <p:cNvSpPr txBox="1"/>
          <p:nvPr/>
        </p:nvSpPr>
        <p:spPr>
          <a:xfrm>
            <a:off x="2353205" y="296661"/>
            <a:ext cx="9220186" cy="63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2. ЭВЕНТИЙГ ЭРЭМБЛЭХ АРГА ЗҮЙН СУДАЛГАА БА СТАТИСТИК МАЯГТ БОЛОВСРУУЛАЛТ</a:t>
            </a:r>
            <a:endParaRPr lang="ru-RU" dirty="0">
              <a:solidFill>
                <a:srgbClr val="0070C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185" name="Google Shape;185;p3"/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sp>
          <p:nvSpPr>
            <p:cNvPr id="186" name="Google Shape;186;p3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7" name="Google Shape;187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4171" y="525912"/>
              <a:ext cx="1278610" cy="4102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Google Shape;293;g2627f97a2ec_0_93">
            <a:extLst>
              <a:ext uri="{FF2B5EF4-FFF2-40B4-BE49-F238E27FC236}">
                <a16:creationId xmlns:a16="http://schemas.microsoft.com/office/drawing/2014/main" id="{00682962-0FD6-CA88-1C32-6C5B1E57C0C6}"/>
              </a:ext>
            </a:extLst>
          </p:cNvPr>
          <p:cNvSpPr txBox="1"/>
          <p:nvPr/>
        </p:nvSpPr>
        <p:spPr>
          <a:xfrm>
            <a:off x="3471258" y="1111758"/>
            <a:ext cx="4343688" cy="68837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lnSpcReduction="10000"/>
          </a:bodyPr>
          <a:lstStyle/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mn-MN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Montserrat"/>
              </a:rPr>
              <a:t>Аялал жуулчлалын үзүүлэлтийг тооцох аргачлал, маягт</a:t>
            </a: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26E71F8-A856-9CEE-9A4C-B18475CC48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71" t="23333" r="5104" b="6481"/>
          <a:stretch/>
        </p:blipFill>
        <p:spPr>
          <a:xfrm>
            <a:off x="4625479" y="1800130"/>
            <a:ext cx="6787796" cy="48533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C21ACD-AC7B-F9F6-D340-B79074860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" t="21112" r="56876" b="9922"/>
          <a:stretch/>
        </p:blipFill>
        <p:spPr>
          <a:xfrm>
            <a:off x="1860782" y="618461"/>
            <a:ext cx="4458652" cy="4499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094547-42B3-184F-662D-4A2C2F71A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18" r="50000" b="9644"/>
          <a:stretch/>
        </p:blipFill>
        <p:spPr>
          <a:xfrm>
            <a:off x="6572250" y="618461"/>
            <a:ext cx="5538229" cy="4499658"/>
          </a:xfrm>
          <a:prstGeom prst="rect">
            <a:avLst/>
          </a:prstGeom>
        </p:spPr>
      </p:pic>
      <p:sp>
        <p:nvSpPr>
          <p:cNvPr id="6" name="Google Shape;293;g2627f97a2ec_0_93">
            <a:extLst>
              <a:ext uri="{FF2B5EF4-FFF2-40B4-BE49-F238E27FC236}">
                <a16:creationId xmlns:a16="http://schemas.microsoft.com/office/drawing/2014/main" id="{18E44426-B989-AAAC-42B0-4CCD92604B2D}"/>
              </a:ext>
            </a:extLst>
          </p:cNvPr>
          <p:cNvSpPr txBox="1"/>
          <p:nvPr/>
        </p:nvSpPr>
        <p:spPr>
          <a:xfrm>
            <a:off x="5941266" y="153675"/>
            <a:ext cx="4663144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mn-M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Эвентийн маягтын бүтэц 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23F328-04A5-F932-2457-B221D1607599}"/>
              </a:ext>
            </a:extLst>
          </p:cNvPr>
          <p:cNvSpPr txBox="1"/>
          <p:nvPr/>
        </p:nvSpPr>
        <p:spPr>
          <a:xfrm>
            <a:off x="6356259" y="6336458"/>
            <a:ext cx="5287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</a:rPr>
              <a:t>https://www.nso.mn/mn/methodology/list/72259802</a:t>
            </a:r>
          </a:p>
        </p:txBody>
      </p:sp>
      <p:sp>
        <p:nvSpPr>
          <p:cNvPr id="9" name="Google Shape;293;g2627f97a2ec_0_93">
            <a:extLst>
              <a:ext uri="{FF2B5EF4-FFF2-40B4-BE49-F238E27FC236}">
                <a16:creationId xmlns:a16="http://schemas.microsoft.com/office/drawing/2014/main" id="{A985F0AF-0AF4-0147-F80B-B45E1D7A7009}"/>
              </a:ext>
            </a:extLst>
          </p:cNvPr>
          <p:cNvSpPr txBox="1"/>
          <p:nvPr/>
        </p:nvSpPr>
        <p:spPr>
          <a:xfrm>
            <a:off x="6356259" y="5128385"/>
            <a:ext cx="5287125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mn-MN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МУ-д зохион байгуулагдах эвентийг 6 үндсэн бүлэгт хуваасан. 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mn-MN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Мэдээлэл цуглуулах давтамж улирал бүр, календарт тусгагдсан мөчлөгөөр авч нэгтэн жилээр гаргана. </a:t>
            </a:r>
            <a:endParaRPr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185;p3"/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sp>
          <p:nvSpPr>
            <p:cNvPr id="15" name="Google Shape;186;p3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" name="Google Shape;187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88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9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4171" y="525912"/>
              <a:ext cx="1278610" cy="41025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03691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93;g2627f97a2ec_0_93">
            <a:extLst>
              <a:ext uri="{FF2B5EF4-FFF2-40B4-BE49-F238E27FC236}">
                <a16:creationId xmlns:a16="http://schemas.microsoft.com/office/drawing/2014/main" id="{39189A5A-BAF6-E661-60EB-D56817F63746}"/>
              </a:ext>
            </a:extLst>
          </p:cNvPr>
          <p:cNvSpPr txBox="1"/>
          <p:nvPr/>
        </p:nvSpPr>
        <p:spPr>
          <a:xfrm>
            <a:off x="4316742" y="155092"/>
            <a:ext cx="4160959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mn-M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Эвентийн эдийн засгийн тооцоо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293;g2627f97a2ec_0_93">
            <a:extLst>
              <a:ext uri="{FF2B5EF4-FFF2-40B4-BE49-F238E27FC236}">
                <a16:creationId xmlns:a16="http://schemas.microsoft.com/office/drawing/2014/main" id="{64FB72E8-1884-5153-D5AA-B190C03A5BBA}"/>
              </a:ext>
            </a:extLst>
          </p:cNvPr>
          <p:cNvSpPr txBox="1"/>
          <p:nvPr/>
        </p:nvSpPr>
        <p:spPr>
          <a:xfrm>
            <a:off x="2144206" y="3271302"/>
            <a:ext cx="333969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mn-M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mn-MN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үх </a:t>
            </a:r>
            <a:r>
              <a:rPr lang="mn-M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үзүүлэлтийг бүс нутаг, аймаг, сум, нийслэл, улсын хэмжээгээр гаргах боломжтой. </a:t>
            </a:r>
            <a:endParaRPr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Google Shape;391;g2627f97a2ec_0_514">
            <a:extLst>
              <a:ext uri="{FF2B5EF4-FFF2-40B4-BE49-F238E27FC236}">
                <a16:creationId xmlns:a16="http://schemas.microsoft.com/office/drawing/2014/main" id="{6F8B74D7-DB85-3883-34F7-12F0A419AF0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5193" y="984062"/>
            <a:ext cx="4157052" cy="19973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B169DD6-D4EA-CE9C-EE31-929618ECE1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6898014"/>
              </p:ext>
            </p:extLst>
          </p:nvPr>
        </p:nvGraphicFramePr>
        <p:xfrm>
          <a:off x="3771900" y="936171"/>
          <a:ext cx="8761470" cy="5286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7" name="Google Shape;185;p3"/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sp>
          <p:nvSpPr>
            <p:cNvPr id="18" name="Google Shape;186;p3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87;p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88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89;p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24171" y="525912"/>
              <a:ext cx="1278610" cy="41025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06482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3;g2627f97a2ec_0_93">
            <a:extLst>
              <a:ext uri="{FF2B5EF4-FFF2-40B4-BE49-F238E27FC236}">
                <a16:creationId xmlns:a16="http://schemas.microsoft.com/office/drawing/2014/main" id="{1648A6EF-4A79-6AC8-9975-8151E90B47A7}"/>
              </a:ext>
            </a:extLst>
          </p:cNvPr>
          <p:cNvSpPr txBox="1"/>
          <p:nvPr/>
        </p:nvSpPr>
        <p:spPr>
          <a:xfrm>
            <a:off x="3908996" y="182727"/>
            <a:ext cx="511086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mn-M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Эвентийн аргачлал боловсруулсан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mn-M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ач холбогдол, үр дүн  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Google Shape;293;g2627f97a2ec_0_93">
            <a:extLst>
              <a:ext uri="{FF2B5EF4-FFF2-40B4-BE49-F238E27FC236}">
                <a16:creationId xmlns:a16="http://schemas.microsoft.com/office/drawing/2014/main" id="{14943411-415F-2123-8934-04F2225CBF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6963001"/>
              </p:ext>
            </p:extLst>
          </p:nvPr>
        </p:nvGraphicFramePr>
        <p:xfrm>
          <a:off x="1482498" y="1595934"/>
          <a:ext cx="10347551" cy="4376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Arrow: Right 10">
            <a:extLst>
              <a:ext uri="{FF2B5EF4-FFF2-40B4-BE49-F238E27FC236}">
                <a16:creationId xmlns:a16="http://schemas.microsoft.com/office/drawing/2014/main" id="{51E2FCFB-DCC5-73D0-384E-7B6E147426F0}"/>
              </a:ext>
            </a:extLst>
          </p:cNvPr>
          <p:cNvSpPr/>
          <p:nvPr/>
        </p:nvSpPr>
        <p:spPr>
          <a:xfrm>
            <a:off x="3137095" y="1139483"/>
            <a:ext cx="6372665" cy="18288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AB1DF334-DDC2-67E7-F376-AD9E1DBDB154}"/>
              </a:ext>
            </a:extLst>
          </p:cNvPr>
          <p:cNvSpPr/>
          <p:nvPr/>
        </p:nvSpPr>
        <p:spPr>
          <a:xfrm>
            <a:off x="2504049" y="1322363"/>
            <a:ext cx="178191" cy="4243858"/>
          </a:xfrm>
          <a:prstGeom prst="up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13" name="Google Shape;185;p3"/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sp>
          <p:nvSpPr>
            <p:cNvPr id="14" name="Google Shape;186;p3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" name="Google Shape;187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88;p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89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4171" y="525912"/>
              <a:ext cx="1278610" cy="41025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91552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Google Shape;119;g31661ed8765_0_17"/>
          <p:cNvCxnSpPr/>
          <p:nvPr/>
        </p:nvCxnSpPr>
        <p:spPr>
          <a:xfrm flipV="1">
            <a:off x="1991360" y="1124981"/>
            <a:ext cx="10297160" cy="4318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1" name="Google Shape;121;g31661ed8765_0_17"/>
          <p:cNvGrpSpPr/>
          <p:nvPr/>
        </p:nvGrpSpPr>
        <p:grpSpPr>
          <a:xfrm>
            <a:off x="33655" y="-33020"/>
            <a:ext cx="1934845" cy="7111365"/>
            <a:chOff x="-36535" y="-13693"/>
            <a:chExt cx="1800000" cy="6885300"/>
          </a:xfrm>
        </p:grpSpPr>
        <p:sp>
          <p:nvSpPr>
            <p:cNvPr id="122" name="Google Shape;122;g31661ed8765_0_17"/>
            <p:cNvSpPr/>
            <p:nvPr/>
          </p:nvSpPr>
          <p:spPr>
            <a:xfrm>
              <a:off x="-36535" y="-13693"/>
              <a:ext cx="1800000" cy="68853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23" name="Google Shape;123;g31661ed8765_0_17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5112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g31661ed8765_0_17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Google Shape;124;p17"/>
          <p:cNvSpPr txBox="1">
            <a:spLocks noGrp="1"/>
          </p:cNvSpPr>
          <p:nvPr>
            <p:ph type="title"/>
          </p:nvPr>
        </p:nvSpPr>
        <p:spPr>
          <a:xfrm>
            <a:off x="3186747" y="459063"/>
            <a:ext cx="7278370" cy="5911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 b="1" dirty="0">
                <a:solidFill>
                  <a:srgbClr val="1C4587"/>
                </a:solidFill>
              </a:rPr>
              <a:t>ҮНДЭСЛЭСЭН БИЧИГ БАРИМТУУД</a:t>
            </a:r>
            <a:endParaRPr sz="2020" b="1" dirty="0">
              <a:solidFill>
                <a:srgbClr val="1C4587"/>
              </a:solidFill>
            </a:endParaRPr>
          </a:p>
        </p:txBody>
      </p:sp>
      <p:sp>
        <p:nvSpPr>
          <p:cNvPr id="7" name="Google Shape;127;p17"/>
          <p:cNvSpPr txBox="1"/>
          <p:nvPr/>
        </p:nvSpPr>
        <p:spPr>
          <a:xfrm>
            <a:off x="2838132" y="6027497"/>
            <a:ext cx="2029460" cy="889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" altLang="en-GB" sz="1200" b="1" dirty="0" smtClean="0">
                <a:solidFill>
                  <a:srgbClr val="FF0000"/>
                </a:solidFill>
                <a:cs typeface="Mongolian Baiti" panose="03000500000000000000" charset="0"/>
              </a:rPr>
              <a:t>АЯЛАЛ ЖУУЛЧЛАЛЫН СТАТИСТИК АРГАЧЛАЛ, МАЯГТ </a:t>
            </a:r>
            <a:endParaRPr lang="" altLang="en-GB" sz="1200" b="1" dirty="0">
              <a:solidFill>
                <a:srgbClr val="FF0000"/>
              </a:solidFill>
              <a:cs typeface="Mongolian Baiti" panose="03000500000000000000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242" b="-6842"/>
          <a:stretch/>
        </p:blipFill>
        <p:spPr>
          <a:xfrm>
            <a:off x="2207755" y="1305717"/>
            <a:ext cx="3258742" cy="43664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635" y="1660048"/>
            <a:ext cx="3267531" cy="39629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593" y="1660048"/>
            <a:ext cx="3706012" cy="2375382"/>
          </a:xfrm>
          <a:prstGeom prst="rect">
            <a:avLst/>
          </a:prstGeom>
        </p:spPr>
      </p:pic>
      <p:sp>
        <p:nvSpPr>
          <p:cNvPr id="22" name="Google Shape;127;p17"/>
          <p:cNvSpPr txBox="1"/>
          <p:nvPr/>
        </p:nvSpPr>
        <p:spPr>
          <a:xfrm>
            <a:off x="9067800" y="5623001"/>
            <a:ext cx="2794635" cy="137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mn-MN" b="1" dirty="0">
                <a:solidFill>
                  <a:srgbClr val="FF0000"/>
                </a:solidFill>
              </a:rPr>
              <a:t>ЖУУЛЧНЫ ЭВЕНТИЙГ АНГИЛАХ, ҮНЭЛЭХ, ЭРЭМБЭЛЭХ </a:t>
            </a:r>
            <a:br>
              <a:rPr lang="mn-MN" b="1" dirty="0">
                <a:solidFill>
                  <a:srgbClr val="FF0000"/>
                </a:solidFill>
              </a:rPr>
            </a:br>
            <a:r>
              <a:rPr lang="mn-MN" b="1" dirty="0">
                <a:solidFill>
                  <a:srgbClr val="FF0000"/>
                </a:solidFill>
              </a:rPr>
              <a:t>АРГАЧЛАЛ </a:t>
            </a:r>
            <a:endParaRPr lang="en-US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" altLang="en-GB" sz="1100" dirty="0">
              <a:solidFill>
                <a:srgbClr val="FF0000"/>
              </a:solidFill>
              <a:cs typeface="Mongolian Baiti" panose="03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10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/>
          <p:cNvSpPr/>
          <p:nvPr/>
        </p:nvSpPr>
        <p:spPr>
          <a:xfrm>
            <a:off x="2858770" y="245547"/>
            <a:ext cx="7550468" cy="6566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mn-MN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Судалгаа хийх </a:t>
            </a:r>
            <a:r>
              <a:rPr lang="mn-M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э</a:t>
            </a:r>
            <a:r>
              <a:rPr lang="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вентийн </a:t>
            </a:r>
            <a:r>
              <a:rPr lang="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шалгуур, эрэмбэ</a:t>
            </a: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577" y="1341020"/>
            <a:ext cx="1050488" cy="168068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4562653" y="1531064"/>
            <a:ext cx="2626162" cy="3282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" altLang="en-US" sz="205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Эвентийн тоо </a:t>
            </a:r>
          </a:p>
        </p:txBody>
      </p:sp>
      <p:sp>
        <p:nvSpPr>
          <p:cNvPr id="8" name="Text 2"/>
          <p:cNvSpPr/>
          <p:nvPr/>
        </p:nvSpPr>
        <p:spPr>
          <a:xfrm>
            <a:off x="3695139" y="2163504"/>
            <a:ext cx="6807200" cy="10521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" altLang="en-US" sz="3600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34" charset="-122"/>
                <a:cs typeface="Arial" panose="020B0604020202020204" pitchFamily="34" charset="0"/>
              </a:rPr>
              <a:t>МУ-ын эвентийн </a:t>
            </a:r>
            <a:r>
              <a:rPr lang="mn-MN" altLang="en-US" sz="36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34" charset="-122"/>
                <a:cs typeface="Arial" panose="020B0604020202020204" pitchFamily="34" charset="0"/>
              </a:rPr>
              <a:t>6,7 </a:t>
            </a:r>
            <a:r>
              <a:rPr lang="en-U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34" charset="-122"/>
                <a:cs typeface="Arial" panose="020B0604020202020204" pitchFamily="34" charset="0"/>
              </a:rPr>
              <a:t>%</a:t>
            </a:r>
            <a:endParaRPr lang="en-US" altLang="en-US" sz="3600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855" y="3069352"/>
            <a:ext cx="1050488" cy="1680686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4295775" y="2943107"/>
            <a:ext cx="3159919" cy="3282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" altLang="en-US" sz="205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Эвентийн эрэмбэ, зэрэглэл</a:t>
            </a:r>
          </a:p>
        </p:txBody>
      </p:sp>
      <p:sp>
        <p:nvSpPr>
          <p:cNvPr id="11" name="Text 4"/>
          <p:cNvSpPr/>
          <p:nvPr/>
        </p:nvSpPr>
        <p:spPr>
          <a:xfrm>
            <a:off x="4295775" y="3480674"/>
            <a:ext cx="7698740" cy="11419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" altLang="en-US" sz="3600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34" charset="-122"/>
                <a:cs typeface="Arial" panose="020B0604020202020204" pitchFamily="34" charset="0"/>
              </a:rPr>
              <a:t>Олон улсын болон үндэсний хэмжээний эрэмбэтэй эвентийг сонгож </a:t>
            </a:r>
            <a:r>
              <a:rPr lang="" altLang="en-US" sz="36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34" charset="-122"/>
                <a:cs typeface="Arial" panose="020B0604020202020204" pitchFamily="34" charset="0"/>
              </a:rPr>
              <a:t>авсан</a:t>
            </a:r>
            <a:r>
              <a:rPr lang="mn-MN" altLang="en-US" sz="36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34" charset="-122"/>
                <a:cs typeface="Arial" panose="020B0604020202020204" pitchFamily="34" charset="0"/>
              </a:rPr>
              <a:t>.</a:t>
            </a:r>
            <a:endParaRPr lang="" altLang="en-US" sz="3600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855" y="4750038"/>
            <a:ext cx="1050488" cy="1680686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4224298" y="4941649"/>
            <a:ext cx="2626162" cy="3282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" sz="2050" dirty="0">
                <a:latin typeface="Arial" panose="020B0604020202020204" pitchFamily="34" charset="0"/>
                <a:cs typeface="Arial" panose="020B0604020202020204" pitchFamily="34" charset="0"/>
              </a:rPr>
              <a:t>Сонгож авсан бүс нутаг</a:t>
            </a:r>
          </a:p>
        </p:txBody>
      </p:sp>
      <p:sp>
        <p:nvSpPr>
          <p:cNvPr id="14" name="Text 6"/>
          <p:cNvSpPr/>
          <p:nvPr/>
        </p:nvSpPr>
        <p:spPr>
          <a:xfrm>
            <a:off x="4194136" y="5550019"/>
            <a:ext cx="7725410" cy="11931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" altLang="en-US" sz="36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34" charset="-122"/>
                <a:cs typeface="Arial" panose="020B0604020202020204" pitchFamily="34" charset="0"/>
              </a:rPr>
              <a:t>Улаанбаатар хот</a:t>
            </a:r>
            <a:r>
              <a:rPr lang="mn-MN" altLang="en-US" sz="36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34" charset="-122"/>
                <a:cs typeface="Arial" panose="020B0604020202020204" pitchFamily="34" charset="0"/>
              </a:rPr>
              <a:t>,</a:t>
            </a:r>
            <a:r>
              <a:rPr lang="en-U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34" charset="-122"/>
                <a:cs typeface="Arial" panose="020B0604020202020204" pitchFamily="34" charset="0"/>
              </a:rPr>
              <a:t> </a:t>
            </a:r>
            <a:r>
              <a:rPr lang="mn-MN" altLang="en-US" sz="3600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34" charset="-122"/>
                <a:cs typeface="Arial" panose="020B0604020202020204" pitchFamily="34" charset="0"/>
              </a:rPr>
              <a:t>Хэнтий</a:t>
            </a:r>
            <a:endParaRPr lang="" altLang="en-US" sz="3600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21" name="Google Shape;121;g31661ed8765_0_17"/>
          <p:cNvGrpSpPr/>
          <p:nvPr/>
        </p:nvGrpSpPr>
        <p:grpSpPr>
          <a:xfrm>
            <a:off x="-889000" y="-20320"/>
            <a:ext cx="1934845" cy="7111365"/>
            <a:chOff x="-36535" y="-13693"/>
            <a:chExt cx="1800000" cy="6885300"/>
          </a:xfrm>
        </p:grpSpPr>
        <p:sp>
          <p:nvSpPr>
            <p:cNvPr id="122" name="Google Shape;122;g31661ed8765_0_17"/>
            <p:cNvSpPr/>
            <p:nvPr/>
          </p:nvSpPr>
          <p:spPr>
            <a:xfrm>
              <a:off x="-36535" y="-13693"/>
              <a:ext cx="1800000" cy="68853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123" name="Google Shape;123;g31661ed8765_0_17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26876" y="5112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g31661ed8765_0_17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" name="Google Shape;119;g31661ed8765_0_17"/>
          <p:cNvCxnSpPr/>
          <p:nvPr/>
        </p:nvCxnSpPr>
        <p:spPr>
          <a:xfrm flipV="1">
            <a:off x="983615" y="1067831"/>
            <a:ext cx="10297160" cy="4318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125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8" name="Google Shape;388;p11"/>
          <p:cNvCxnSpPr/>
          <p:nvPr/>
        </p:nvCxnSpPr>
        <p:spPr>
          <a:xfrm>
            <a:off x="2171700" y="936171"/>
            <a:ext cx="9583197" cy="0"/>
          </a:xfrm>
          <a:prstGeom prst="straightConnector1">
            <a:avLst/>
          </a:prstGeom>
          <a:noFill/>
          <a:ln w="9525" cap="flat" cmpd="sng">
            <a:solidFill>
              <a:srgbClr val="0000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9" name="Google Shape;389;p11"/>
          <p:cNvSpPr txBox="1"/>
          <p:nvPr/>
        </p:nvSpPr>
        <p:spPr>
          <a:xfrm>
            <a:off x="3323771" y="304978"/>
            <a:ext cx="6330471" cy="63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Calibri" panose="020F0502020204030204"/>
              <a:buNone/>
            </a:pPr>
            <a:r>
              <a:rPr lang="en-US" altLang="en-US" sz="3200" b="1" i="0" u="none" strike="noStrike" cap="none" dirty="0" err="1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Эвентүүдийн</a:t>
            </a:r>
            <a:r>
              <a:rPr lang="en-US" altLang="en-US" sz="3200" b="1" i="0" u="none" strike="noStrike" cap="none" dirty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 </a:t>
            </a:r>
            <a:r>
              <a:rPr lang="en-US" altLang="en-US" sz="3200" b="1" i="0" u="none" strike="noStrike" cap="none" dirty="0" err="1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судалгааны</a:t>
            </a:r>
            <a:r>
              <a:rPr lang="en-US" altLang="en-US" sz="3200" b="1" i="0" u="none" strike="noStrike" cap="none" dirty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 </a:t>
            </a:r>
            <a:r>
              <a:rPr lang="en-US" altLang="en-US" sz="3200" b="1" i="0" u="none" strike="noStrike" cap="none" dirty="0" err="1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үр</a:t>
            </a:r>
            <a:r>
              <a:rPr lang="en-US" altLang="en-US" sz="3200" b="1" i="0" u="none" strike="noStrike" cap="none" dirty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 </a:t>
            </a:r>
            <a:r>
              <a:rPr lang="en-US" altLang="en-US" sz="3200" b="1" i="0" u="none" strike="noStrike" cap="none" dirty="0" err="1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дүн</a:t>
            </a:r>
            <a:r>
              <a:rPr lang="en-US" altLang="en-US" sz="3200" b="1" i="0" u="none" strike="noStrike" cap="none" dirty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 </a:t>
            </a:r>
          </a:p>
        </p:txBody>
      </p:sp>
      <p:grpSp>
        <p:nvGrpSpPr>
          <p:cNvPr id="390" name="Google Shape;390;p11"/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sp>
          <p:nvSpPr>
            <p:cNvPr id="391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392" name="Google Shape;392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11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6" name="Google Shape;396;p11"/>
          <p:cNvSpPr txBox="1"/>
          <p:nvPr/>
        </p:nvSpPr>
        <p:spPr>
          <a:xfrm>
            <a:off x="5520055" y="1041400"/>
            <a:ext cx="686689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r>
              <a:rPr lang="en-US" altLang="en-US" sz="1200" b="1" i="0" u="none" strike="noStrike" cap="none">
                <a:solidFill>
                  <a:srgbClr val="00B0F0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Гадаад жуулчдын судалгааны үр дүн (Тоймлон  түүвэрлэв)</a:t>
            </a:r>
          </a:p>
        </p:txBody>
      </p:sp>
      <p:sp>
        <p:nvSpPr>
          <p:cNvPr id="402" name="Google Shape;402;p11"/>
          <p:cNvSpPr txBox="1">
            <a:spLocks noGrp="1"/>
          </p:cNvSpPr>
          <p:nvPr>
            <p:ph type="body" idx="1"/>
          </p:nvPr>
        </p:nvSpPr>
        <p:spPr>
          <a:xfrm>
            <a:off x="2510474" y="3664208"/>
            <a:ext cx="1987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r>
              <a:rPr lang="en-US" altLang="en-US" sz="1200" b="1"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“БҮРГЭДИЙН БАЯР”</a:t>
            </a:r>
          </a:p>
        </p:txBody>
      </p:sp>
      <p:sp>
        <p:nvSpPr>
          <p:cNvPr id="403" name="Google Shape;403;p11"/>
          <p:cNvSpPr txBox="1"/>
          <p:nvPr/>
        </p:nvSpPr>
        <p:spPr>
          <a:xfrm>
            <a:off x="5735843" y="3573403"/>
            <a:ext cx="1987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altLang="en-US" sz="1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ДЭЛХИЙН БӨӨГИЙН ФЕСТИВАЛЬ</a:t>
            </a:r>
          </a:p>
        </p:txBody>
      </p:sp>
      <p:sp>
        <p:nvSpPr>
          <p:cNvPr id="404" name="Google Shape;404;p11"/>
          <p:cNvSpPr txBox="1"/>
          <p:nvPr/>
        </p:nvSpPr>
        <p:spPr>
          <a:xfrm>
            <a:off x="9422758" y="3650456"/>
            <a:ext cx="1987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r>
              <a:rPr lang="en-US" altLang="en-US" sz="1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“ТАЛЫН САЛХИ” МОТО ФЕСТИВАЛЬ </a:t>
            </a:r>
          </a:p>
        </p:txBody>
      </p:sp>
      <p:sp>
        <p:nvSpPr>
          <p:cNvPr id="405" name="Google Shape;405;p11"/>
          <p:cNvSpPr txBox="1"/>
          <p:nvPr/>
        </p:nvSpPr>
        <p:spPr>
          <a:xfrm>
            <a:off x="2504901" y="6355529"/>
            <a:ext cx="1987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r>
              <a:rPr lang="en-US" altLang="en-US" sz="1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“</a:t>
            </a:r>
            <a:r>
              <a:rPr lang="en-US" sz="1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ДЭЭЛТЭЙ МОНГОЛ”</a:t>
            </a:r>
          </a:p>
        </p:txBody>
      </p:sp>
      <p:sp>
        <p:nvSpPr>
          <p:cNvPr id="406" name="Google Shape;406;p11"/>
          <p:cNvSpPr txBox="1"/>
          <p:nvPr/>
        </p:nvSpPr>
        <p:spPr>
          <a:xfrm>
            <a:off x="5946487" y="6357292"/>
            <a:ext cx="1987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r>
              <a:rPr lang="en-US" altLang="en-US" sz="1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“ДАНШИГ НААДАМ-ХҮРЭЭ ЦАМ”  </a:t>
            </a:r>
          </a:p>
        </p:txBody>
      </p:sp>
      <p:sp>
        <p:nvSpPr>
          <p:cNvPr id="407" name="Google Shape;407;p11"/>
          <p:cNvSpPr txBox="1"/>
          <p:nvPr/>
        </p:nvSpPr>
        <p:spPr>
          <a:xfrm>
            <a:off x="9337040" y="6386830"/>
            <a:ext cx="2405380" cy="385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r>
              <a:rPr lang="en-US" altLang="en-US" sz="1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“UB FOOD 2024”</a:t>
            </a:r>
          </a:p>
        </p:txBody>
      </p:sp>
      <p:pic>
        <p:nvPicPr>
          <p:cNvPr id="5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8817610" y="4121150"/>
            <a:ext cx="3374390" cy="216662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5160010" y="4149090"/>
            <a:ext cx="3304540" cy="196659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7"/>
          <a:stretch>
            <a:fillRect/>
          </a:stretch>
        </p:blipFill>
        <p:spPr>
          <a:xfrm>
            <a:off x="1931035" y="4121150"/>
            <a:ext cx="3061970" cy="202374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8"/>
          <a:stretch>
            <a:fillRect/>
          </a:stretch>
        </p:blipFill>
        <p:spPr>
          <a:xfrm>
            <a:off x="8817610" y="1589405"/>
            <a:ext cx="3173730" cy="178752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9"/>
          <a:stretch>
            <a:fillRect/>
          </a:stretch>
        </p:blipFill>
        <p:spPr>
          <a:xfrm>
            <a:off x="5304155" y="1371600"/>
            <a:ext cx="3129915" cy="219329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10"/>
          <a:stretch>
            <a:fillRect/>
          </a:stretch>
        </p:blipFill>
        <p:spPr>
          <a:xfrm>
            <a:off x="1916430" y="1409700"/>
            <a:ext cx="3129915" cy="205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4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2" name="Google Shape;362;p10"/>
          <p:cNvCxnSpPr/>
          <p:nvPr/>
        </p:nvCxnSpPr>
        <p:spPr>
          <a:xfrm>
            <a:off x="2171700" y="936171"/>
            <a:ext cx="9583197" cy="0"/>
          </a:xfrm>
          <a:prstGeom prst="straightConnector1">
            <a:avLst/>
          </a:prstGeom>
          <a:noFill/>
          <a:ln w="9525" cap="flat" cmpd="sng">
            <a:solidFill>
              <a:srgbClr val="000099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64" name="Google Shape;364;p10"/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sp>
          <p:nvSpPr>
            <p:cNvPr id="365" name="Google Shape;365;p10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366" name="Google Shape;366;p10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10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1" name="Google Shape;371;p10"/>
          <p:cNvSpPr txBox="1">
            <a:spLocks noGrp="1"/>
          </p:cNvSpPr>
          <p:nvPr>
            <p:ph type="body" idx="1"/>
          </p:nvPr>
        </p:nvSpPr>
        <p:spPr>
          <a:xfrm>
            <a:off x="2510474" y="3664208"/>
            <a:ext cx="1987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r>
              <a:rPr lang="en-US" sz="12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Altai Mountains</a:t>
            </a:r>
            <a:endParaRPr sz="1200" b="1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" name="Google Shape;380;p10"/>
          <p:cNvSpPr txBox="1"/>
          <p:nvPr/>
        </p:nvSpPr>
        <p:spPr>
          <a:xfrm>
            <a:off x="3063875" y="5272041"/>
            <a:ext cx="1987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r>
              <a:rPr lang="en-US" sz="12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СОЛОНГОСЫН 7 ХОНОГ</a:t>
            </a:r>
            <a:endParaRPr lang="en-US" sz="1200" b="1" i="0" u="none" strike="noStrike" cap="none" dirty="0">
              <a:solidFill>
                <a:schemeClr val="accent1">
                  <a:lumMod val="50000"/>
                </a:schemeClr>
              </a:solidFill>
              <a:latin typeface="Arial" panose="020B0604020202020204"/>
              <a:ea typeface="Arial" panose="020B0604020202020204"/>
              <a:cs typeface="Mongolian Baiti" panose="03000500000000000000" charset="0"/>
              <a:sym typeface="Arial" panose="020B0604020202020204"/>
            </a:endParaRPr>
          </a:p>
        </p:txBody>
      </p:sp>
      <p:sp>
        <p:nvSpPr>
          <p:cNvPr id="396" name="Google Shape;396;p11"/>
          <p:cNvSpPr txBox="1"/>
          <p:nvPr/>
        </p:nvSpPr>
        <p:spPr>
          <a:xfrm>
            <a:off x="5520055" y="1041400"/>
            <a:ext cx="686689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r>
              <a:rPr lang="en-US" altLang="en-US" sz="1200" b="1" i="0" u="none" strike="noStrike" cap="none">
                <a:solidFill>
                  <a:srgbClr val="00B0F0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Гадаад жуулчдын судалгааны үр дүн (Нийтлэг асуултуудыг түүвэрлэв)</a:t>
            </a:r>
          </a:p>
        </p:txBody>
      </p:sp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2207895" y="1575681"/>
            <a:ext cx="3699510" cy="337412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6222911" y="5196159"/>
            <a:ext cx="6096000" cy="238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r>
              <a:rPr lang="mn-MN" sz="1200" b="1" dirty="0" smtClean="0">
                <a:solidFill>
                  <a:schemeClr val="accent1">
                    <a:lumMod val="50000"/>
                  </a:schemeClr>
                </a:solidFill>
                <a:cs typeface="Mongolian Baiti" panose="03000500000000000000" charset="0"/>
                <a:sym typeface="Arial" panose="020B0604020202020204"/>
              </a:rPr>
              <a:t>ТАЛЫН ТҮМЭН АДУУ 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cs typeface="Mongolian Baiti" panose="03000500000000000000" charset="0"/>
              <a:sym typeface="Arial" panose="020B0604020202020204"/>
            </a:endParaRPr>
          </a:p>
        </p:txBody>
      </p:sp>
      <p:sp>
        <p:nvSpPr>
          <p:cNvPr id="389" name="Google Shape;389;p11"/>
          <p:cNvSpPr txBox="1"/>
          <p:nvPr/>
        </p:nvSpPr>
        <p:spPr>
          <a:xfrm>
            <a:off x="3391414" y="233619"/>
            <a:ext cx="7143768" cy="63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Calibri" panose="020F0502020204030204"/>
              <a:buNone/>
            </a:pPr>
            <a:r>
              <a:rPr lang="en-US" altLang="en-US" sz="3200" b="1" i="0" u="none" strike="noStrike" cap="none" dirty="0" err="1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Эвентүүдийн</a:t>
            </a:r>
            <a:r>
              <a:rPr lang="en-US" altLang="en-US" sz="3200" b="1" i="0" u="none" strike="noStrike" cap="none" dirty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 </a:t>
            </a:r>
            <a:r>
              <a:rPr lang="en-US" altLang="en-US" sz="3200" b="1" i="0" u="none" strike="noStrike" cap="none" dirty="0" err="1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судалгааны</a:t>
            </a:r>
            <a:r>
              <a:rPr lang="en-US" altLang="en-US" sz="3200" b="1" i="0" u="none" strike="noStrike" cap="none" dirty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 </a:t>
            </a:r>
            <a:r>
              <a:rPr lang="en-US" altLang="en-US" sz="3200" b="1" i="0" u="none" strike="noStrike" cap="none" dirty="0" err="1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үр</a:t>
            </a:r>
            <a:r>
              <a:rPr lang="en-US" altLang="en-US" sz="3200" b="1" i="0" u="none" strike="noStrike" cap="none" dirty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 </a:t>
            </a:r>
            <a:r>
              <a:rPr lang="en-US" altLang="en-US" sz="3200" b="1" i="0" u="none" strike="noStrike" cap="none" dirty="0" err="1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дүн</a:t>
            </a:r>
            <a:r>
              <a:rPr lang="en-US" altLang="en-US" sz="3200" b="1" i="0" u="none" strike="noStrike" cap="none" dirty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 </a:t>
            </a:r>
          </a:p>
        </p:txBody>
      </p:sp>
      <p:pic>
        <p:nvPicPr>
          <p:cNvPr id="1026" name="Picture 2" descr="May be an image of 5 people and tex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382" y="1562077"/>
            <a:ext cx="3387725" cy="338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946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 amt="74000"/>
          </a:blip>
          <a:srcRect t="-1810" r="78768" b="1810"/>
          <a:stretch/>
        </p:blipFill>
        <p:spPr>
          <a:xfrm>
            <a:off x="10402467" y="4942067"/>
            <a:ext cx="1869501" cy="200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/>
          <p:nvPr/>
        </p:nvSpPr>
        <p:spPr>
          <a:xfrm>
            <a:off x="1926898" y="1959428"/>
            <a:ext cx="9775371" cy="3549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Font typeface="Nunito Sans ExtraBold"/>
              <a:buAutoNum type="arabicPeriod"/>
            </a:pPr>
            <a:r>
              <a:rPr lang="en" sz="1600" dirty="0">
                <a:latin typeface="Arial" panose="020B0604020202020204" pitchFamily="34" charset="0"/>
                <a:ea typeface="Nunito Sans ExtraBold"/>
                <a:cs typeface="Arial" panose="020B0604020202020204" pitchFamily="34" charset="0"/>
                <a:sym typeface="Nunito Sans ExtraBold"/>
              </a:rPr>
              <a:t>Ч.Болорхүү		</a:t>
            </a:r>
            <a:r>
              <a:rPr lang="en" sz="1600" dirty="0"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</a:rPr>
              <a:t>АЖМХ УЗ гишүүн</a:t>
            </a:r>
            <a:endParaRPr sz="1600" dirty="0">
              <a:latin typeface="Arial" panose="020B0604020202020204" pitchFamily="34" charset="0"/>
              <a:ea typeface="Nunito Sans"/>
              <a:cs typeface="Arial" panose="020B0604020202020204" pitchFamily="34" charset="0"/>
              <a:sym typeface="Nunito Sans"/>
            </a:endParaRPr>
          </a:p>
          <a:p>
            <a:pPr marL="609585" indent="-423323">
              <a:spcBef>
                <a:spcPts val="1333"/>
              </a:spcBef>
              <a:buSzPts val="1400"/>
              <a:buFont typeface="Nunito Sans ExtraBold"/>
              <a:buAutoNum type="arabicPeriod"/>
            </a:pPr>
            <a:r>
              <a:rPr lang="en" sz="1600" dirty="0">
                <a:latin typeface="Arial" panose="020B0604020202020204" pitchFamily="34" charset="0"/>
                <a:ea typeface="Nunito Sans ExtraBold"/>
                <a:cs typeface="Arial" panose="020B0604020202020204" pitchFamily="34" charset="0"/>
                <a:sym typeface="Nunito Sans ExtraBold"/>
              </a:rPr>
              <a:t>Д.Батболд		</a:t>
            </a:r>
            <a:r>
              <a:rPr lang="en" sz="1600" dirty="0"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</a:rPr>
              <a:t>"Аялал жуулчлалын боловсрол хөгжлийн нийгэмлэг" ТББ</a:t>
            </a:r>
            <a:endParaRPr sz="1600" dirty="0">
              <a:latin typeface="Arial" panose="020B0604020202020204" pitchFamily="34" charset="0"/>
              <a:ea typeface="Nunito Sans"/>
              <a:cs typeface="Arial" panose="020B0604020202020204" pitchFamily="34" charset="0"/>
              <a:sym typeface="Nunito Sans"/>
            </a:endParaRPr>
          </a:p>
          <a:p>
            <a:pPr marL="609585" indent="-423323">
              <a:spcBef>
                <a:spcPts val="1333"/>
              </a:spcBef>
              <a:buSzPts val="1400"/>
              <a:buFont typeface="Nunito Sans ExtraBold"/>
              <a:buAutoNum type="arabicPeriod"/>
            </a:pPr>
            <a:r>
              <a:rPr lang="en" sz="1600" dirty="0" smtClean="0">
                <a:latin typeface="Arial" panose="020B0604020202020204" pitchFamily="34" charset="0"/>
                <a:ea typeface="Nunito Sans ExtraBold"/>
                <a:cs typeface="Arial" panose="020B0604020202020204" pitchFamily="34" charset="0"/>
                <a:sym typeface="Nunito Sans ExtraBold"/>
              </a:rPr>
              <a:t>Б.Мөнхтогтох	</a:t>
            </a:r>
            <a:r>
              <a:rPr lang="en" sz="1600" dirty="0" smtClean="0"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</a:rPr>
              <a:t>СЭЗИС </a:t>
            </a:r>
            <a:r>
              <a:rPr lang="mn-MN" sz="1600" dirty="0"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</a:rPr>
              <a:t>Олон улсын аялал жуулчлалын сургалт, судалгааны институт</a:t>
            </a:r>
            <a:endParaRPr sz="1600" dirty="0">
              <a:latin typeface="Arial" panose="020B0604020202020204" pitchFamily="34" charset="0"/>
              <a:ea typeface="Nunito Sans"/>
              <a:cs typeface="Arial" panose="020B0604020202020204" pitchFamily="34" charset="0"/>
              <a:sym typeface="Nunito Sans"/>
            </a:endParaRPr>
          </a:p>
          <a:p>
            <a:pPr marL="609585" indent="-423323">
              <a:spcBef>
                <a:spcPts val="1333"/>
              </a:spcBef>
              <a:buSzPts val="1400"/>
              <a:buFont typeface="Nunito Sans ExtraBold"/>
              <a:buAutoNum type="arabicPeriod"/>
            </a:pPr>
            <a:r>
              <a:rPr lang="mn-MN" sz="1600" dirty="0">
                <a:latin typeface="Arial" panose="020B0604020202020204" pitchFamily="34" charset="0"/>
                <a:ea typeface="Nunito Sans ExtraBold"/>
                <a:cs typeface="Arial" panose="020B0604020202020204" pitchFamily="34" charset="0"/>
                <a:sym typeface="Nunito Sans ExtraBold"/>
              </a:rPr>
              <a:t>С.Мөнхнасан	</a:t>
            </a:r>
            <a:r>
              <a:rPr lang="mn-MN" sz="1600" dirty="0"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</a:rPr>
              <a:t>МУБИС-ийн аялал жуулчлалын багш </a:t>
            </a:r>
          </a:p>
          <a:p>
            <a:pPr marL="609585" indent="-423323">
              <a:spcBef>
                <a:spcPts val="1333"/>
              </a:spcBef>
              <a:buSzPts val="1400"/>
              <a:buFont typeface="Nunito Sans ExtraBold"/>
              <a:buAutoNum type="arabicPeriod"/>
            </a:pPr>
            <a:r>
              <a:rPr lang="en" sz="1600" dirty="0" smtClean="0">
                <a:latin typeface="Arial" panose="020B0604020202020204" pitchFamily="34" charset="0"/>
                <a:ea typeface="Nunito Sans ExtraBold"/>
                <a:cs typeface="Arial" panose="020B0604020202020204" pitchFamily="34" charset="0"/>
                <a:sym typeface="Nunito Sans ExtraBold"/>
              </a:rPr>
              <a:t>Б.Мөнхбадрал</a:t>
            </a:r>
            <a:r>
              <a:rPr lang="en" sz="1600" dirty="0">
                <a:latin typeface="Arial" panose="020B0604020202020204" pitchFamily="34" charset="0"/>
                <a:ea typeface="Nunito Sans ExtraBold"/>
                <a:cs typeface="Arial" panose="020B0604020202020204" pitchFamily="34" charset="0"/>
                <a:sym typeface="Nunito Sans ExtraBold"/>
              </a:rPr>
              <a:t>	</a:t>
            </a:r>
            <a:r>
              <a:rPr lang="en" sz="1600" dirty="0" smtClean="0"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</a:rPr>
              <a:t>СУИС-ийн </a:t>
            </a:r>
            <a:r>
              <a:rPr lang="en" sz="1600" dirty="0"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</a:rPr>
              <a:t>Соёл судлалын тэнхимийн эрхлэгч, доктор</a:t>
            </a:r>
            <a:endParaRPr sz="1600" dirty="0">
              <a:latin typeface="Arial" panose="020B0604020202020204" pitchFamily="34" charset="0"/>
              <a:ea typeface="Nunito Sans"/>
              <a:cs typeface="Arial" panose="020B0604020202020204" pitchFamily="34" charset="0"/>
              <a:sym typeface="Nunito Sans"/>
            </a:endParaRPr>
          </a:p>
          <a:p>
            <a:pPr marL="609585" indent="-423323">
              <a:spcBef>
                <a:spcPts val="1333"/>
              </a:spcBef>
              <a:buSzPts val="1400"/>
              <a:buFont typeface="Nunito Sans ExtraBold"/>
              <a:buAutoNum type="arabicPeriod"/>
            </a:pPr>
            <a:r>
              <a:rPr lang="en" sz="1600" dirty="0" smtClean="0">
                <a:latin typeface="Arial" panose="020B0604020202020204" pitchFamily="34" charset="0"/>
                <a:ea typeface="Nunito Sans ExtraBold"/>
                <a:cs typeface="Arial" panose="020B0604020202020204" pitchFamily="34" charset="0"/>
                <a:sym typeface="Nunito Sans ExtraBold"/>
              </a:rPr>
              <a:t>Б.</a:t>
            </a:r>
            <a:r>
              <a:rPr lang="mn-MN" sz="1600" dirty="0">
                <a:latin typeface="Arial" panose="020B0604020202020204" pitchFamily="34" charset="0"/>
                <a:ea typeface="Nunito Sans ExtraBold"/>
                <a:cs typeface="Arial" panose="020B0604020202020204" pitchFamily="34" charset="0"/>
                <a:sym typeface="Nunito Sans ExtraBold"/>
              </a:rPr>
              <a:t>Е</a:t>
            </a:r>
            <a:r>
              <a:rPr lang="en" sz="1600" dirty="0">
                <a:latin typeface="Arial" panose="020B0604020202020204" pitchFamily="34" charset="0"/>
                <a:ea typeface="Nunito Sans ExtraBold"/>
                <a:cs typeface="Arial" panose="020B0604020202020204" pitchFamily="34" charset="0"/>
                <a:sym typeface="Nunito Sans ExtraBold"/>
              </a:rPr>
              <a:t>рбахыт		</a:t>
            </a:r>
            <a:r>
              <a:rPr lang="en" sz="1600" dirty="0"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</a:rPr>
              <a:t>Улаанбаатар Аялал жуулчлалын холбоо</a:t>
            </a:r>
            <a:endParaRPr sz="1600" dirty="0">
              <a:latin typeface="Arial" panose="020B0604020202020204" pitchFamily="34" charset="0"/>
              <a:ea typeface="Nunito Sans"/>
              <a:cs typeface="Arial" panose="020B0604020202020204" pitchFamily="34" charset="0"/>
              <a:sym typeface="Nunito Sans"/>
            </a:endParaRPr>
          </a:p>
          <a:p>
            <a:pPr marL="609585" indent="-423323">
              <a:spcBef>
                <a:spcPts val="1333"/>
              </a:spcBef>
              <a:buSzPts val="1400"/>
              <a:buFont typeface="Nunito Sans ExtraBold"/>
              <a:buAutoNum type="arabicPeriod"/>
            </a:pPr>
            <a:r>
              <a:rPr lang="en" sz="1600" dirty="0">
                <a:latin typeface="Arial" panose="020B0604020202020204" pitchFamily="34" charset="0"/>
                <a:ea typeface="Nunito Sans ExtraBold"/>
                <a:cs typeface="Arial" panose="020B0604020202020204" pitchFamily="34" charset="0"/>
                <a:sym typeface="Nunito Sans ExtraBold"/>
              </a:rPr>
              <a:t>Э.Тэнгисболд	</a:t>
            </a:r>
            <a:r>
              <a:rPr lang="en" sz="1600" dirty="0" smtClean="0"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</a:rPr>
              <a:t>АЖМХ </a:t>
            </a:r>
            <a:r>
              <a:rPr lang="en" sz="1600" dirty="0"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</a:rPr>
              <a:t>Дэд Ерөнхийлөгч</a:t>
            </a:r>
            <a:endParaRPr sz="1600" dirty="0">
              <a:latin typeface="Arial" panose="020B0604020202020204" pitchFamily="34" charset="0"/>
              <a:ea typeface="Nunito Sans"/>
              <a:cs typeface="Arial" panose="020B0604020202020204" pitchFamily="34" charset="0"/>
              <a:sym typeface="Nunito Sans"/>
            </a:endParaRPr>
          </a:p>
          <a:p>
            <a:pPr marL="609585" indent="-423323">
              <a:spcBef>
                <a:spcPts val="1333"/>
              </a:spcBef>
              <a:spcAft>
                <a:spcPts val="1333"/>
              </a:spcAft>
              <a:buSzPts val="1400"/>
              <a:buFont typeface="Nunito Sans ExtraBold"/>
              <a:buAutoNum type="arabicPeriod"/>
            </a:pPr>
            <a:r>
              <a:rPr lang="en" sz="1600" dirty="0">
                <a:latin typeface="Arial" panose="020B0604020202020204" pitchFamily="34" charset="0"/>
                <a:ea typeface="Nunito Sans ExtraBold"/>
                <a:cs typeface="Arial" panose="020B0604020202020204" pitchFamily="34" charset="0"/>
                <a:sym typeface="Nunito Sans ExtraBold"/>
              </a:rPr>
              <a:t>Б.Золбадрал	</a:t>
            </a:r>
            <a:r>
              <a:rPr lang="en" sz="1600" dirty="0" smtClean="0"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</a:rPr>
              <a:t>АЖМХ </a:t>
            </a:r>
            <a:r>
              <a:rPr lang="en" sz="1600" dirty="0"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</a:rPr>
              <a:t>УЗ дарга</a:t>
            </a:r>
            <a:endParaRPr sz="1600" dirty="0">
              <a:latin typeface="Arial" panose="020B0604020202020204" pitchFamily="34" charset="0"/>
              <a:ea typeface="Nunito Sans"/>
              <a:cs typeface="Arial" panose="020B0604020202020204" pitchFamily="34" charset="0"/>
              <a:sym typeface="Nunito Sans"/>
            </a:endParaRPr>
          </a:p>
        </p:txBody>
      </p:sp>
      <p:sp>
        <p:nvSpPr>
          <p:cNvPr id="118" name="Google Shape;118;p16"/>
          <p:cNvSpPr txBox="1">
            <a:spLocks noGrp="1"/>
          </p:cNvSpPr>
          <p:nvPr>
            <p:ph type="title" idx="4294967295"/>
          </p:nvPr>
        </p:nvSpPr>
        <p:spPr>
          <a:xfrm>
            <a:off x="2508006" y="349241"/>
            <a:ext cx="8377709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algn="ctr"/>
            <a:r>
              <a:rPr lang="en" b="1" dirty="0">
                <a:solidFill>
                  <a:srgbClr val="1C4587"/>
                </a:solidFill>
                <a:latin typeface="Nunito Sans"/>
                <a:ea typeface="Nunito Sans"/>
                <a:cs typeface="Nunito Sans"/>
                <a:sym typeface="Nunito Sans"/>
              </a:rPr>
              <a:t>БАГИЙН ГИШҮҮД</a:t>
            </a:r>
            <a:endParaRPr b="1" dirty="0">
              <a:solidFill>
                <a:srgbClr val="1C4587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7" name="Google Shape;128;p2"/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sp>
          <p:nvSpPr>
            <p:cNvPr id="8" name="Google Shape;129;p2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" name="Google Shape;130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31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32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4171" y="525912"/>
              <a:ext cx="1278610" cy="41025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64932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0243442"/>
              </p:ext>
            </p:extLst>
          </p:nvPr>
        </p:nvGraphicFramePr>
        <p:xfrm>
          <a:off x="2567305" y="1001486"/>
          <a:ext cx="9290866" cy="4272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35" name="Google Shape;135;p3"/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sp>
          <p:nvSpPr>
            <p:cNvPr id="136" name="Google Shape;136;p3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37" name="Google Shape;137;p3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26876" y="5112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3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p21"/>
          <p:cNvSpPr txBox="1"/>
          <p:nvPr/>
        </p:nvSpPr>
        <p:spPr>
          <a:xfrm>
            <a:off x="2855815" y="189376"/>
            <a:ext cx="8134800" cy="65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900" b="1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НИЙСЛЭЛИЙН </a:t>
            </a:r>
            <a:r>
              <a:rPr lang="en-GB" sz="1900" b="1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АЯЛАЛ ЖУУЛЧЛАЛЫН </a:t>
            </a:r>
            <a:r>
              <a:rPr lang="en-US" altLang="en-GB" sz="1900" b="1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ГАЗРААС ЗОХИОН БАЙГУУЛДАГ ЭВЕНТИЙН </a:t>
            </a:r>
            <a:r>
              <a:rPr lang="" altLang="en-US" sz="1900" b="1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ЗОХИОН БАЙГУУЛАЛТ </a:t>
            </a:r>
          </a:p>
        </p:txBody>
      </p:sp>
      <p:sp>
        <p:nvSpPr>
          <p:cNvPr id="5" name="Google Shape;186;p21"/>
          <p:cNvSpPr txBox="1"/>
          <p:nvPr/>
        </p:nvSpPr>
        <p:spPr>
          <a:xfrm>
            <a:off x="3146220" y="5616960"/>
            <a:ext cx="8134800" cy="114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Эвент</a:t>
            </a:r>
            <a:r>
              <a:rPr lang="en-US" sz="19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 </a:t>
            </a:r>
            <a:r>
              <a:rPr lang="en-US" sz="19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арга</a:t>
            </a:r>
            <a:r>
              <a:rPr lang="en-US" sz="19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 </a:t>
            </a:r>
            <a:r>
              <a:rPr lang="en-US" sz="19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хэмжээнүүд</a:t>
            </a:r>
            <a:r>
              <a:rPr lang="en-US" sz="19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 </a:t>
            </a:r>
            <a:r>
              <a:rPr lang="en-US" sz="19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нь</a:t>
            </a:r>
            <a:r>
              <a:rPr lang="en-US" sz="19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 </a:t>
            </a:r>
            <a:r>
              <a:rPr lang="en-US" sz="19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Нийслэлийн</a:t>
            </a:r>
            <a:r>
              <a:rPr lang="en-US" sz="19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 </a:t>
            </a:r>
            <a:r>
              <a:rPr lang="en-US" sz="19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эдийн</a:t>
            </a:r>
            <a:r>
              <a:rPr lang="en-US" sz="19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 </a:t>
            </a:r>
            <a:r>
              <a:rPr lang="en-US" sz="19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засагт</a:t>
            </a:r>
            <a:r>
              <a:rPr lang="en-US" sz="19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 16.036.000.000 </a:t>
            </a:r>
            <a:r>
              <a:rPr lang="en-US" sz="19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тэрбум</a:t>
            </a:r>
            <a:r>
              <a:rPr lang="en-US" sz="19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 </a:t>
            </a:r>
            <a:r>
              <a:rPr lang="en-US" sz="19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төгрөг</a:t>
            </a:r>
            <a:r>
              <a:rPr lang="en-US" sz="19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 </a:t>
            </a:r>
            <a:r>
              <a:rPr lang="en-US" sz="19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шуудаар</a:t>
            </a:r>
            <a:r>
              <a:rPr lang="" altLang="en-US" sz="19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, ШУУД БУСААР </a:t>
            </a:r>
            <a:r>
              <a:rPr lang="" altLang="en-US" sz="3200" b="1" dirty="0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20.000.000.000</a:t>
            </a:r>
            <a:r>
              <a:rPr lang="mn-MN" altLang="en-US" sz="3200" b="1" dirty="0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+</a:t>
            </a:r>
            <a:r>
              <a:rPr lang="" altLang="en-US" sz="3200" b="1" dirty="0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 </a:t>
            </a:r>
            <a:endParaRPr lang="en-US" sz="19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20204"/>
              <a:ea typeface="Arial" panose="020B0604020202020204"/>
              <a:cs typeface="Mongolian Baiti" panose="03000500000000000000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75836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8" name="Google Shape;388;p11"/>
          <p:cNvCxnSpPr/>
          <p:nvPr/>
        </p:nvCxnSpPr>
        <p:spPr>
          <a:xfrm>
            <a:off x="2171700" y="936171"/>
            <a:ext cx="9583197" cy="0"/>
          </a:xfrm>
          <a:prstGeom prst="straightConnector1">
            <a:avLst/>
          </a:prstGeom>
          <a:noFill/>
          <a:ln w="9525" cap="flat" cmpd="sng">
            <a:solidFill>
              <a:srgbClr val="0000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9" name="Google Shape;389;p11"/>
          <p:cNvSpPr txBox="1"/>
          <p:nvPr/>
        </p:nvSpPr>
        <p:spPr>
          <a:xfrm>
            <a:off x="3563051" y="177352"/>
            <a:ext cx="7630049" cy="63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Calibri" panose="020F0502020204030204"/>
              <a:buNone/>
            </a:pPr>
            <a:r>
              <a:rPr lang="en-US" altLang="en-US" sz="2400" b="1" i="0" u="none" strike="noStrike" cap="none" dirty="0" err="1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Эвентүүдийн</a:t>
            </a:r>
            <a:r>
              <a:rPr lang="en-US" altLang="en-US" sz="2400" b="1" i="0" u="none" strike="noStrike" cap="none" dirty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 </a:t>
            </a:r>
            <a:r>
              <a:rPr lang="en-US" altLang="en-US" sz="2400" b="1" i="0" u="none" strike="noStrike" cap="none" dirty="0" err="1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судалгааны</a:t>
            </a:r>
            <a:r>
              <a:rPr lang="en-US" altLang="en-US" sz="2400" b="1" i="0" u="none" strike="noStrike" cap="none" dirty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 </a:t>
            </a:r>
            <a:r>
              <a:rPr lang="mn-MN" altLang="en-US" sz="2400" b="1" i="0" u="none" strike="noStrike" cap="none" dirty="0" smtClean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ололттой талын эрэмбэ</a:t>
            </a:r>
            <a:endParaRPr lang="en-US" altLang="en-US" sz="2400" b="1" i="0" u="none" strike="noStrike" cap="none" dirty="0">
              <a:solidFill>
                <a:srgbClr val="000099"/>
              </a:solidFill>
              <a:latin typeface="Calibri" panose="020F0502020204030204"/>
              <a:ea typeface="Calibri" panose="020F0502020204030204"/>
              <a:cs typeface="Mongolian Baiti" panose="03000500000000000000" charset="0"/>
              <a:sym typeface="Calibri" panose="020F0502020204030204"/>
            </a:endParaRPr>
          </a:p>
        </p:txBody>
      </p:sp>
      <p:sp>
        <p:nvSpPr>
          <p:cNvPr id="396" name="Google Shape;396;p11"/>
          <p:cNvSpPr txBox="1"/>
          <p:nvPr/>
        </p:nvSpPr>
        <p:spPr>
          <a:xfrm>
            <a:off x="6024245" y="6453505"/>
            <a:ext cx="686689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r>
              <a:rPr lang="en-US" altLang="en-US" sz="1200" b="1" i="0" u="none" strike="noStrike" cap="none">
                <a:solidFill>
                  <a:srgbClr val="00B0F0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Гадаад, дотоодын жуулчдын судалгааны үр дүн (Тоймлон  түүвэрлэв)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911" y="1474006"/>
            <a:ext cx="4001558" cy="5116659"/>
          </a:xfrm>
          <a:prstGeom prst="rect">
            <a:avLst/>
          </a:prstGeom>
        </p:spPr>
      </p:pic>
      <p:grpSp>
        <p:nvGrpSpPr>
          <p:cNvPr id="13" name="Google Shape;390;p11"/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sp>
          <p:nvSpPr>
            <p:cNvPr id="14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5" name="Google Shape;392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393;p11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4539" t="16467" r="33311" b="50333"/>
          <a:stretch/>
        </p:blipFill>
        <p:spPr>
          <a:xfrm>
            <a:off x="1926898" y="1055481"/>
            <a:ext cx="4736092" cy="527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21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8" name="Google Shape;388;p11"/>
          <p:cNvCxnSpPr/>
          <p:nvPr/>
        </p:nvCxnSpPr>
        <p:spPr>
          <a:xfrm>
            <a:off x="2171700" y="936171"/>
            <a:ext cx="9583197" cy="0"/>
          </a:xfrm>
          <a:prstGeom prst="straightConnector1">
            <a:avLst/>
          </a:prstGeom>
          <a:noFill/>
          <a:ln w="9525" cap="flat" cmpd="sng">
            <a:solidFill>
              <a:srgbClr val="0000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9" name="Google Shape;389;p11"/>
          <p:cNvSpPr txBox="1"/>
          <p:nvPr/>
        </p:nvSpPr>
        <p:spPr>
          <a:xfrm>
            <a:off x="3183463" y="140382"/>
            <a:ext cx="9063609" cy="63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Calibri" panose="020F0502020204030204"/>
              <a:buNone/>
            </a:pPr>
            <a:r>
              <a:rPr lang="en-US" altLang="en-US" sz="2400" b="1" i="0" u="none" strike="noStrike" cap="none" dirty="0" err="1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Эвентүүдийн</a:t>
            </a:r>
            <a:r>
              <a:rPr lang="en-US" altLang="en-US" sz="2400" b="1" i="0" u="none" strike="noStrike" cap="none" dirty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 </a:t>
            </a:r>
            <a:r>
              <a:rPr lang="en-US" altLang="en-US" sz="2400" b="1" i="0" u="none" strike="noStrike" cap="none" dirty="0" err="1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судалгааны</a:t>
            </a:r>
            <a:r>
              <a:rPr lang="en-US" altLang="en-US" sz="2400" b="1" i="0" u="none" strike="noStrike" cap="none" dirty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 </a:t>
            </a:r>
            <a:r>
              <a:rPr lang="en-US" altLang="en-US" sz="2400" b="1" i="0" u="none" strike="noStrike" cap="none" dirty="0" err="1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үр</a:t>
            </a:r>
            <a:r>
              <a:rPr lang="en-US" altLang="en-US" sz="2400" b="1" i="0" u="none" strike="noStrike" cap="none" dirty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 </a:t>
            </a:r>
            <a:r>
              <a:rPr lang="en-US" altLang="en-US" sz="2400" b="1" i="0" u="none" strike="noStrike" cap="none" dirty="0" err="1" smtClean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дүн</a:t>
            </a:r>
            <a:r>
              <a:rPr lang="mn-MN" altLang="en-US" sz="2400" b="1" dirty="0" smtClean="0">
                <a:solidFill>
                  <a:srgbClr val="000099"/>
                </a:solidFill>
                <a:latin typeface="Calibri" panose="020F0502020204030204"/>
                <a:ea typeface="Calibri" panose="020F0502020204030204"/>
                <a:cs typeface="Mongolian Baiti" panose="03000500000000000000" charset="0"/>
                <a:sym typeface="Calibri" panose="020F0502020204030204"/>
              </a:rPr>
              <a:t>, санал зөвлөмж</a:t>
            </a:r>
            <a:endParaRPr lang="en-US" altLang="en-US" sz="2400" b="1" i="0" u="none" strike="noStrike" cap="none" dirty="0">
              <a:solidFill>
                <a:srgbClr val="000099"/>
              </a:solidFill>
              <a:latin typeface="Calibri" panose="020F0502020204030204"/>
              <a:ea typeface="Calibri" panose="020F0502020204030204"/>
              <a:cs typeface="Mongolian Baiti" panose="03000500000000000000" charset="0"/>
              <a:sym typeface="Calibri" panose="020F0502020204030204"/>
            </a:endParaRPr>
          </a:p>
        </p:txBody>
      </p:sp>
      <p:grpSp>
        <p:nvGrpSpPr>
          <p:cNvPr id="390" name="Google Shape;390;p11"/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sp>
          <p:nvSpPr>
            <p:cNvPr id="391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392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6" name="Google Shape;396;p11"/>
          <p:cNvSpPr txBox="1"/>
          <p:nvPr/>
        </p:nvSpPr>
        <p:spPr>
          <a:xfrm>
            <a:off x="5824855" y="1120096"/>
            <a:ext cx="686689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r>
              <a:rPr lang="en-US" altLang="en-US" sz="1200" b="1" i="0" u="none" strike="noStrike" cap="none">
                <a:solidFill>
                  <a:srgbClr val="00B0F0"/>
                </a:solidFill>
                <a:latin typeface="Arial" panose="020B0604020202020204"/>
                <a:ea typeface="Arial" panose="020B0604020202020204"/>
                <a:cs typeface="Mongolian Baiti" panose="03000500000000000000" charset="0"/>
                <a:sym typeface="Arial" panose="020B0604020202020204"/>
              </a:rPr>
              <a:t>Гадаад, дотоодын жуулчдын судалгааны үр дүн (Тоймлон  түүвэрлэв)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3296900" y="2564765"/>
            <a:ext cx="573151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en-US" altLang="en-US" sz="1600" b="0" i="0">
              <a:solidFill>
                <a:srgbClr val="0132A6"/>
              </a:solidFill>
            </a:endParaRPr>
          </a:p>
          <a:p>
            <a:pPr marL="0" indent="0">
              <a:buNone/>
            </a:pPr>
            <a:endParaRPr lang="en-US" altLang="en-US" sz="1600" b="0" i="0">
              <a:solidFill>
                <a:srgbClr val="0132A6"/>
              </a:solidFill>
            </a:endParaRPr>
          </a:p>
          <a:p>
            <a:pPr marL="342900" indent="-342900">
              <a:buAutoNum type="arabicPeriod"/>
            </a:pPr>
            <a:endParaRPr lang="en-US" altLang="en-US" sz="1600" b="0" i="0">
              <a:solidFill>
                <a:srgbClr val="0132A6"/>
              </a:solidFill>
            </a:endParaRPr>
          </a:p>
        </p:txBody>
      </p:sp>
      <p:sp>
        <p:nvSpPr>
          <p:cNvPr id="27" name="Text 5"/>
          <p:cNvSpPr/>
          <p:nvPr/>
        </p:nvSpPr>
        <p:spPr>
          <a:xfrm>
            <a:off x="4007723" y="1528167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" altLang="en-US" sz="2200" dirty="0">
              <a:solidFill>
                <a:srgbClr val="3C3939"/>
              </a:solidFill>
              <a:latin typeface="Raleway" pitchFamily="34" charset="0"/>
              <a:ea typeface="Raleway" pitchFamily="34" charset="-122"/>
              <a:cs typeface="Mongolian Baiti" panose="03000500000000000000" charset="0"/>
            </a:endParaRPr>
          </a:p>
        </p:txBody>
      </p:sp>
      <p:sp>
        <p:nvSpPr>
          <p:cNvPr id="28" name="Text 6"/>
          <p:cNvSpPr/>
          <p:nvPr/>
        </p:nvSpPr>
        <p:spPr>
          <a:xfrm>
            <a:off x="4953000" y="1821180"/>
            <a:ext cx="6089650" cy="13855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endParaRPr lang="" altLang="en-US" sz="1750" dirty="0">
              <a:solidFill>
                <a:srgbClr val="0132A6"/>
              </a:solidFill>
              <a:cs typeface="Mongolian Baiti" panose="03000500000000000000" charset="0"/>
              <a:sym typeface="+mn-e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394416"/>
            <a:ext cx="3899587" cy="55156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25609" r="-1497" b="37262"/>
          <a:stretch/>
        </p:blipFill>
        <p:spPr>
          <a:xfrm>
            <a:off x="5921921" y="1705332"/>
            <a:ext cx="6383230" cy="433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30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1546225"/>
            <a:ext cx="7543800" cy="4351338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mn-MN" sz="4400" b="1" dirty="0">
                <a:solidFill>
                  <a:srgbClr val="0070C0"/>
                </a:solidFill>
              </a:rPr>
              <a:t>3.</a:t>
            </a:r>
            <a:r>
              <a:rPr lang="mn-MN" sz="4400" b="1" dirty="0">
                <a:solidFill>
                  <a:srgbClr val="0070C0"/>
                </a:solidFill>
                <a:sym typeface="Nunito Sans ExtraBold"/>
              </a:rPr>
              <a:t> МОНГОЛ УЛСАД ЗОХИОН БАЙГУУЛАГДАЖ БУЙ ЭВЕНТИЙН АЧ ХОЛБОГДОЛ, ЭРЭМБЭ ТОГТООХ АРГАЗҮЙ</a:t>
            </a:r>
            <a:r>
              <a:rPr lang="mn-MN" sz="4400" b="1" dirty="0">
                <a:solidFill>
                  <a:srgbClr val="0070C0"/>
                </a:solidFill>
              </a:rPr>
              <a:t> </a:t>
            </a:r>
            <a:endParaRPr lang="mn-MN" sz="4400" b="1" dirty="0">
              <a:solidFill>
                <a:srgbClr val="0070C0"/>
              </a:solidFill>
              <a:sym typeface="Fira Sans"/>
            </a:endParaRPr>
          </a:p>
          <a:p>
            <a:pPr algn="ctr"/>
            <a:endParaRPr lang="en-US" sz="4400" dirty="0">
              <a:solidFill>
                <a:srgbClr val="0070C0"/>
              </a:solidFill>
            </a:endParaRPr>
          </a:p>
        </p:txBody>
      </p:sp>
      <p:grpSp>
        <p:nvGrpSpPr>
          <p:cNvPr id="4" name="Google Shape;390;p11"/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sp>
          <p:nvSpPr>
            <p:cNvPr id="5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6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58208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90;p11"/>
          <p:cNvGrpSpPr/>
          <p:nvPr/>
        </p:nvGrpSpPr>
        <p:grpSpPr>
          <a:xfrm>
            <a:off x="-37504" y="0"/>
            <a:ext cx="1647230" cy="6858000"/>
            <a:chOff x="-36535" y="-13693"/>
            <a:chExt cx="1800022" cy="6885385"/>
          </a:xfrm>
        </p:grpSpPr>
        <p:sp>
          <p:nvSpPr>
            <p:cNvPr id="5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6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124;p17"/>
          <p:cNvSpPr txBox="1">
            <a:spLocks noGrp="1"/>
          </p:cNvSpPr>
          <p:nvPr>
            <p:ph type="title"/>
          </p:nvPr>
        </p:nvSpPr>
        <p:spPr>
          <a:xfrm>
            <a:off x="1609725" y="281163"/>
            <a:ext cx="10460615" cy="6273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SzPts val="990"/>
            </a:pPr>
            <a:r>
              <a:rPr lang="en" sz="2800" b="1" dirty="0">
                <a:solidFill>
                  <a:srgbClr val="1C4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ҮНДЭСЛЭСЭН БИЧИГ БАРИМТУУД</a:t>
            </a:r>
            <a:endParaRPr sz="2800" b="1" dirty="0">
              <a:solidFill>
                <a:srgbClr val="1C4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8867" y="1205014"/>
            <a:ext cx="2313678" cy="39013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12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1686" y="1188155"/>
            <a:ext cx="2454052" cy="390136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" name="Google Shape;127;p17"/>
          <p:cNvSpPr txBox="1"/>
          <p:nvPr/>
        </p:nvSpPr>
        <p:spPr>
          <a:xfrm>
            <a:off x="4255350" y="5253656"/>
            <a:ext cx="245389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00" dirty="0">
                <a:latin typeface="Arial" panose="020B0604020202020204" pitchFamily="34" charset="0"/>
                <a:cs typeface="Arial" panose="020B0604020202020204" pitchFamily="34" charset="0"/>
              </a:rPr>
              <a:t>OECD Эдийн засгийн хамтын ажиллагаа, хөгжлийн байгууллага “АЖ эрчимжүүлэх эвент”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oogle Shape;12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3691" y="1168057"/>
            <a:ext cx="2453890" cy="39383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9;p17"/>
          <p:cNvSpPr txBox="1"/>
          <p:nvPr/>
        </p:nvSpPr>
        <p:spPr>
          <a:xfrm>
            <a:off x="1532631" y="5242358"/>
            <a:ext cx="279516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00" dirty="0">
                <a:latin typeface="Arial" panose="020B0604020202020204" pitchFamily="34" charset="0"/>
                <a:cs typeface="Arial" panose="020B0604020202020204" pitchFamily="34" charset="0"/>
              </a:rPr>
              <a:t>Афим Монголиа ТББ, ХХААХҮЯ, БОАЖЯ, Дэлхийн банк - EDP “МУ-ын аялал жуулчлалын эвентийн стратеги төлөвлөгөө, бүтээгдэхүүн, хөгжлийн дүн шинжилгээ, зөвлөмж”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130;p17"/>
          <p:cNvSpPr txBox="1"/>
          <p:nvPr/>
        </p:nvSpPr>
        <p:spPr>
          <a:xfrm>
            <a:off x="6803824" y="5242358"/>
            <a:ext cx="245389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00" dirty="0">
                <a:latin typeface="Arial" panose="020B0604020202020204" pitchFamily="34" charset="0"/>
                <a:cs typeface="Arial" panose="020B0604020202020204" pitchFamily="34" charset="0"/>
              </a:rPr>
              <a:t>Дэлхийн Эдийн засгийн форум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000" dirty="0">
                <a:latin typeface="Arial" panose="020B0604020202020204" pitchFamily="34" charset="0"/>
                <a:cs typeface="Arial" panose="020B0604020202020204" pitchFamily="34" charset="0"/>
              </a:rPr>
              <a:t>“АЖ хөгжлийн индекс”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131;p17"/>
          <p:cNvSpPr txBox="1"/>
          <p:nvPr/>
        </p:nvSpPr>
        <p:spPr>
          <a:xfrm>
            <a:off x="9446880" y="5160100"/>
            <a:ext cx="262346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00" dirty="0">
                <a:latin typeface="Arial" panose="020B0604020202020204" pitchFamily="34" charset="0"/>
                <a:cs typeface="Arial" panose="020B0604020202020204" pitchFamily="34" charset="0"/>
              </a:rPr>
              <a:t>Канадын Калгарийн их сургуулийн профессор Доналд Гетц "Эвент аялал жуулчлалын бүтээгдэхүүнүүдийг тодорхойлох нь" 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oogle Shape;13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93849" y="1168057"/>
            <a:ext cx="2623460" cy="3884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532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90;p11"/>
          <p:cNvGrpSpPr/>
          <p:nvPr/>
        </p:nvGrpSpPr>
        <p:grpSpPr>
          <a:xfrm>
            <a:off x="-37504" y="0"/>
            <a:ext cx="1647230" cy="6858000"/>
            <a:chOff x="-36535" y="-13693"/>
            <a:chExt cx="1800022" cy="6885385"/>
          </a:xfrm>
        </p:grpSpPr>
        <p:sp>
          <p:nvSpPr>
            <p:cNvPr id="5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6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Google Shape;145;p19"/>
          <p:cNvSpPr txBox="1">
            <a:spLocks noGrp="1"/>
          </p:cNvSpPr>
          <p:nvPr>
            <p:ph type="title"/>
          </p:nvPr>
        </p:nvSpPr>
        <p:spPr>
          <a:xfrm>
            <a:off x="3036000" y="212366"/>
            <a:ext cx="9156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en" sz="2693">
                <a:solidFill>
                  <a:schemeClr val="lt1"/>
                </a:solidFill>
                <a:highlight>
                  <a:srgbClr val="674EA7"/>
                </a:highlight>
              </a:rPr>
              <a:t>Donald Getz "Event Tourism: </a:t>
            </a:r>
            <a:endParaRPr sz="2693">
              <a:solidFill>
                <a:schemeClr val="lt1"/>
              </a:solidFill>
              <a:highlight>
                <a:srgbClr val="674EA7"/>
              </a:highlight>
            </a:endParaRPr>
          </a:p>
          <a:p>
            <a:pPr>
              <a:buSzPts val="990"/>
            </a:pPr>
            <a:r>
              <a:rPr lang="en" sz="2693">
                <a:solidFill>
                  <a:schemeClr val="lt1"/>
                </a:solidFill>
                <a:highlight>
                  <a:srgbClr val="073763"/>
                </a:highlight>
              </a:rPr>
              <a:t>Concepts, International Case</a:t>
            </a:r>
            <a:r>
              <a:rPr lang="en" sz="2693">
                <a:solidFill>
                  <a:srgbClr val="000000"/>
                </a:solidFill>
                <a:highlight>
                  <a:srgbClr val="073763"/>
                </a:highlight>
              </a:rPr>
              <a:t> </a:t>
            </a:r>
            <a:r>
              <a:rPr lang="en" sz="2693">
                <a:solidFill>
                  <a:schemeClr val="lt1"/>
                </a:solidFill>
                <a:highlight>
                  <a:srgbClr val="073763"/>
                </a:highlight>
              </a:rPr>
              <a:t>Studies, and Research"</a:t>
            </a:r>
            <a:endParaRPr sz="2693">
              <a:solidFill>
                <a:schemeClr val="lt1"/>
              </a:solidFill>
              <a:highlight>
                <a:srgbClr val="073763"/>
              </a:highlight>
            </a:endParaRPr>
          </a:p>
        </p:txBody>
      </p:sp>
      <p:sp>
        <p:nvSpPr>
          <p:cNvPr id="9" name="Google Shape;146;p19"/>
          <p:cNvSpPr txBox="1">
            <a:spLocks noGrp="1"/>
          </p:cNvSpPr>
          <p:nvPr>
            <p:ph type="body" idx="1"/>
          </p:nvPr>
        </p:nvSpPr>
        <p:spPr>
          <a:xfrm>
            <a:off x="2962454" y="1409632"/>
            <a:ext cx="8302446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SzPts val="605"/>
              <a:buNone/>
            </a:pPr>
            <a: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1. ЭДИЙН ЗАСГИЙН НӨЛӨӨЛӨЛ </a:t>
            </a:r>
            <a:b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1733" dirty="0">
                <a:solidFill>
                  <a:srgbClr val="434343"/>
                </a:solidFill>
              </a:rPr>
              <a:t>Оролцогчдын зардал, ажлын байр бий болгож буй байдал, ДНБ-д оруулах хувь нэмэр зэрэг тухайн улс, орон нутгийн ЭЗ-д үзүүлж буй шууд, шууд бус нөлөө</a:t>
            </a:r>
            <a:endParaRPr sz="1733" dirty="0">
              <a:solidFill>
                <a:srgbClr val="43434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3"/>
              </a:spcBef>
              <a:buSzPts val="605"/>
              <a:buNone/>
            </a:pPr>
            <a: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2. НИЙГЭМ, СОЁЛЫН НӨЛӨӨЛӨЛ</a:t>
            </a:r>
            <a:b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1733" dirty="0">
                <a:solidFill>
                  <a:srgbClr val="434343"/>
                </a:solidFill>
              </a:rPr>
              <a:t>Эвент нь тухайн улс, орон нутгийн бахархал, соёл, нийгмийн өвөрмөц байдал, тэдний уялдаа холбоог баяжуулж, хадгалсан байдал</a:t>
            </a:r>
            <a:endParaRPr sz="1733" dirty="0">
              <a:solidFill>
                <a:srgbClr val="43434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3"/>
              </a:spcBef>
              <a:buSzPts val="605"/>
              <a:buNone/>
            </a:pPr>
            <a: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3. БАЙГАЛЬ ОРЧНЫ НӨЛӨӨЛӨЛ</a:t>
            </a:r>
            <a:b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1733" dirty="0">
                <a:solidFill>
                  <a:srgbClr val="434343"/>
                </a:solidFill>
              </a:rPr>
              <a:t>Эвентийн байгаль орчны тогтвортой байдал, тэдгээрийн экологийн ул мөр, хог хаягдал, бохирдол, нөөцийн хомсдол зэрэг сөрөг нөлөөллийг харгалзан үзэх</a:t>
            </a:r>
            <a:endParaRPr sz="1733" dirty="0">
              <a:solidFill>
                <a:srgbClr val="43434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3"/>
              </a:spcBef>
              <a:buSzPts val="605"/>
              <a:buNone/>
            </a:pPr>
            <a: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4. АЯЛАЛ ЖУУЛЧЛАЛЫН ХӨГЖИЛД ҮЗҮҮЛЭХ НӨЛӨӨЛӨЛ</a:t>
            </a:r>
            <a:b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1733" dirty="0">
                <a:solidFill>
                  <a:srgbClr val="434343"/>
                </a:solidFill>
              </a:rPr>
              <a:t>Аялал жуулчлалын хөгжилд жуулчдыг татах, зорин очих газрын брэнд бий болгох, шинэ бүтээгдэхүүн, үйлчилгээг бий болгож буй байдал, улирлын хамаарлын нөлөөлөл.</a:t>
            </a:r>
            <a:endParaRPr sz="1733" dirty="0">
              <a:solidFill>
                <a:srgbClr val="43434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SzPts val="605"/>
              <a:buNone/>
            </a:pPr>
            <a: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5. ҮЗЭГЧДИЙН СЭТГЭЛ ХАНАМЖ </a:t>
            </a:r>
            <a:b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1733" dirty="0">
                <a:solidFill>
                  <a:srgbClr val="434343"/>
                </a:solidFill>
              </a:rPr>
              <a:t>Нийт үзэгчдийн тоо ба тэдгээрийн сэтгэл ханамж, шинэ туршлага бий болгож буй байдал болон сэтгэл татам байдал</a:t>
            </a:r>
            <a:endParaRPr sz="1733" dirty="0">
              <a:solidFill>
                <a:srgbClr val="434343"/>
              </a:solidFill>
            </a:endParaRPr>
          </a:p>
        </p:txBody>
      </p:sp>
      <p:pic>
        <p:nvPicPr>
          <p:cNvPr id="10" name="Google Shape;14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8587" y="4906583"/>
            <a:ext cx="1092492" cy="1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8587" y="3299586"/>
            <a:ext cx="1092491" cy="148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4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8589" y="1720105"/>
            <a:ext cx="1092492" cy="1555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58588" y="0"/>
            <a:ext cx="1092500" cy="1678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843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90;p11"/>
          <p:cNvGrpSpPr/>
          <p:nvPr/>
        </p:nvGrpSpPr>
        <p:grpSpPr>
          <a:xfrm>
            <a:off x="-37504" y="0"/>
            <a:ext cx="1647230" cy="6858000"/>
            <a:chOff x="-36535" y="-13693"/>
            <a:chExt cx="1800022" cy="6885385"/>
          </a:xfrm>
        </p:grpSpPr>
        <p:sp>
          <p:nvSpPr>
            <p:cNvPr id="5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6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156;p20"/>
          <p:cNvSpPr txBox="1">
            <a:spLocks noGrp="1"/>
          </p:cNvSpPr>
          <p:nvPr>
            <p:ph type="body" idx="1"/>
          </p:nvPr>
        </p:nvSpPr>
        <p:spPr>
          <a:xfrm>
            <a:off x="2913593" y="1739833"/>
            <a:ext cx="8935507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SzPts val="605"/>
              <a:buNone/>
            </a:pPr>
            <a: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6. ӨВ ҮЛДЭЭЖ БУЙ БАЙДАЛ </a:t>
            </a:r>
            <a:b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1733" dirty="0">
                <a:solidFill>
                  <a:srgbClr val="434343"/>
                </a:solidFill>
              </a:rPr>
              <a:t>Эвент нь тогтвортой зохион байгуулагдаж эдийн засгийн өгөөжийн бий болгож, түүгээд дамжуулан бүтээн байгуулалт, дэд бүтэц, соёлын болон олон нийтийн урт хугацааны өв бий болж буй байдал</a:t>
            </a:r>
            <a:endParaRPr sz="1733" dirty="0">
              <a:solidFill>
                <a:srgbClr val="43434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3"/>
              </a:spcBef>
              <a:buSzPts val="605"/>
              <a:buNone/>
            </a:pPr>
            <a: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7. МАРКЕТИНГ БА СУРТАЛЧИЛГАА</a:t>
            </a:r>
            <a:b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1733" dirty="0">
                <a:solidFill>
                  <a:srgbClr val="434343"/>
                </a:solidFill>
              </a:rPr>
              <a:t>Зорилтот үзэгчдийг татах, хүссэн үр дүнд хүрэхэд маркетинг, сурталчилгааны нөлөө.</a:t>
            </a:r>
            <a:endParaRPr sz="1733" dirty="0">
              <a:solidFill>
                <a:srgbClr val="43434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3"/>
              </a:spcBef>
              <a:buSzPts val="605"/>
              <a:buNone/>
            </a:pPr>
            <a: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8. ОРОЛЦОГЧ ТАЛУУД </a:t>
            </a:r>
            <a:b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1733" dirty="0">
                <a:solidFill>
                  <a:srgbClr val="434343"/>
                </a:solidFill>
              </a:rPr>
              <a:t>Төрийн байгууллагууд, ОУ байгууллага, орон нутаг, ивээн тэтгэгчид, оролцогчид зэрэг арга хэмжээнд оролцож буй бүх оролцогч талуудын оролцооны түвшин ба чанар.</a:t>
            </a:r>
            <a:endParaRPr sz="1733" dirty="0">
              <a:solidFill>
                <a:srgbClr val="43434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3"/>
              </a:spcBef>
              <a:buSzPts val="605"/>
              <a:buNone/>
            </a:pPr>
            <a: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9. ЭРСДЭЛ, АЮУЛГҮЙ БАЙДАЛ</a:t>
            </a:r>
            <a:b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1733" dirty="0">
                <a:solidFill>
                  <a:srgbClr val="434343"/>
                </a:solidFill>
              </a:rPr>
              <a:t>Оролцогчид болон зочдын аюулгүй байдлыг хангах, эрсдлийг төлөвлөгөө ба менежмент</a:t>
            </a:r>
            <a:endParaRPr sz="1733" dirty="0">
              <a:solidFill>
                <a:srgbClr val="43434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3"/>
              </a:spcBef>
              <a:buSzPts val="605"/>
              <a:buNone/>
            </a:pPr>
            <a: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10. ДҮРЭМ, ЖУРАМ, СТАНДАРТ </a:t>
            </a:r>
            <a:br>
              <a:rPr lang="en" sz="17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1733" dirty="0">
                <a:solidFill>
                  <a:srgbClr val="434343"/>
                </a:solidFill>
              </a:rPr>
              <a:t>Тухайн эвент нь ОУ-ын эвент зохион байгуулах стандарт, улс, орон нутагт мөрдөгдөж буй хууль, дүрэм, журмыг хангаж буй эсэх</a:t>
            </a:r>
            <a:endParaRPr sz="1733" dirty="0">
              <a:solidFill>
                <a:srgbClr val="434343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SzPts val="605"/>
              <a:buNone/>
            </a:pPr>
            <a:endParaRPr sz="1733" dirty="0">
              <a:solidFill>
                <a:srgbClr val="434343"/>
              </a:solidFill>
            </a:endParaRPr>
          </a:p>
        </p:txBody>
      </p:sp>
      <p:pic>
        <p:nvPicPr>
          <p:cNvPr id="10" name="Google Shape;15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0960" y="5164534"/>
            <a:ext cx="1092492" cy="1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0820" y="3601370"/>
            <a:ext cx="1092491" cy="148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5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09534" y="1947116"/>
            <a:ext cx="1092492" cy="1555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26429" y="169569"/>
            <a:ext cx="1092500" cy="167896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61;p20"/>
          <p:cNvSpPr txBox="1"/>
          <p:nvPr/>
        </p:nvSpPr>
        <p:spPr>
          <a:xfrm>
            <a:off x="3078693" y="307018"/>
            <a:ext cx="8310033" cy="107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93" dirty="0">
                <a:solidFill>
                  <a:schemeClr val="lt1"/>
                </a:solidFill>
                <a:highlight>
                  <a:srgbClr val="674EA7"/>
                </a:highlight>
                <a:latin typeface="Nunito Sans ExtraBold"/>
                <a:ea typeface="Nunito Sans ExtraBold"/>
                <a:cs typeface="Nunito Sans ExtraBold"/>
                <a:sym typeface="Nunito Sans ExtraBold"/>
              </a:rPr>
              <a:t>Donald Getz "Event Tourism: </a:t>
            </a:r>
            <a:endParaRPr sz="2693" dirty="0">
              <a:solidFill>
                <a:schemeClr val="lt1"/>
              </a:solidFill>
              <a:highlight>
                <a:srgbClr val="674EA7"/>
              </a:highlight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r>
              <a:rPr lang="en" sz="2693" dirty="0">
                <a:solidFill>
                  <a:schemeClr val="lt1"/>
                </a:solidFill>
                <a:highlight>
                  <a:srgbClr val="073763"/>
                </a:highlight>
                <a:latin typeface="Nunito Sans ExtraBold"/>
                <a:ea typeface="Nunito Sans ExtraBold"/>
                <a:cs typeface="Nunito Sans ExtraBold"/>
                <a:sym typeface="Nunito Sans ExtraBold"/>
              </a:rPr>
              <a:t>Concepts, International Case</a:t>
            </a:r>
            <a:r>
              <a:rPr lang="en" sz="2693" dirty="0">
                <a:solidFill>
                  <a:schemeClr val="dk1"/>
                </a:solidFill>
                <a:highlight>
                  <a:srgbClr val="073763"/>
                </a:highlight>
                <a:latin typeface="Nunito Sans ExtraBold"/>
                <a:ea typeface="Nunito Sans ExtraBold"/>
                <a:cs typeface="Nunito Sans ExtraBold"/>
                <a:sym typeface="Nunito Sans ExtraBold"/>
              </a:rPr>
              <a:t> </a:t>
            </a:r>
            <a:r>
              <a:rPr lang="en" sz="2693" dirty="0">
                <a:solidFill>
                  <a:schemeClr val="lt1"/>
                </a:solidFill>
                <a:highlight>
                  <a:srgbClr val="073763"/>
                </a:highlight>
                <a:latin typeface="Nunito Sans ExtraBold"/>
                <a:ea typeface="Nunito Sans ExtraBold"/>
                <a:cs typeface="Nunito Sans ExtraBold"/>
                <a:sym typeface="Nunito Sans ExtraBold"/>
              </a:rPr>
              <a:t>Studies, and Research"</a:t>
            </a:r>
            <a:endParaRPr sz="2693" dirty="0">
              <a:solidFill>
                <a:schemeClr val="lt1"/>
              </a:solidFill>
              <a:highlight>
                <a:srgbClr val="073763"/>
              </a:highlight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53594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2;p22"/>
          <p:cNvSpPr txBox="1">
            <a:spLocks noGrp="1"/>
          </p:cNvSpPr>
          <p:nvPr>
            <p:ph type="title"/>
          </p:nvPr>
        </p:nvSpPr>
        <p:spPr>
          <a:xfrm>
            <a:off x="1917700" y="135338"/>
            <a:ext cx="9448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SzPts val="990"/>
            </a:pPr>
            <a:r>
              <a:rPr lang="en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Монгол Улсын эвентүүдийг эрэмбэлэх үндсэн ШАЛГУУР ҮЗҮҮЛЭЛТҮҮД</a:t>
            </a:r>
            <a:endParaRPr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403;p22"/>
          <p:cNvSpPr txBox="1">
            <a:spLocks noGrp="1"/>
          </p:cNvSpPr>
          <p:nvPr>
            <p:ph type="body" idx="1"/>
          </p:nvPr>
        </p:nvSpPr>
        <p:spPr>
          <a:xfrm>
            <a:off x="1744991" y="1048474"/>
            <a:ext cx="9621509" cy="55174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mn-MN" sz="2400" dirty="0"/>
              <a:t>Шалгуур-1: Үзэгчдийн тоо</a:t>
            </a:r>
            <a:endParaRPr lang="en-US" sz="2400" dirty="0"/>
          </a:p>
          <a:p>
            <a:r>
              <a:rPr lang="mn-MN" sz="2400" dirty="0" smtClean="0"/>
              <a:t>Шалгуур-2</a:t>
            </a:r>
            <a:r>
              <a:rPr lang="mn-MN" sz="2400" dirty="0"/>
              <a:t>: Үндэсний соёлын өвийг дэмжсэн байдал</a:t>
            </a:r>
            <a:endParaRPr lang="en-US" sz="2400" dirty="0"/>
          </a:p>
          <a:p>
            <a:r>
              <a:rPr lang="mn-MN" sz="2400" dirty="0" smtClean="0"/>
              <a:t>Шалгуур-3</a:t>
            </a:r>
            <a:r>
              <a:rPr lang="mn-MN" sz="2400" dirty="0"/>
              <a:t>: Эдийн засгийн үзүүлэлт </a:t>
            </a:r>
            <a:endParaRPr lang="en-US" sz="2400" dirty="0"/>
          </a:p>
          <a:p>
            <a:r>
              <a:rPr lang="mn-MN" sz="2400" dirty="0" smtClean="0"/>
              <a:t>Шалгуур-4</a:t>
            </a:r>
            <a:r>
              <a:rPr lang="mn-MN" sz="2400" dirty="0"/>
              <a:t>: Хүний нөөц, нутгийн иргэдийн оролцоо</a:t>
            </a:r>
            <a:endParaRPr lang="en-US" sz="2400" dirty="0"/>
          </a:p>
          <a:p>
            <a:r>
              <a:rPr lang="mn-MN" sz="2400" dirty="0" smtClean="0"/>
              <a:t>Шалгуур-5</a:t>
            </a:r>
            <a:r>
              <a:rPr lang="mn-MN" sz="2400" dirty="0"/>
              <a:t>: Байгаль орчны нөлөө, эрсдэл, аюулгүй байдал</a:t>
            </a:r>
            <a:endParaRPr lang="en-US" sz="2400" dirty="0"/>
          </a:p>
          <a:p>
            <a:r>
              <a:rPr lang="mn-MN" sz="2400" dirty="0" smtClean="0"/>
              <a:t>Шалгуур-6</a:t>
            </a:r>
            <a:r>
              <a:rPr lang="mn-MN" sz="2400" dirty="0"/>
              <a:t>: Маркетинг, олон нийтийн харилцаа</a:t>
            </a:r>
            <a:endParaRPr lang="en-US" sz="2400" dirty="0"/>
          </a:p>
          <a:p>
            <a:r>
              <a:rPr lang="mn-MN" sz="2400" dirty="0" smtClean="0"/>
              <a:t>Шалгуур-7</a:t>
            </a:r>
            <a:r>
              <a:rPr lang="mn-MN" sz="2400" dirty="0"/>
              <a:t>: Өвөрмөц байдал </a:t>
            </a:r>
            <a:endParaRPr lang="en-US" sz="2400" dirty="0"/>
          </a:p>
          <a:p>
            <a:r>
              <a:rPr lang="mn-MN" sz="2400" dirty="0" smtClean="0"/>
              <a:t>Шалгуур-8</a:t>
            </a:r>
            <a:r>
              <a:rPr lang="mn-MN" sz="2400" dirty="0"/>
              <a:t>: Цогц байдал </a:t>
            </a:r>
            <a:endParaRPr lang="en-US" sz="2400" dirty="0"/>
          </a:p>
          <a:p>
            <a:r>
              <a:rPr lang="mn-MN" sz="2400" dirty="0" smtClean="0"/>
              <a:t>Шалгуур-9</a:t>
            </a:r>
            <a:r>
              <a:rPr lang="mn-MN" sz="2400" dirty="0"/>
              <a:t>: Тогтвортой байдал</a:t>
            </a:r>
            <a:endParaRPr lang="en-US" sz="2400" dirty="0"/>
          </a:p>
          <a:p>
            <a:r>
              <a:rPr lang="mn-MN" sz="2400" dirty="0"/>
              <a:t>Шалгуур-10: Хамтын ажиллагаа</a:t>
            </a:r>
            <a:endParaRPr lang="en-US" sz="2400" dirty="0"/>
          </a:p>
          <a:p>
            <a:r>
              <a:rPr lang="mn-MN" sz="2400" dirty="0"/>
              <a:t>Шалгуур-11: Аялал жуулчлалын улирлыг тэнцвэржүүлэх байдал</a:t>
            </a:r>
            <a:endParaRPr lang="en-US" sz="2400" dirty="0"/>
          </a:p>
          <a:p>
            <a:r>
              <a:rPr lang="mn-MN" sz="2400" dirty="0"/>
              <a:t>Шалгуур-12: Сэтгэл ханамж, тайлан</a:t>
            </a:r>
            <a:endParaRPr lang="en-US" sz="2400" dirty="0"/>
          </a:p>
        </p:txBody>
      </p:sp>
      <p:grpSp>
        <p:nvGrpSpPr>
          <p:cNvPr id="8" name="Google Shape;390;p11"/>
          <p:cNvGrpSpPr/>
          <p:nvPr/>
        </p:nvGrpSpPr>
        <p:grpSpPr>
          <a:xfrm>
            <a:off x="0" y="-16326"/>
            <a:ext cx="1647230" cy="6858000"/>
            <a:chOff x="-36535" y="-13693"/>
            <a:chExt cx="1800022" cy="6885385"/>
          </a:xfrm>
        </p:grpSpPr>
        <p:sp>
          <p:nvSpPr>
            <p:cNvPr id="9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10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88292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90;p11"/>
          <p:cNvGrpSpPr/>
          <p:nvPr/>
        </p:nvGrpSpPr>
        <p:grpSpPr>
          <a:xfrm>
            <a:off x="0" y="-16326"/>
            <a:ext cx="1647230" cy="6858000"/>
            <a:chOff x="-36535" y="-13693"/>
            <a:chExt cx="1800022" cy="6885385"/>
          </a:xfrm>
        </p:grpSpPr>
        <p:sp>
          <p:nvSpPr>
            <p:cNvPr id="5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6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Google Shape;409;p23"/>
          <p:cNvSpPr txBox="1">
            <a:spLocks noGrp="1"/>
          </p:cNvSpPr>
          <p:nvPr>
            <p:ph type="title"/>
          </p:nvPr>
        </p:nvSpPr>
        <p:spPr>
          <a:xfrm>
            <a:off x="2189375" y="225484"/>
            <a:ext cx="70975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  <a:buSzPts val="990"/>
            </a:pPr>
            <a:r>
              <a:rPr lang="mn-MN" dirty="0" smtClean="0">
                <a:solidFill>
                  <a:srgbClr val="0070C0"/>
                </a:solidFill>
              </a:rPr>
              <a:t>НЭГ</a:t>
            </a:r>
            <a:r>
              <a:rPr lang="mn-MN" dirty="0" smtClean="0">
                <a:solidFill>
                  <a:srgbClr val="0070C0"/>
                </a:solidFill>
                <a:sym typeface="Nunito Sans"/>
              </a:rPr>
              <a:t>. </a:t>
            </a:r>
            <a:r>
              <a:rPr lang="mn-MN" dirty="0" smtClean="0">
                <a:solidFill>
                  <a:srgbClr val="0070C0"/>
                </a:solidFill>
              </a:rPr>
              <a:t>ҮЗЭГЧДИЙН ТОО</a:t>
            </a:r>
            <a:endParaRPr lang="mn-MN" dirty="0">
              <a:solidFill>
                <a:srgbClr val="0070C0"/>
              </a:solidFill>
            </a:endParaRPr>
          </a:p>
        </p:txBody>
      </p:sp>
      <p:sp>
        <p:nvSpPr>
          <p:cNvPr id="10" name="Google Shape;411;p23"/>
          <p:cNvSpPr txBox="1"/>
          <p:nvPr/>
        </p:nvSpPr>
        <p:spPr>
          <a:xfrm>
            <a:off x="5942207" y="1262351"/>
            <a:ext cx="5219600" cy="97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1600"/>
              </a:spcAft>
            </a:pPr>
            <a:r>
              <a:rPr lang="en" sz="1867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Ач холбогдлын зэрэг </a:t>
            </a:r>
            <a:r>
              <a:rPr lang="en" sz="29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10%</a:t>
            </a:r>
            <a:endParaRPr sz="2933" b="1" dirty="0">
              <a:solidFill>
                <a:srgbClr val="DA203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512504"/>
              </p:ext>
            </p:extLst>
          </p:nvPr>
        </p:nvGraphicFramePr>
        <p:xfrm>
          <a:off x="1952626" y="2316336"/>
          <a:ext cx="9601200" cy="351612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42924">
                  <a:extLst>
                    <a:ext uri="{9D8B030D-6E8A-4147-A177-3AD203B41FA5}">
                      <a16:colId xmlns:a16="http://schemas.microsoft.com/office/drawing/2014/main" val="814494720"/>
                    </a:ext>
                  </a:extLst>
                </a:gridCol>
                <a:gridCol w="1183910">
                  <a:extLst>
                    <a:ext uri="{9D8B030D-6E8A-4147-A177-3AD203B41FA5}">
                      <a16:colId xmlns:a16="http://schemas.microsoft.com/office/drawing/2014/main" val="2740938610"/>
                    </a:ext>
                  </a:extLst>
                </a:gridCol>
                <a:gridCol w="1105174">
                  <a:extLst>
                    <a:ext uri="{9D8B030D-6E8A-4147-A177-3AD203B41FA5}">
                      <a16:colId xmlns:a16="http://schemas.microsoft.com/office/drawing/2014/main" val="1073759671"/>
                    </a:ext>
                  </a:extLst>
                </a:gridCol>
                <a:gridCol w="939891">
                  <a:extLst>
                    <a:ext uri="{9D8B030D-6E8A-4147-A177-3AD203B41FA5}">
                      <a16:colId xmlns:a16="http://schemas.microsoft.com/office/drawing/2014/main" val="954555609"/>
                    </a:ext>
                  </a:extLst>
                </a:gridCol>
                <a:gridCol w="648797">
                  <a:extLst>
                    <a:ext uri="{9D8B030D-6E8A-4147-A177-3AD203B41FA5}">
                      <a16:colId xmlns:a16="http://schemas.microsoft.com/office/drawing/2014/main" val="934991444"/>
                    </a:ext>
                  </a:extLst>
                </a:gridCol>
                <a:gridCol w="949759">
                  <a:extLst>
                    <a:ext uri="{9D8B030D-6E8A-4147-A177-3AD203B41FA5}">
                      <a16:colId xmlns:a16="http://schemas.microsoft.com/office/drawing/2014/main" val="364920971"/>
                    </a:ext>
                  </a:extLst>
                </a:gridCol>
                <a:gridCol w="984296">
                  <a:extLst>
                    <a:ext uri="{9D8B030D-6E8A-4147-A177-3AD203B41FA5}">
                      <a16:colId xmlns:a16="http://schemas.microsoft.com/office/drawing/2014/main" val="1310370579"/>
                    </a:ext>
                  </a:extLst>
                </a:gridCol>
                <a:gridCol w="1148345">
                  <a:extLst>
                    <a:ext uri="{9D8B030D-6E8A-4147-A177-3AD203B41FA5}">
                      <a16:colId xmlns:a16="http://schemas.microsoft.com/office/drawing/2014/main" val="582164863"/>
                    </a:ext>
                  </a:extLst>
                </a:gridCol>
                <a:gridCol w="1148345">
                  <a:extLst>
                    <a:ext uri="{9D8B030D-6E8A-4147-A177-3AD203B41FA5}">
                      <a16:colId xmlns:a16="http://schemas.microsoft.com/office/drawing/2014/main" val="1350527898"/>
                    </a:ext>
                  </a:extLst>
                </a:gridCol>
                <a:gridCol w="949759">
                  <a:extLst>
                    <a:ext uri="{9D8B030D-6E8A-4147-A177-3AD203B41FA5}">
                      <a16:colId xmlns:a16="http://schemas.microsoft.com/office/drawing/2014/main" val="1819297001"/>
                    </a:ext>
                  </a:extLst>
                </a:gridCol>
              </a:tblGrid>
              <a:tr h="37002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 smtClean="0">
                          <a:solidFill>
                            <a:srgbClr val="0070C0"/>
                          </a:solidFill>
                          <a:effectLst/>
                        </a:rPr>
                        <a:t>№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smtClean="0">
                          <a:solidFill>
                            <a:srgbClr val="0070C0"/>
                          </a:solidFill>
                          <a:effectLst/>
                        </a:rPr>
                        <a:t>Үнэлгээ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 smtClean="0">
                          <a:solidFill>
                            <a:srgbClr val="0070C0"/>
                          </a:solidFill>
                          <a:effectLst/>
                        </a:rPr>
                        <a:t>Дэд шалгуурууд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smtClean="0">
                          <a:solidFill>
                            <a:srgbClr val="0070C0"/>
                          </a:solidFill>
                          <a:effectLst/>
                        </a:rPr>
                        <a:t>Ач холбогдлын зэрэг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smtClean="0">
                          <a:solidFill>
                            <a:srgbClr val="0070C0"/>
                          </a:solidFill>
                          <a:effectLst/>
                        </a:rPr>
                        <a:t>АХЗ (дэд)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 smtClean="0">
                          <a:solidFill>
                            <a:srgbClr val="0070C0"/>
                          </a:solidFill>
                          <a:effectLst/>
                        </a:rPr>
                        <a:t>1 оноо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smtClean="0">
                          <a:solidFill>
                            <a:srgbClr val="0070C0"/>
                          </a:solidFill>
                          <a:effectLst/>
                        </a:rPr>
                        <a:t>2 оноо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smtClean="0">
                          <a:solidFill>
                            <a:srgbClr val="0070C0"/>
                          </a:solidFill>
                          <a:effectLst/>
                        </a:rPr>
                        <a:t>3 оноо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smtClean="0">
                          <a:solidFill>
                            <a:srgbClr val="0070C0"/>
                          </a:solidFill>
                          <a:effectLst/>
                        </a:rPr>
                        <a:t>4 оноо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 smtClean="0">
                          <a:solidFill>
                            <a:srgbClr val="0070C0"/>
                          </a:solidFill>
                          <a:effectLst/>
                        </a:rPr>
                        <a:t>5 оноо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622300"/>
                  </a:ext>
                </a:extLst>
              </a:tr>
              <a:tr h="370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solidFill>
                            <a:srgbClr val="0070C0"/>
                          </a:solidFill>
                          <a:effectLst/>
                        </a:rPr>
                        <a:t>Шалгуур үзүүлэлт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867684"/>
                  </a:ext>
                </a:extLst>
              </a:tr>
              <a:tr h="20252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</a:rPr>
                        <a:t>Үзэгч, Оролцогчдийн тоо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</a:rPr>
                        <a:t>Дотоод үзэгчдийн тоо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I зэрэг</a:t>
                      </a:r>
                      <a:endParaRPr lang="en-US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10%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2%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</a:rPr>
                        <a:t>350 хүртэл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</a:rPr>
                        <a:t>351-750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</a:rPr>
                        <a:t>751-1400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</a:rPr>
                        <a:t>1401-2500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</a:rPr>
                        <a:t>2501-с дээш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extLst>
                  <a:ext uri="{0D108BD9-81ED-4DB2-BD59-A6C34878D82A}">
                    <a16:rowId xmlns:a16="http://schemas.microsoft.com/office/drawing/2014/main" val="3540321220"/>
                  </a:ext>
                </a:extLst>
              </a:tr>
              <a:tr h="662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</a:rPr>
                        <a:t>Гадаад үзэгчдийн тоо (Монголд оршин суудаг гадаад иргэдийн хамт)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4%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100 хүртэл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101-150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151-300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301-600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</a:rPr>
                        <a:t>600-с дээш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extLst>
                  <a:ext uri="{0D108BD9-81ED-4DB2-BD59-A6C34878D82A}">
                    <a16:rowId xmlns:a16="http://schemas.microsoft.com/office/drawing/2014/main" val="58008291"/>
                  </a:ext>
                </a:extLst>
              </a:tr>
              <a:tr h="355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Гадаад оролцогчдийн тоо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4%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50 хүртэл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 51-75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</a:rPr>
                        <a:t>76-100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101-125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125-аас дээш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extLst>
                  <a:ext uri="{0D108BD9-81ED-4DB2-BD59-A6C34878D82A}">
                    <a16:rowId xmlns:a16="http://schemas.microsoft.com/office/drawing/2014/main" val="2777531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170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90;p11"/>
          <p:cNvGrpSpPr/>
          <p:nvPr/>
        </p:nvGrpSpPr>
        <p:grpSpPr>
          <a:xfrm>
            <a:off x="0" y="-16326"/>
            <a:ext cx="1647230" cy="6858000"/>
            <a:chOff x="-36535" y="-13693"/>
            <a:chExt cx="1800022" cy="6885385"/>
          </a:xfrm>
        </p:grpSpPr>
        <p:sp>
          <p:nvSpPr>
            <p:cNvPr id="6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7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416;p24"/>
          <p:cNvSpPr txBox="1">
            <a:spLocks noGrp="1"/>
          </p:cNvSpPr>
          <p:nvPr>
            <p:ph type="title"/>
          </p:nvPr>
        </p:nvSpPr>
        <p:spPr>
          <a:xfrm>
            <a:off x="2257858" y="105985"/>
            <a:ext cx="9542256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  <a:buSzPts val="990"/>
            </a:pPr>
            <a:r>
              <a:rPr lang="mn-MN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ХОЁР.</a:t>
            </a:r>
            <a:r>
              <a:rPr lang="mn-MN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Nunito Sans"/>
              </a:rPr>
              <a:t> </a:t>
            </a:r>
            <a:r>
              <a:rPr lang="mn-MN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СОЁЛЫН ӨВИЙГ ДЭМЖСЭН БАЙДАЛ</a:t>
            </a:r>
            <a:endParaRPr lang="mn-MN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418;p24"/>
          <p:cNvSpPr txBox="1"/>
          <p:nvPr/>
        </p:nvSpPr>
        <p:spPr>
          <a:xfrm>
            <a:off x="2053696" y="5559657"/>
            <a:ext cx="957224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800" dirty="0"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</a:rPr>
              <a:t>Монгол Улсын Засгийн газрын 2022 оны 11 дүгээр сарын 02-ны өдрийн №392 дугаар тогтоолын хавсралтаар “</a:t>
            </a:r>
            <a:r>
              <a:rPr lang="en" sz="800" u="sng" dirty="0">
                <a:solidFill>
                  <a:schemeClr val="hlink"/>
                </a:solidFill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  <a:hlinkClick r:id="rId4"/>
              </a:rPr>
              <a:t>Соёлын биет бус өвийг төлөөллийн болон яаралтай хамгаалах шаардлагатай үндэсний жагсаалтад бүртгэх журам”</a:t>
            </a:r>
            <a:r>
              <a:rPr lang="en" sz="800" dirty="0"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</a:rPr>
              <a:t> баталсан </a:t>
            </a:r>
            <a:br>
              <a:rPr lang="en" sz="800" dirty="0"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</a:rPr>
            </a:br>
            <a:r>
              <a:rPr lang="en" sz="800" u="sng" dirty="0">
                <a:solidFill>
                  <a:schemeClr val="hlink"/>
                </a:solidFill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  <a:hlinkClick r:id="rId5"/>
              </a:rPr>
              <a:t>Монгол Улсын соёлын биет бус өвийн төлөөллийн үндэсний бүртгэл</a:t>
            </a:r>
            <a:br>
              <a:rPr lang="en" sz="800" u="sng" dirty="0">
                <a:solidFill>
                  <a:schemeClr val="hlink"/>
                </a:solidFill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  <a:hlinkClick r:id="rId5"/>
              </a:rPr>
            </a:br>
            <a:r>
              <a:rPr lang="en" sz="800" u="sng" dirty="0">
                <a:solidFill>
                  <a:schemeClr val="hlink"/>
                </a:solidFill>
                <a:latin typeface="Arial" panose="020B0604020202020204" pitchFamily="34" charset="0"/>
                <a:ea typeface="Nunito Sans"/>
                <a:cs typeface="Arial" panose="020B0604020202020204" pitchFamily="34" charset="0"/>
                <a:sym typeface="Nunito Sans"/>
                <a:hlinkClick r:id="rId6"/>
              </a:rPr>
              <a:t>Дэлхийд бүртгэгдсэн соёлын өв</a:t>
            </a:r>
            <a:endParaRPr sz="800" dirty="0">
              <a:latin typeface="Arial" panose="020B0604020202020204" pitchFamily="34" charset="0"/>
              <a:ea typeface="Nunito Sans"/>
              <a:cs typeface="Arial" panose="020B0604020202020204" pitchFamily="34" charset="0"/>
              <a:sym typeface="Nunito Sans"/>
            </a:endParaRPr>
          </a:p>
        </p:txBody>
      </p:sp>
      <p:sp>
        <p:nvSpPr>
          <p:cNvPr id="14" name="Google Shape;419;p24"/>
          <p:cNvSpPr txBox="1"/>
          <p:nvPr/>
        </p:nvSpPr>
        <p:spPr>
          <a:xfrm>
            <a:off x="7190298" y="889413"/>
            <a:ext cx="5001702" cy="97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1600"/>
              </a:spcAft>
            </a:pPr>
            <a:r>
              <a:rPr lang="en" sz="1867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Ач холбогдлын зэрэг </a:t>
            </a:r>
            <a:r>
              <a:rPr lang="en" sz="29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10%</a:t>
            </a:r>
            <a:endParaRPr sz="2933" b="1" dirty="0">
              <a:solidFill>
                <a:srgbClr val="DA203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301672"/>
              </p:ext>
            </p:extLst>
          </p:nvPr>
        </p:nvGraphicFramePr>
        <p:xfrm>
          <a:off x="1952096" y="1741989"/>
          <a:ext cx="9525000" cy="318160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346719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41754644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32552945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770333137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3088765294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889539418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1131723181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696735509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3823342729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885433267"/>
                    </a:ext>
                  </a:extLst>
                </a:gridCol>
              </a:tblGrid>
              <a:tr h="381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№</a:t>
                      </a: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Үнэлгээ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Дэд шалгуурууд</a:t>
                      </a: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Ач холбогдлын зэрэг</a:t>
                      </a: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solidFill>
                            <a:srgbClr val="0070C0"/>
                          </a:solidFill>
                          <a:effectLst/>
                        </a:rPr>
                        <a:t>АХЗ (дэд)</a:t>
                      </a:r>
                      <a:endParaRPr lang="en-US" sz="16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1 оноо</a:t>
                      </a: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solidFill>
                            <a:srgbClr val="0070C0"/>
                          </a:solidFill>
                          <a:effectLst/>
                        </a:rPr>
                        <a:t>2 оноо</a:t>
                      </a:r>
                      <a:endParaRPr lang="en-US" sz="16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solidFill>
                            <a:srgbClr val="0070C0"/>
                          </a:solidFill>
                          <a:effectLst/>
                        </a:rPr>
                        <a:t>3 оноо</a:t>
                      </a:r>
                      <a:endParaRPr lang="en-US" sz="16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solidFill>
                            <a:srgbClr val="0070C0"/>
                          </a:solidFill>
                          <a:effectLst/>
                        </a:rPr>
                        <a:t>4 оноо</a:t>
                      </a:r>
                      <a:endParaRPr lang="en-US" sz="16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5 оноо</a:t>
                      </a: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52755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Шалгуур үзүүлэлт</a:t>
                      </a: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816999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Үндэсний соёлын өвийг дэмжсэн байдал</a:t>
                      </a:r>
                      <a:br>
                        <a:rPr lang="mn-MN" sz="1100" dirty="0">
                          <a:effectLst/>
                        </a:rPr>
                      </a:br>
                      <a:r>
                        <a:rPr lang="mn-MN" sz="1100" dirty="0">
                          <a:effectLst/>
                        </a:rPr>
                        <a:t>/Түүх, соёл урлагийн уламжлалыг хадгалах, хамгаалах сурталчлах байдал/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I зэрэг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10%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10%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Үндэсний түлхүүр үг, брэндбүүкийг ашигласан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Өмнөх шаардлагыг хангаж, Соёлын өвийн элемент, агуулгыг тусгасан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“Төлөөллийн үндэсний жагсаалт, яаралтай хамгаалах шаардлагатай жагсаалт”-анд багтаагүй бусад соёлын өвийг тусгасан эсхүл хэрэглэсэн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Төлөөллийн үндэсний жагсаалт болон яаралтай хамгаалах шаардлагатай соёлын биет бус өвийн үндэсний жагсаалтад багтсан соёлын өвийг тусгасан эсхүл хэрэглэсэн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Дэлхийд бүртгэгдсэн соёлын өвийг багтаасан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510347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128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7" r="24679"/>
          <a:stretch/>
        </p:blipFill>
        <p:spPr>
          <a:xfrm>
            <a:off x="2176156" y="827314"/>
            <a:ext cx="3644225" cy="5143500"/>
          </a:xfrm>
          <a:prstGeom prst="rect">
            <a:avLst/>
          </a:prstGeom>
        </p:spPr>
      </p:pic>
      <p:grpSp>
        <p:nvGrpSpPr>
          <p:cNvPr id="5" name="Google Shape;346;p21"/>
          <p:cNvGrpSpPr/>
          <p:nvPr/>
        </p:nvGrpSpPr>
        <p:grpSpPr>
          <a:xfrm>
            <a:off x="6828743" y="1089107"/>
            <a:ext cx="3335278" cy="2503339"/>
            <a:chOff x="537188" y="1383978"/>
            <a:chExt cx="3335278" cy="2503339"/>
          </a:xfrm>
        </p:grpSpPr>
        <p:grpSp>
          <p:nvGrpSpPr>
            <p:cNvPr id="6" name="Google Shape;347;p21"/>
            <p:cNvGrpSpPr/>
            <p:nvPr/>
          </p:nvGrpSpPr>
          <p:grpSpPr>
            <a:xfrm>
              <a:off x="537188" y="1383978"/>
              <a:ext cx="1820509" cy="2159586"/>
              <a:chOff x="537188" y="1383978"/>
              <a:chExt cx="1820509" cy="2159586"/>
            </a:xfrm>
          </p:grpSpPr>
          <p:sp>
            <p:nvSpPr>
              <p:cNvPr id="11" name="Google Shape;348;p21"/>
              <p:cNvSpPr/>
              <p:nvPr/>
            </p:nvSpPr>
            <p:spPr>
              <a:xfrm>
                <a:off x="537188" y="2289202"/>
                <a:ext cx="222037" cy="208044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706" extrusionOk="0">
                    <a:moveTo>
                      <a:pt x="0" y="0"/>
                    </a:moveTo>
                    <a:lnTo>
                      <a:pt x="2888" y="2706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49;p21"/>
              <p:cNvSpPr/>
              <p:nvPr/>
            </p:nvSpPr>
            <p:spPr>
              <a:xfrm>
                <a:off x="749853" y="1383978"/>
                <a:ext cx="1607844" cy="2159586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39059" extrusionOk="0">
                    <a:moveTo>
                      <a:pt x="0" y="1"/>
                    </a:moveTo>
                    <a:lnTo>
                      <a:pt x="0" y="39059"/>
                    </a:lnTo>
                    <a:lnTo>
                      <a:pt x="20912" y="39059"/>
                    </a:lnTo>
                    <a:lnTo>
                      <a:pt x="2091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50;p21"/>
              <p:cNvSpPr/>
              <p:nvPr/>
            </p:nvSpPr>
            <p:spPr>
              <a:xfrm>
                <a:off x="537188" y="1478289"/>
                <a:ext cx="1348442" cy="810957"/>
              </a:xfrm>
              <a:custGeom>
                <a:avLst/>
                <a:gdLst/>
                <a:ahLst/>
                <a:cxnLst/>
                <a:rect l="l" t="t" r="r" b="b"/>
                <a:pathLst>
                  <a:path w="17539" h="10548" extrusionOk="0">
                    <a:moveTo>
                      <a:pt x="0" y="0"/>
                    </a:moveTo>
                    <a:lnTo>
                      <a:pt x="0" y="10547"/>
                    </a:lnTo>
                    <a:lnTo>
                      <a:pt x="17538" y="10547"/>
                    </a:lnTo>
                    <a:lnTo>
                      <a:pt x="17538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351;p21"/>
            <p:cNvGrpSpPr/>
            <p:nvPr/>
          </p:nvGrpSpPr>
          <p:grpSpPr>
            <a:xfrm>
              <a:off x="1062521" y="1677032"/>
              <a:ext cx="425648" cy="423360"/>
              <a:chOff x="-5635200" y="2037975"/>
              <a:chExt cx="293025" cy="291450"/>
            </a:xfrm>
          </p:grpSpPr>
          <p:sp>
            <p:nvSpPr>
              <p:cNvPr id="9" name="Google Shape;352;p21"/>
              <p:cNvSpPr/>
              <p:nvPr/>
            </p:nvSpPr>
            <p:spPr>
              <a:xfrm>
                <a:off x="-5635200" y="2037975"/>
                <a:ext cx="293025" cy="291450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658" extrusionOk="0">
                    <a:moveTo>
                      <a:pt x="2395" y="725"/>
                    </a:moveTo>
                    <a:cubicBezTo>
                      <a:pt x="2930" y="725"/>
                      <a:pt x="3403" y="1197"/>
                      <a:pt x="3403" y="1733"/>
                    </a:cubicBezTo>
                    <a:cubicBezTo>
                      <a:pt x="3403" y="2300"/>
                      <a:pt x="2930" y="2773"/>
                      <a:pt x="2395" y="2773"/>
                    </a:cubicBezTo>
                    <a:cubicBezTo>
                      <a:pt x="1828" y="2773"/>
                      <a:pt x="1355" y="2300"/>
                      <a:pt x="1355" y="1733"/>
                    </a:cubicBezTo>
                    <a:cubicBezTo>
                      <a:pt x="1355" y="1197"/>
                      <a:pt x="1828" y="725"/>
                      <a:pt x="2395" y="725"/>
                    </a:cubicBezTo>
                    <a:close/>
                    <a:moveTo>
                      <a:pt x="10303" y="725"/>
                    </a:moveTo>
                    <a:lnTo>
                      <a:pt x="10303" y="6585"/>
                    </a:lnTo>
                    <a:lnTo>
                      <a:pt x="10334" y="6585"/>
                    </a:lnTo>
                    <a:cubicBezTo>
                      <a:pt x="10334" y="6774"/>
                      <a:pt x="10177" y="6931"/>
                      <a:pt x="9988" y="6931"/>
                    </a:cubicBezTo>
                    <a:lnTo>
                      <a:pt x="4789" y="6931"/>
                    </a:lnTo>
                    <a:lnTo>
                      <a:pt x="4789" y="5167"/>
                    </a:lnTo>
                    <a:cubicBezTo>
                      <a:pt x="4789" y="4253"/>
                      <a:pt x="4285" y="3434"/>
                      <a:pt x="3498" y="3025"/>
                    </a:cubicBezTo>
                    <a:cubicBezTo>
                      <a:pt x="3844" y="2710"/>
                      <a:pt x="4096" y="2237"/>
                      <a:pt x="4096" y="1733"/>
                    </a:cubicBezTo>
                    <a:cubicBezTo>
                      <a:pt x="4096" y="1355"/>
                      <a:pt x="3970" y="977"/>
                      <a:pt x="3718" y="725"/>
                    </a:cubicBezTo>
                    <a:close/>
                    <a:moveTo>
                      <a:pt x="2710" y="3466"/>
                    </a:moveTo>
                    <a:cubicBezTo>
                      <a:pt x="3498" y="3623"/>
                      <a:pt x="4096" y="4316"/>
                      <a:pt x="4096" y="5167"/>
                    </a:cubicBezTo>
                    <a:lnTo>
                      <a:pt x="4096" y="7246"/>
                    </a:lnTo>
                    <a:cubicBezTo>
                      <a:pt x="4128" y="7435"/>
                      <a:pt x="3970" y="7593"/>
                      <a:pt x="3750" y="7593"/>
                    </a:cubicBezTo>
                    <a:cubicBezTo>
                      <a:pt x="3561" y="7593"/>
                      <a:pt x="3403" y="7750"/>
                      <a:pt x="3403" y="7971"/>
                    </a:cubicBezTo>
                    <a:lnTo>
                      <a:pt x="3403" y="10712"/>
                    </a:lnTo>
                    <a:cubicBezTo>
                      <a:pt x="3403" y="10901"/>
                      <a:pt x="3246" y="11058"/>
                      <a:pt x="3056" y="11058"/>
                    </a:cubicBezTo>
                    <a:lnTo>
                      <a:pt x="1670" y="11058"/>
                    </a:lnTo>
                    <a:cubicBezTo>
                      <a:pt x="1481" y="11058"/>
                      <a:pt x="1324" y="10901"/>
                      <a:pt x="1324" y="10712"/>
                    </a:cubicBezTo>
                    <a:lnTo>
                      <a:pt x="1324" y="7971"/>
                    </a:lnTo>
                    <a:cubicBezTo>
                      <a:pt x="1324" y="7750"/>
                      <a:pt x="1166" y="7593"/>
                      <a:pt x="977" y="7593"/>
                    </a:cubicBezTo>
                    <a:cubicBezTo>
                      <a:pt x="788" y="7593"/>
                      <a:pt x="631" y="7435"/>
                      <a:pt x="631" y="7246"/>
                    </a:cubicBezTo>
                    <a:lnTo>
                      <a:pt x="631" y="5167"/>
                    </a:lnTo>
                    <a:cubicBezTo>
                      <a:pt x="631" y="4316"/>
                      <a:pt x="1198" y="3623"/>
                      <a:pt x="1985" y="3466"/>
                    </a:cubicBezTo>
                    <a:lnTo>
                      <a:pt x="1985" y="5829"/>
                    </a:lnTo>
                    <a:cubicBezTo>
                      <a:pt x="1985" y="6018"/>
                      <a:pt x="2143" y="6175"/>
                      <a:pt x="2363" y="6175"/>
                    </a:cubicBezTo>
                    <a:cubicBezTo>
                      <a:pt x="2552" y="6175"/>
                      <a:pt x="2710" y="6018"/>
                      <a:pt x="2710" y="5829"/>
                    </a:cubicBezTo>
                    <a:lnTo>
                      <a:pt x="2710" y="3466"/>
                    </a:lnTo>
                    <a:close/>
                    <a:moveTo>
                      <a:pt x="2395" y="0"/>
                    </a:moveTo>
                    <a:cubicBezTo>
                      <a:pt x="1450" y="0"/>
                      <a:pt x="694" y="756"/>
                      <a:pt x="694" y="1702"/>
                    </a:cubicBezTo>
                    <a:cubicBezTo>
                      <a:pt x="694" y="2206"/>
                      <a:pt x="946" y="2678"/>
                      <a:pt x="1292" y="2993"/>
                    </a:cubicBezTo>
                    <a:cubicBezTo>
                      <a:pt x="536" y="3403"/>
                      <a:pt x="1" y="4222"/>
                      <a:pt x="1" y="5136"/>
                    </a:cubicBezTo>
                    <a:lnTo>
                      <a:pt x="1" y="7215"/>
                    </a:lnTo>
                    <a:cubicBezTo>
                      <a:pt x="1" y="7656"/>
                      <a:pt x="253" y="8034"/>
                      <a:pt x="662" y="8192"/>
                    </a:cubicBezTo>
                    <a:lnTo>
                      <a:pt x="662" y="10649"/>
                    </a:lnTo>
                    <a:cubicBezTo>
                      <a:pt x="662" y="11184"/>
                      <a:pt x="1135" y="11657"/>
                      <a:pt x="1670" y="11657"/>
                    </a:cubicBezTo>
                    <a:lnTo>
                      <a:pt x="3056" y="11657"/>
                    </a:lnTo>
                    <a:cubicBezTo>
                      <a:pt x="3624" y="11657"/>
                      <a:pt x="4096" y="11184"/>
                      <a:pt x="4096" y="10649"/>
                    </a:cubicBezTo>
                    <a:lnTo>
                      <a:pt x="4096" y="8192"/>
                    </a:lnTo>
                    <a:cubicBezTo>
                      <a:pt x="4348" y="8065"/>
                      <a:pt x="4600" y="7876"/>
                      <a:pt x="4726" y="7561"/>
                    </a:cubicBezTo>
                    <a:lnTo>
                      <a:pt x="9988" y="7561"/>
                    </a:lnTo>
                    <a:cubicBezTo>
                      <a:pt x="10555" y="7561"/>
                      <a:pt x="11027" y="7089"/>
                      <a:pt x="11027" y="6553"/>
                    </a:cubicBezTo>
                    <a:lnTo>
                      <a:pt x="11027" y="662"/>
                    </a:lnTo>
                    <a:lnTo>
                      <a:pt x="11374" y="662"/>
                    </a:lnTo>
                    <a:cubicBezTo>
                      <a:pt x="11563" y="662"/>
                      <a:pt x="11720" y="504"/>
                      <a:pt x="11720" y="315"/>
                    </a:cubicBezTo>
                    <a:cubicBezTo>
                      <a:pt x="11720" y="158"/>
                      <a:pt x="11563" y="0"/>
                      <a:pt x="1137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53;p21"/>
              <p:cNvSpPr/>
              <p:nvPr/>
            </p:nvSpPr>
            <p:spPr>
              <a:xfrm>
                <a:off x="-5496575" y="2072625"/>
                <a:ext cx="102425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4097" extrusionOk="0">
                    <a:moveTo>
                      <a:pt x="2395" y="725"/>
                    </a:moveTo>
                    <a:cubicBezTo>
                      <a:pt x="2867" y="851"/>
                      <a:pt x="3245" y="1229"/>
                      <a:pt x="3371" y="1733"/>
                    </a:cubicBezTo>
                    <a:lnTo>
                      <a:pt x="2395" y="1733"/>
                    </a:lnTo>
                    <a:lnTo>
                      <a:pt x="2395" y="725"/>
                    </a:lnTo>
                    <a:close/>
                    <a:moveTo>
                      <a:pt x="1733" y="757"/>
                    </a:moveTo>
                    <a:lnTo>
                      <a:pt x="1733" y="2080"/>
                    </a:lnTo>
                    <a:cubicBezTo>
                      <a:pt x="1733" y="2269"/>
                      <a:pt x="1891" y="2426"/>
                      <a:pt x="2080" y="2426"/>
                    </a:cubicBezTo>
                    <a:lnTo>
                      <a:pt x="3403" y="2426"/>
                    </a:lnTo>
                    <a:cubicBezTo>
                      <a:pt x="3245" y="3025"/>
                      <a:pt x="2741" y="3466"/>
                      <a:pt x="2080" y="3466"/>
                    </a:cubicBezTo>
                    <a:cubicBezTo>
                      <a:pt x="1324" y="3466"/>
                      <a:pt x="693" y="2836"/>
                      <a:pt x="693" y="2080"/>
                    </a:cubicBezTo>
                    <a:cubicBezTo>
                      <a:pt x="693" y="1418"/>
                      <a:pt x="1135" y="851"/>
                      <a:pt x="1733" y="757"/>
                    </a:cubicBezTo>
                    <a:close/>
                    <a:moveTo>
                      <a:pt x="2048" y="0"/>
                    </a:moveTo>
                    <a:cubicBezTo>
                      <a:pt x="883" y="0"/>
                      <a:pt x="0" y="914"/>
                      <a:pt x="0" y="2048"/>
                    </a:cubicBezTo>
                    <a:cubicBezTo>
                      <a:pt x="0" y="3182"/>
                      <a:pt x="946" y="4096"/>
                      <a:pt x="2048" y="4096"/>
                    </a:cubicBezTo>
                    <a:cubicBezTo>
                      <a:pt x="3182" y="4096"/>
                      <a:pt x="4096" y="3182"/>
                      <a:pt x="4096" y="2048"/>
                    </a:cubicBezTo>
                    <a:cubicBezTo>
                      <a:pt x="4096" y="914"/>
                      <a:pt x="3182" y="0"/>
                      <a:pt x="2048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355;p21"/>
            <p:cNvSpPr txBox="1"/>
            <p:nvPr/>
          </p:nvSpPr>
          <p:spPr>
            <a:xfrm>
              <a:off x="2263866" y="2890717"/>
              <a:ext cx="1608600" cy="9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bg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4" name="Google Shape;356;p21"/>
          <p:cNvGrpSpPr/>
          <p:nvPr/>
        </p:nvGrpSpPr>
        <p:grpSpPr>
          <a:xfrm>
            <a:off x="8913344" y="1089107"/>
            <a:ext cx="1861711" cy="2159586"/>
            <a:chOff x="2621789" y="1383978"/>
            <a:chExt cx="1861711" cy="2159586"/>
          </a:xfrm>
        </p:grpSpPr>
        <p:grpSp>
          <p:nvGrpSpPr>
            <p:cNvPr id="15" name="Google Shape;357;p21"/>
            <p:cNvGrpSpPr/>
            <p:nvPr/>
          </p:nvGrpSpPr>
          <p:grpSpPr>
            <a:xfrm>
              <a:off x="2621789" y="1383978"/>
              <a:ext cx="1818127" cy="2159586"/>
              <a:chOff x="2621789" y="1383978"/>
              <a:chExt cx="1818127" cy="2159586"/>
            </a:xfrm>
          </p:grpSpPr>
          <p:sp>
            <p:nvSpPr>
              <p:cNvPr id="18" name="Google Shape;358;p21"/>
              <p:cNvSpPr/>
              <p:nvPr/>
            </p:nvSpPr>
            <p:spPr>
              <a:xfrm>
                <a:off x="2621789" y="2289202"/>
                <a:ext cx="222037" cy="208044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706" extrusionOk="0">
                    <a:moveTo>
                      <a:pt x="0" y="0"/>
                    </a:moveTo>
                    <a:lnTo>
                      <a:pt x="2888" y="2706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59;p21"/>
              <p:cNvSpPr/>
              <p:nvPr/>
            </p:nvSpPr>
            <p:spPr>
              <a:xfrm>
                <a:off x="2832072" y="1383978"/>
                <a:ext cx="1607844" cy="2159586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39059" extrusionOk="0">
                    <a:moveTo>
                      <a:pt x="1" y="1"/>
                    </a:moveTo>
                    <a:lnTo>
                      <a:pt x="1" y="39059"/>
                    </a:lnTo>
                    <a:lnTo>
                      <a:pt x="20913" y="39059"/>
                    </a:lnTo>
                    <a:lnTo>
                      <a:pt x="20913" y="1"/>
                    </a:lnTo>
                    <a:close/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60;p21"/>
              <p:cNvSpPr/>
              <p:nvPr/>
            </p:nvSpPr>
            <p:spPr>
              <a:xfrm>
                <a:off x="2621789" y="1478289"/>
                <a:ext cx="1348442" cy="810957"/>
              </a:xfrm>
              <a:custGeom>
                <a:avLst/>
                <a:gdLst/>
                <a:ahLst/>
                <a:cxnLst/>
                <a:rect l="l" t="t" r="r" b="b"/>
                <a:pathLst>
                  <a:path w="17539" h="10548" extrusionOk="0">
                    <a:moveTo>
                      <a:pt x="0" y="0"/>
                    </a:moveTo>
                    <a:lnTo>
                      <a:pt x="0" y="10547"/>
                    </a:lnTo>
                    <a:lnTo>
                      <a:pt x="17538" y="10547"/>
                    </a:lnTo>
                    <a:lnTo>
                      <a:pt x="17538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361;p21"/>
            <p:cNvSpPr/>
            <p:nvPr/>
          </p:nvSpPr>
          <p:spPr>
            <a:xfrm>
              <a:off x="3013821" y="1662026"/>
              <a:ext cx="426774" cy="425648"/>
            </a:xfrm>
            <a:custGeom>
              <a:avLst/>
              <a:gdLst/>
              <a:ahLst/>
              <a:cxnLst/>
              <a:rect l="l" t="t" r="r" b="b"/>
              <a:pathLst>
                <a:path w="11752" h="11721" extrusionOk="0">
                  <a:moveTo>
                    <a:pt x="6490" y="662"/>
                  </a:moveTo>
                  <a:cubicBezTo>
                    <a:pt x="6711" y="662"/>
                    <a:pt x="6868" y="820"/>
                    <a:pt x="6868" y="1009"/>
                  </a:cubicBezTo>
                  <a:lnTo>
                    <a:pt x="6868" y="1355"/>
                  </a:lnTo>
                  <a:lnTo>
                    <a:pt x="5167" y="1355"/>
                  </a:lnTo>
                  <a:cubicBezTo>
                    <a:pt x="4600" y="1355"/>
                    <a:pt x="4127" y="1828"/>
                    <a:pt x="4127" y="2395"/>
                  </a:cubicBezTo>
                  <a:lnTo>
                    <a:pt x="4127" y="2773"/>
                  </a:lnTo>
                  <a:lnTo>
                    <a:pt x="3088" y="2773"/>
                  </a:lnTo>
                  <a:cubicBezTo>
                    <a:pt x="2993" y="2773"/>
                    <a:pt x="2867" y="2836"/>
                    <a:pt x="2836" y="2899"/>
                  </a:cubicBezTo>
                  <a:lnTo>
                    <a:pt x="2048" y="3687"/>
                  </a:lnTo>
                  <a:lnTo>
                    <a:pt x="2048" y="3151"/>
                  </a:lnTo>
                  <a:cubicBezTo>
                    <a:pt x="2048" y="2931"/>
                    <a:pt x="1891" y="2773"/>
                    <a:pt x="1702" y="2773"/>
                  </a:cubicBezTo>
                  <a:lnTo>
                    <a:pt x="1040" y="2773"/>
                  </a:lnTo>
                  <a:cubicBezTo>
                    <a:pt x="819" y="2773"/>
                    <a:pt x="662" y="2616"/>
                    <a:pt x="662" y="2427"/>
                  </a:cubicBezTo>
                  <a:lnTo>
                    <a:pt x="662" y="1009"/>
                  </a:lnTo>
                  <a:cubicBezTo>
                    <a:pt x="662" y="820"/>
                    <a:pt x="819" y="662"/>
                    <a:pt x="1040" y="662"/>
                  </a:cubicBezTo>
                  <a:close/>
                  <a:moveTo>
                    <a:pt x="10649" y="1986"/>
                  </a:moveTo>
                  <a:cubicBezTo>
                    <a:pt x="10838" y="1986"/>
                    <a:pt x="10995" y="2143"/>
                    <a:pt x="10995" y="2364"/>
                  </a:cubicBezTo>
                  <a:lnTo>
                    <a:pt x="10995" y="3781"/>
                  </a:lnTo>
                  <a:cubicBezTo>
                    <a:pt x="10995" y="3970"/>
                    <a:pt x="10838" y="4128"/>
                    <a:pt x="10649" y="4128"/>
                  </a:cubicBezTo>
                  <a:lnTo>
                    <a:pt x="8601" y="4128"/>
                  </a:lnTo>
                  <a:cubicBezTo>
                    <a:pt x="8412" y="4128"/>
                    <a:pt x="8255" y="4285"/>
                    <a:pt x="8255" y="4474"/>
                  </a:cubicBezTo>
                  <a:lnTo>
                    <a:pt x="8255" y="5041"/>
                  </a:lnTo>
                  <a:lnTo>
                    <a:pt x="7404" y="4191"/>
                  </a:lnTo>
                  <a:cubicBezTo>
                    <a:pt x="7372" y="4159"/>
                    <a:pt x="7246" y="4128"/>
                    <a:pt x="7183" y="4128"/>
                  </a:cubicBezTo>
                  <a:lnTo>
                    <a:pt x="5136" y="4128"/>
                  </a:lnTo>
                  <a:cubicBezTo>
                    <a:pt x="4947" y="4128"/>
                    <a:pt x="4789" y="3970"/>
                    <a:pt x="4789" y="3781"/>
                  </a:cubicBezTo>
                  <a:lnTo>
                    <a:pt x="4789" y="2364"/>
                  </a:lnTo>
                  <a:cubicBezTo>
                    <a:pt x="4789" y="2143"/>
                    <a:pt x="4947" y="1986"/>
                    <a:pt x="5136" y="1986"/>
                  </a:cubicBezTo>
                  <a:close/>
                  <a:moveTo>
                    <a:pt x="3088" y="6207"/>
                  </a:moveTo>
                  <a:cubicBezTo>
                    <a:pt x="3623" y="6207"/>
                    <a:pt x="4096" y="6680"/>
                    <a:pt x="4096" y="7247"/>
                  </a:cubicBezTo>
                  <a:cubicBezTo>
                    <a:pt x="4096" y="7782"/>
                    <a:pt x="3623" y="8255"/>
                    <a:pt x="3088" y="8255"/>
                  </a:cubicBezTo>
                  <a:cubicBezTo>
                    <a:pt x="2521" y="8255"/>
                    <a:pt x="2048" y="7782"/>
                    <a:pt x="2048" y="7247"/>
                  </a:cubicBezTo>
                  <a:cubicBezTo>
                    <a:pt x="2048" y="6648"/>
                    <a:pt x="2489" y="6207"/>
                    <a:pt x="3088" y="6207"/>
                  </a:cubicBezTo>
                  <a:close/>
                  <a:moveTo>
                    <a:pt x="8601" y="6207"/>
                  </a:moveTo>
                  <a:cubicBezTo>
                    <a:pt x="9137" y="6207"/>
                    <a:pt x="9609" y="6648"/>
                    <a:pt x="9609" y="7247"/>
                  </a:cubicBezTo>
                  <a:cubicBezTo>
                    <a:pt x="9609" y="7782"/>
                    <a:pt x="9137" y="8255"/>
                    <a:pt x="8601" y="8255"/>
                  </a:cubicBezTo>
                  <a:cubicBezTo>
                    <a:pt x="8003" y="8255"/>
                    <a:pt x="7530" y="7782"/>
                    <a:pt x="7530" y="7247"/>
                  </a:cubicBezTo>
                  <a:cubicBezTo>
                    <a:pt x="7530" y="6680"/>
                    <a:pt x="8003" y="6207"/>
                    <a:pt x="8601" y="6207"/>
                  </a:cubicBezTo>
                  <a:close/>
                  <a:moveTo>
                    <a:pt x="3749" y="8980"/>
                  </a:moveTo>
                  <a:cubicBezTo>
                    <a:pt x="4695" y="8980"/>
                    <a:pt x="5451" y="9704"/>
                    <a:pt x="5451" y="10649"/>
                  </a:cubicBezTo>
                  <a:lnTo>
                    <a:pt x="5451" y="11027"/>
                  </a:lnTo>
                  <a:lnTo>
                    <a:pt x="630" y="11027"/>
                  </a:lnTo>
                  <a:lnTo>
                    <a:pt x="630" y="10649"/>
                  </a:lnTo>
                  <a:lnTo>
                    <a:pt x="662" y="10649"/>
                  </a:lnTo>
                  <a:cubicBezTo>
                    <a:pt x="662" y="9704"/>
                    <a:pt x="1418" y="8980"/>
                    <a:pt x="2363" y="8980"/>
                  </a:cubicBezTo>
                  <a:close/>
                  <a:moveTo>
                    <a:pt x="9369" y="8976"/>
                  </a:moveTo>
                  <a:cubicBezTo>
                    <a:pt x="10266" y="8976"/>
                    <a:pt x="10995" y="9740"/>
                    <a:pt x="10995" y="10649"/>
                  </a:cubicBezTo>
                  <a:lnTo>
                    <a:pt x="10995" y="11027"/>
                  </a:lnTo>
                  <a:lnTo>
                    <a:pt x="6144" y="11027"/>
                  </a:lnTo>
                  <a:lnTo>
                    <a:pt x="6144" y="10649"/>
                  </a:lnTo>
                  <a:cubicBezTo>
                    <a:pt x="6144" y="9704"/>
                    <a:pt x="6900" y="8980"/>
                    <a:pt x="7845" y="8980"/>
                  </a:cubicBezTo>
                  <a:lnTo>
                    <a:pt x="9263" y="8980"/>
                  </a:lnTo>
                  <a:cubicBezTo>
                    <a:pt x="9298" y="8977"/>
                    <a:pt x="9334" y="8976"/>
                    <a:pt x="9369" y="8976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2427"/>
                  </a:lnTo>
                  <a:cubicBezTo>
                    <a:pt x="0" y="2994"/>
                    <a:pt x="473" y="3466"/>
                    <a:pt x="1040" y="3466"/>
                  </a:cubicBezTo>
                  <a:lnTo>
                    <a:pt x="1386" y="3466"/>
                  </a:lnTo>
                  <a:lnTo>
                    <a:pt x="1386" y="4474"/>
                  </a:lnTo>
                  <a:cubicBezTo>
                    <a:pt x="1386" y="4688"/>
                    <a:pt x="1546" y="4829"/>
                    <a:pt x="1727" y="4829"/>
                  </a:cubicBezTo>
                  <a:cubicBezTo>
                    <a:pt x="1813" y="4829"/>
                    <a:pt x="1904" y="4797"/>
                    <a:pt x="1985" y="4726"/>
                  </a:cubicBezTo>
                  <a:lnTo>
                    <a:pt x="3245" y="3466"/>
                  </a:lnTo>
                  <a:lnTo>
                    <a:pt x="4096" y="3466"/>
                  </a:lnTo>
                  <a:lnTo>
                    <a:pt x="4096" y="3813"/>
                  </a:lnTo>
                  <a:cubicBezTo>
                    <a:pt x="4096" y="4348"/>
                    <a:pt x="4568" y="4821"/>
                    <a:pt x="5136" y="4821"/>
                  </a:cubicBezTo>
                  <a:lnTo>
                    <a:pt x="7057" y="4821"/>
                  </a:lnTo>
                  <a:lnTo>
                    <a:pt x="7908" y="5672"/>
                  </a:lnTo>
                  <a:cubicBezTo>
                    <a:pt x="7341" y="5924"/>
                    <a:pt x="6868" y="6522"/>
                    <a:pt x="6868" y="7247"/>
                  </a:cubicBezTo>
                  <a:cubicBezTo>
                    <a:pt x="6868" y="7625"/>
                    <a:pt x="7026" y="8034"/>
                    <a:pt x="7278" y="8349"/>
                  </a:cubicBezTo>
                  <a:cubicBezTo>
                    <a:pt x="6648" y="8507"/>
                    <a:pt x="6144" y="8885"/>
                    <a:pt x="5829" y="9452"/>
                  </a:cubicBezTo>
                  <a:cubicBezTo>
                    <a:pt x="5514" y="8917"/>
                    <a:pt x="5010" y="8539"/>
                    <a:pt x="4411" y="8381"/>
                  </a:cubicBezTo>
                  <a:cubicBezTo>
                    <a:pt x="4663" y="8066"/>
                    <a:pt x="4821" y="7719"/>
                    <a:pt x="4821" y="7278"/>
                  </a:cubicBezTo>
                  <a:cubicBezTo>
                    <a:pt x="4821" y="6333"/>
                    <a:pt x="4064" y="5577"/>
                    <a:pt x="3119" y="5577"/>
                  </a:cubicBezTo>
                  <a:cubicBezTo>
                    <a:pt x="2174" y="5577"/>
                    <a:pt x="1418" y="6333"/>
                    <a:pt x="1418" y="7278"/>
                  </a:cubicBezTo>
                  <a:cubicBezTo>
                    <a:pt x="1418" y="7719"/>
                    <a:pt x="1576" y="8097"/>
                    <a:pt x="1828" y="8381"/>
                  </a:cubicBezTo>
                  <a:cubicBezTo>
                    <a:pt x="788" y="8665"/>
                    <a:pt x="32" y="9610"/>
                    <a:pt x="32" y="10712"/>
                  </a:cubicBezTo>
                  <a:lnTo>
                    <a:pt x="32" y="11374"/>
                  </a:lnTo>
                  <a:cubicBezTo>
                    <a:pt x="32" y="11563"/>
                    <a:pt x="189" y="11721"/>
                    <a:pt x="410" y="11721"/>
                  </a:cubicBezTo>
                  <a:lnTo>
                    <a:pt x="11374" y="11721"/>
                  </a:lnTo>
                  <a:cubicBezTo>
                    <a:pt x="11594" y="11721"/>
                    <a:pt x="11752" y="11563"/>
                    <a:pt x="11752" y="11374"/>
                  </a:cubicBezTo>
                  <a:lnTo>
                    <a:pt x="11752" y="10712"/>
                  </a:lnTo>
                  <a:cubicBezTo>
                    <a:pt x="11752" y="9610"/>
                    <a:pt x="10995" y="8665"/>
                    <a:pt x="9956" y="8381"/>
                  </a:cubicBezTo>
                  <a:cubicBezTo>
                    <a:pt x="10208" y="8066"/>
                    <a:pt x="10365" y="7719"/>
                    <a:pt x="10365" y="7278"/>
                  </a:cubicBezTo>
                  <a:cubicBezTo>
                    <a:pt x="10365" y="6459"/>
                    <a:pt x="9767" y="5735"/>
                    <a:pt x="8979" y="5577"/>
                  </a:cubicBezTo>
                  <a:lnTo>
                    <a:pt x="8979" y="4884"/>
                  </a:lnTo>
                  <a:lnTo>
                    <a:pt x="10649" y="4884"/>
                  </a:lnTo>
                  <a:lnTo>
                    <a:pt x="10649" y="4821"/>
                  </a:lnTo>
                  <a:cubicBezTo>
                    <a:pt x="11185" y="4821"/>
                    <a:pt x="11657" y="4348"/>
                    <a:pt x="11657" y="3813"/>
                  </a:cubicBezTo>
                  <a:lnTo>
                    <a:pt x="11657" y="2395"/>
                  </a:lnTo>
                  <a:cubicBezTo>
                    <a:pt x="11657" y="1828"/>
                    <a:pt x="11185" y="1355"/>
                    <a:pt x="10649" y="1355"/>
                  </a:cubicBezTo>
                  <a:lnTo>
                    <a:pt x="7530" y="1355"/>
                  </a:lnTo>
                  <a:lnTo>
                    <a:pt x="7530" y="1009"/>
                  </a:lnTo>
                  <a:cubicBezTo>
                    <a:pt x="7530" y="473"/>
                    <a:pt x="7057" y="1"/>
                    <a:pt x="649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3;p21"/>
            <p:cNvSpPr txBox="1"/>
            <p:nvPr/>
          </p:nvSpPr>
          <p:spPr>
            <a:xfrm>
              <a:off x="2800009" y="2393224"/>
              <a:ext cx="1683491" cy="9902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chemeClr val="tx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21" name="Google Shape;364;p21"/>
          <p:cNvGrpSpPr/>
          <p:nvPr/>
        </p:nvGrpSpPr>
        <p:grpSpPr>
          <a:xfrm>
            <a:off x="6797516" y="3664142"/>
            <a:ext cx="2024761" cy="2469958"/>
            <a:chOff x="4704008" y="1383978"/>
            <a:chExt cx="1820510" cy="2159586"/>
          </a:xfrm>
          <a:solidFill>
            <a:schemeClr val="accent6">
              <a:lumMod val="75000"/>
            </a:schemeClr>
          </a:solidFill>
        </p:grpSpPr>
        <p:grpSp>
          <p:nvGrpSpPr>
            <p:cNvPr id="22" name="Google Shape;365;p21"/>
            <p:cNvGrpSpPr/>
            <p:nvPr/>
          </p:nvGrpSpPr>
          <p:grpSpPr>
            <a:xfrm>
              <a:off x="4704008" y="1383978"/>
              <a:ext cx="1820510" cy="2159586"/>
              <a:chOff x="4704008" y="1383978"/>
              <a:chExt cx="1820510" cy="2159586"/>
            </a:xfrm>
            <a:grpFill/>
          </p:grpSpPr>
          <p:sp>
            <p:nvSpPr>
              <p:cNvPr id="25" name="Google Shape;366;p21"/>
              <p:cNvSpPr/>
              <p:nvPr/>
            </p:nvSpPr>
            <p:spPr>
              <a:xfrm>
                <a:off x="4704008" y="2289202"/>
                <a:ext cx="222114" cy="208044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2706" extrusionOk="0">
                    <a:moveTo>
                      <a:pt x="1" y="0"/>
                    </a:moveTo>
                    <a:lnTo>
                      <a:pt x="2888" y="2706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67;p21"/>
              <p:cNvSpPr/>
              <p:nvPr/>
            </p:nvSpPr>
            <p:spPr>
              <a:xfrm>
                <a:off x="4916674" y="1383978"/>
                <a:ext cx="1607844" cy="2159586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39059" extrusionOk="0">
                    <a:moveTo>
                      <a:pt x="1" y="1"/>
                    </a:moveTo>
                    <a:lnTo>
                      <a:pt x="1" y="39059"/>
                    </a:lnTo>
                    <a:lnTo>
                      <a:pt x="20913" y="39059"/>
                    </a:lnTo>
                    <a:lnTo>
                      <a:pt x="20913" y="1"/>
                    </a:lnTo>
                    <a:close/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68;p21"/>
              <p:cNvSpPr/>
              <p:nvPr/>
            </p:nvSpPr>
            <p:spPr>
              <a:xfrm>
                <a:off x="4704008" y="1478289"/>
                <a:ext cx="1348442" cy="810957"/>
              </a:xfrm>
              <a:custGeom>
                <a:avLst/>
                <a:gdLst/>
                <a:ahLst/>
                <a:cxnLst/>
                <a:rect l="l" t="t" r="r" b="b"/>
                <a:pathLst>
                  <a:path w="17539" h="10548" extrusionOk="0">
                    <a:moveTo>
                      <a:pt x="1" y="0"/>
                    </a:moveTo>
                    <a:lnTo>
                      <a:pt x="1" y="10547"/>
                    </a:lnTo>
                    <a:lnTo>
                      <a:pt x="17539" y="10547"/>
                    </a:lnTo>
                    <a:lnTo>
                      <a:pt x="17539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369;p21"/>
            <p:cNvSpPr/>
            <p:nvPr/>
          </p:nvSpPr>
          <p:spPr>
            <a:xfrm>
              <a:off x="5141047" y="1689745"/>
              <a:ext cx="432512" cy="397903"/>
            </a:xfrm>
            <a:custGeom>
              <a:avLst/>
              <a:gdLst/>
              <a:ahLst/>
              <a:cxnLst/>
              <a:rect l="l" t="t" r="r" b="b"/>
              <a:pathLst>
                <a:path w="11910" h="10957" extrusionOk="0">
                  <a:moveTo>
                    <a:pt x="7325" y="654"/>
                  </a:moveTo>
                  <a:cubicBezTo>
                    <a:pt x="7412" y="654"/>
                    <a:pt x="7498" y="686"/>
                    <a:pt x="7561" y="749"/>
                  </a:cubicBezTo>
                  <a:lnTo>
                    <a:pt x="10995" y="4088"/>
                  </a:lnTo>
                  <a:cubicBezTo>
                    <a:pt x="11122" y="4246"/>
                    <a:pt x="11122" y="4466"/>
                    <a:pt x="10995" y="4592"/>
                  </a:cubicBezTo>
                  <a:lnTo>
                    <a:pt x="10082" y="5506"/>
                  </a:lnTo>
                  <a:lnTo>
                    <a:pt x="7404" y="2859"/>
                  </a:lnTo>
                  <a:cubicBezTo>
                    <a:pt x="7215" y="2670"/>
                    <a:pt x="6955" y="2576"/>
                    <a:pt x="6691" y="2576"/>
                  </a:cubicBezTo>
                  <a:cubicBezTo>
                    <a:pt x="6427" y="2576"/>
                    <a:pt x="6159" y="2670"/>
                    <a:pt x="5955" y="2859"/>
                  </a:cubicBezTo>
                  <a:lnTo>
                    <a:pt x="4978" y="3805"/>
                  </a:lnTo>
                  <a:cubicBezTo>
                    <a:pt x="4915" y="3868"/>
                    <a:pt x="4828" y="3899"/>
                    <a:pt x="4742" y="3899"/>
                  </a:cubicBezTo>
                  <a:cubicBezTo>
                    <a:pt x="4655" y="3899"/>
                    <a:pt x="4568" y="3868"/>
                    <a:pt x="4505" y="3805"/>
                  </a:cubicBezTo>
                  <a:cubicBezTo>
                    <a:pt x="4379" y="3679"/>
                    <a:pt x="4379" y="3458"/>
                    <a:pt x="4505" y="3332"/>
                  </a:cubicBezTo>
                  <a:lnTo>
                    <a:pt x="5955" y="1883"/>
                  </a:lnTo>
                  <a:lnTo>
                    <a:pt x="7089" y="749"/>
                  </a:lnTo>
                  <a:cubicBezTo>
                    <a:pt x="7152" y="686"/>
                    <a:pt x="7239" y="654"/>
                    <a:pt x="7325" y="654"/>
                  </a:cubicBezTo>
                  <a:close/>
                  <a:moveTo>
                    <a:pt x="2808" y="5183"/>
                  </a:moveTo>
                  <a:cubicBezTo>
                    <a:pt x="2899" y="5183"/>
                    <a:pt x="2993" y="5207"/>
                    <a:pt x="3056" y="5254"/>
                  </a:cubicBezTo>
                  <a:cubicBezTo>
                    <a:pt x="3151" y="5380"/>
                    <a:pt x="3151" y="5632"/>
                    <a:pt x="3056" y="5726"/>
                  </a:cubicBezTo>
                  <a:lnTo>
                    <a:pt x="2048" y="6735"/>
                  </a:lnTo>
                  <a:cubicBezTo>
                    <a:pt x="2001" y="6782"/>
                    <a:pt x="1914" y="6805"/>
                    <a:pt x="1824" y="6805"/>
                  </a:cubicBezTo>
                  <a:cubicBezTo>
                    <a:pt x="1733" y="6805"/>
                    <a:pt x="1639" y="6782"/>
                    <a:pt x="1576" y="6735"/>
                  </a:cubicBezTo>
                  <a:cubicBezTo>
                    <a:pt x="1449" y="6609"/>
                    <a:pt x="1449" y="6357"/>
                    <a:pt x="1576" y="6262"/>
                  </a:cubicBezTo>
                  <a:lnTo>
                    <a:pt x="2584" y="5254"/>
                  </a:lnTo>
                  <a:cubicBezTo>
                    <a:pt x="2631" y="5207"/>
                    <a:pt x="2718" y="5183"/>
                    <a:pt x="2808" y="5183"/>
                  </a:cubicBezTo>
                  <a:close/>
                  <a:moveTo>
                    <a:pt x="3785" y="6167"/>
                  </a:moveTo>
                  <a:cubicBezTo>
                    <a:pt x="3875" y="6167"/>
                    <a:pt x="3970" y="6199"/>
                    <a:pt x="4033" y="6262"/>
                  </a:cubicBezTo>
                  <a:cubicBezTo>
                    <a:pt x="4159" y="6357"/>
                    <a:pt x="4159" y="6609"/>
                    <a:pt x="4033" y="6735"/>
                  </a:cubicBezTo>
                  <a:lnTo>
                    <a:pt x="3056" y="7711"/>
                  </a:lnTo>
                  <a:cubicBezTo>
                    <a:pt x="2993" y="7774"/>
                    <a:pt x="2899" y="7806"/>
                    <a:pt x="2808" y="7806"/>
                  </a:cubicBezTo>
                  <a:cubicBezTo>
                    <a:pt x="2718" y="7806"/>
                    <a:pt x="2631" y="7774"/>
                    <a:pt x="2584" y="7711"/>
                  </a:cubicBezTo>
                  <a:cubicBezTo>
                    <a:pt x="2395" y="7554"/>
                    <a:pt x="2395" y="7365"/>
                    <a:pt x="2584" y="7239"/>
                  </a:cubicBezTo>
                  <a:lnTo>
                    <a:pt x="3560" y="6262"/>
                  </a:lnTo>
                  <a:cubicBezTo>
                    <a:pt x="3608" y="6199"/>
                    <a:pt x="3694" y="6167"/>
                    <a:pt x="3785" y="6167"/>
                  </a:cubicBezTo>
                  <a:close/>
                  <a:moveTo>
                    <a:pt x="4730" y="7113"/>
                  </a:moveTo>
                  <a:cubicBezTo>
                    <a:pt x="4821" y="7113"/>
                    <a:pt x="4915" y="7144"/>
                    <a:pt x="4978" y="7207"/>
                  </a:cubicBezTo>
                  <a:cubicBezTo>
                    <a:pt x="5073" y="7302"/>
                    <a:pt x="5073" y="7554"/>
                    <a:pt x="4978" y="7680"/>
                  </a:cubicBezTo>
                  <a:lnTo>
                    <a:pt x="4001" y="8656"/>
                  </a:lnTo>
                  <a:cubicBezTo>
                    <a:pt x="3938" y="8719"/>
                    <a:pt x="3844" y="8751"/>
                    <a:pt x="3749" y="8751"/>
                  </a:cubicBezTo>
                  <a:cubicBezTo>
                    <a:pt x="3655" y="8751"/>
                    <a:pt x="3560" y="8719"/>
                    <a:pt x="3497" y="8656"/>
                  </a:cubicBezTo>
                  <a:cubicBezTo>
                    <a:pt x="3403" y="8530"/>
                    <a:pt x="3403" y="8310"/>
                    <a:pt x="3497" y="8184"/>
                  </a:cubicBezTo>
                  <a:lnTo>
                    <a:pt x="4505" y="7207"/>
                  </a:lnTo>
                  <a:cubicBezTo>
                    <a:pt x="4553" y="7144"/>
                    <a:pt x="4639" y="7113"/>
                    <a:pt x="4730" y="7113"/>
                  </a:cubicBezTo>
                  <a:close/>
                  <a:moveTo>
                    <a:pt x="4100" y="969"/>
                  </a:moveTo>
                  <a:cubicBezTo>
                    <a:pt x="4190" y="969"/>
                    <a:pt x="4285" y="1001"/>
                    <a:pt x="4348" y="1064"/>
                  </a:cubicBezTo>
                  <a:lnTo>
                    <a:pt x="5041" y="1725"/>
                  </a:lnTo>
                  <a:lnTo>
                    <a:pt x="3938" y="2828"/>
                  </a:lnTo>
                  <a:cubicBezTo>
                    <a:pt x="3560" y="3206"/>
                    <a:pt x="3560" y="3899"/>
                    <a:pt x="3938" y="4277"/>
                  </a:cubicBezTo>
                  <a:cubicBezTo>
                    <a:pt x="4143" y="4482"/>
                    <a:pt x="4411" y="4584"/>
                    <a:pt x="4675" y="4584"/>
                  </a:cubicBezTo>
                  <a:cubicBezTo>
                    <a:pt x="4939" y="4584"/>
                    <a:pt x="5199" y="4482"/>
                    <a:pt x="5388" y="4277"/>
                  </a:cubicBezTo>
                  <a:lnTo>
                    <a:pt x="6396" y="3332"/>
                  </a:lnTo>
                  <a:cubicBezTo>
                    <a:pt x="6443" y="3269"/>
                    <a:pt x="6530" y="3238"/>
                    <a:pt x="6620" y="3238"/>
                  </a:cubicBezTo>
                  <a:cubicBezTo>
                    <a:pt x="6711" y="3238"/>
                    <a:pt x="6805" y="3269"/>
                    <a:pt x="6868" y="3332"/>
                  </a:cubicBezTo>
                  <a:lnTo>
                    <a:pt x="10334" y="6735"/>
                  </a:lnTo>
                  <a:cubicBezTo>
                    <a:pt x="10491" y="6829"/>
                    <a:pt x="10491" y="7113"/>
                    <a:pt x="10365" y="7239"/>
                  </a:cubicBezTo>
                  <a:cubicBezTo>
                    <a:pt x="10302" y="7302"/>
                    <a:pt x="10216" y="7333"/>
                    <a:pt x="10129" y="7333"/>
                  </a:cubicBezTo>
                  <a:cubicBezTo>
                    <a:pt x="10042" y="7333"/>
                    <a:pt x="9956" y="7302"/>
                    <a:pt x="9893" y="7239"/>
                  </a:cubicBezTo>
                  <a:lnTo>
                    <a:pt x="8444" y="5789"/>
                  </a:lnTo>
                  <a:cubicBezTo>
                    <a:pt x="8381" y="5726"/>
                    <a:pt x="8286" y="5695"/>
                    <a:pt x="8195" y="5695"/>
                  </a:cubicBezTo>
                  <a:cubicBezTo>
                    <a:pt x="8105" y="5695"/>
                    <a:pt x="8018" y="5726"/>
                    <a:pt x="7971" y="5789"/>
                  </a:cubicBezTo>
                  <a:cubicBezTo>
                    <a:pt x="7845" y="5884"/>
                    <a:pt x="7845" y="6136"/>
                    <a:pt x="7971" y="6262"/>
                  </a:cubicBezTo>
                  <a:lnTo>
                    <a:pt x="9420" y="7711"/>
                  </a:lnTo>
                  <a:cubicBezTo>
                    <a:pt x="9546" y="7837"/>
                    <a:pt x="9546" y="8058"/>
                    <a:pt x="9420" y="8184"/>
                  </a:cubicBezTo>
                  <a:cubicBezTo>
                    <a:pt x="9357" y="8247"/>
                    <a:pt x="9271" y="8278"/>
                    <a:pt x="9184" y="8278"/>
                  </a:cubicBezTo>
                  <a:cubicBezTo>
                    <a:pt x="9097" y="8278"/>
                    <a:pt x="9011" y="8247"/>
                    <a:pt x="8948" y="8184"/>
                  </a:cubicBezTo>
                  <a:lnTo>
                    <a:pt x="7498" y="6735"/>
                  </a:lnTo>
                  <a:cubicBezTo>
                    <a:pt x="7435" y="6672"/>
                    <a:pt x="7341" y="6640"/>
                    <a:pt x="7250" y="6640"/>
                  </a:cubicBezTo>
                  <a:cubicBezTo>
                    <a:pt x="7160" y="6640"/>
                    <a:pt x="7073" y="6672"/>
                    <a:pt x="7026" y="6735"/>
                  </a:cubicBezTo>
                  <a:cubicBezTo>
                    <a:pt x="6900" y="6829"/>
                    <a:pt x="6900" y="7081"/>
                    <a:pt x="7026" y="7176"/>
                  </a:cubicBezTo>
                  <a:lnTo>
                    <a:pt x="8475" y="8656"/>
                  </a:lnTo>
                  <a:cubicBezTo>
                    <a:pt x="8601" y="8751"/>
                    <a:pt x="8601" y="9003"/>
                    <a:pt x="8475" y="9129"/>
                  </a:cubicBezTo>
                  <a:cubicBezTo>
                    <a:pt x="8412" y="9176"/>
                    <a:pt x="8325" y="9200"/>
                    <a:pt x="8239" y="9200"/>
                  </a:cubicBezTo>
                  <a:cubicBezTo>
                    <a:pt x="8152" y="9200"/>
                    <a:pt x="8066" y="9176"/>
                    <a:pt x="8003" y="9129"/>
                  </a:cubicBezTo>
                  <a:lnTo>
                    <a:pt x="6459" y="7648"/>
                  </a:lnTo>
                  <a:cubicBezTo>
                    <a:pt x="6270" y="7459"/>
                    <a:pt x="6018" y="7396"/>
                    <a:pt x="5797" y="7396"/>
                  </a:cubicBezTo>
                  <a:cubicBezTo>
                    <a:pt x="5797" y="7144"/>
                    <a:pt x="5671" y="6924"/>
                    <a:pt x="5482" y="6735"/>
                  </a:cubicBezTo>
                  <a:cubicBezTo>
                    <a:pt x="5293" y="6514"/>
                    <a:pt x="5041" y="6451"/>
                    <a:pt x="4821" y="6388"/>
                  </a:cubicBezTo>
                  <a:cubicBezTo>
                    <a:pt x="4821" y="6167"/>
                    <a:pt x="4694" y="5947"/>
                    <a:pt x="4505" y="5726"/>
                  </a:cubicBezTo>
                  <a:cubicBezTo>
                    <a:pt x="4285" y="5537"/>
                    <a:pt x="4064" y="5474"/>
                    <a:pt x="3812" y="5411"/>
                  </a:cubicBezTo>
                  <a:cubicBezTo>
                    <a:pt x="3812" y="5191"/>
                    <a:pt x="3718" y="4939"/>
                    <a:pt x="3497" y="4750"/>
                  </a:cubicBezTo>
                  <a:cubicBezTo>
                    <a:pt x="3308" y="4561"/>
                    <a:pt x="3048" y="4466"/>
                    <a:pt x="2785" y="4466"/>
                  </a:cubicBezTo>
                  <a:cubicBezTo>
                    <a:pt x="2521" y="4466"/>
                    <a:pt x="2253" y="4561"/>
                    <a:pt x="2048" y="4750"/>
                  </a:cubicBezTo>
                  <a:lnTo>
                    <a:pt x="1544" y="5254"/>
                  </a:lnTo>
                  <a:lnTo>
                    <a:pt x="819" y="4561"/>
                  </a:lnTo>
                  <a:cubicBezTo>
                    <a:pt x="725" y="4435"/>
                    <a:pt x="725" y="4183"/>
                    <a:pt x="819" y="4088"/>
                  </a:cubicBezTo>
                  <a:lnTo>
                    <a:pt x="3875" y="1064"/>
                  </a:lnTo>
                  <a:cubicBezTo>
                    <a:pt x="3923" y="1001"/>
                    <a:pt x="4009" y="969"/>
                    <a:pt x="4100" y="969"/>
                  </a:cubicBezTo>
                  <a:close/>
                  <a:moveTo>
                    <a:pt x="5718" y="8089"/>
                  </a:moveTo>
                  <a:cubicBezTo>
                    <a:pt x="5805" y="8089"/>
                    <a:pt x="5892" y="8121"/>
                    <a:pt x="5955" y="8184"/>
                  </a:cubicBezTo>
                  <a:cubicBezTo>
                    <a:pt x="6081" y="8310"/>
                    <a:pt x="6081" y="8530"/>
                    <a:pt x="5955" y="8656"/>
                  </a:cubicBezTo>
                  <a:lnTo>
                    <a:pt x="4978" y="9633"/>
                  </a:lnTo>
                  <a:cubicBezTo>
                    <a:pt x="4915" y="9696"/>
                    <a:pt x="4821" y="9728"/>
                    <a:pt x="4730" y="9728"/>
                  </a:cubicBezTo>
                  <a:cubicBezTo>
                    <a:pt x="4639" y="9728"/>
                    <a:pt x="4553" y="9696"/>
                    <a:pt x="4505" y="9633"/>
                  </a:cubicBezTo>
                  <a:cubicBezTo>
                    <a:pt x="4379" y="9507"/>
                    <a:pt x="4379" y="9286"/>
                    <a:pt x="4505" y="9160"/>
                  </a:cubicBezTo>
                  <a:lnTo>
                    <a:pt x="5482" y="8184"/>
                  </a:lnTo>
                  <a:cubicBezTo>
                    <a:pt x="5545" y="8121"/>
                    <a:pt x="5632" y="8089"/>
                    <a:pt x="5718" y="8089"/>
                  </a:cubicBezTo>
                  <a:close/>
                  <a:moveTo>
                    <a:pt x="6616" y="8877"/>
                  </a:moveTo>
                  <a:lnTo>
                    <a:pt x="7467" y="9665"/>
                  </a:lnTo>
                  <a:cubicBezTo>
                    <a:pt x="7593" y="9759"/>
                    <a:pt x="7593" y="9980"/>
                    <a:pt x="7435" y="10106"/>
                  </a:cubicBezTo>
                  <a:cubicBezTo>
                    <a:pt x="7388" y="10169"/>
                    <a:pt x="7286" y="10200"/>
                    <a:pt x="7179" y="10200"/>
                  </a:cubicBezTo>
                  <a:cubicBezTo>
                    <a:pt x="7073" y="10200"/>
                    <a:pt x="6963" y="10169"/>
                    <a:pt x="6900" y="10106"/>
                  </a:cubicBezTo>
                  <a:lnTo>
                    <a:pt x="6207" y="9412"/>
                  </a:lnTo>
                  <a:lnTo>
                    <a:pt x="6427" y="9160"/>
                  </a:lnTo>
                  <a:cubicBezTo>
                    <a:pt x="6522" y="9097"/>
                    <a:pt x="6585" y="8971"/>
                    <a:pt x="6616" y="8877"/>
                  </a:cubicBezTo>
                  <a:close/>
                  <a:moveTo>
                    <a:pt x="7309" y="0"/>
                  </a:moveTo>
                  <a:cubicBezTo>
                    <a:pt x="7042" y="0"/>
                    <a:pt x="6774" y="103"/>
                    <a:pt x="6585" y="308"/>
                  </a:cubicBezTo>
                  <a:lnTo>
                    <a:pt x="5608" y="1284"/>
                  </a:lnTo>
                  <a:lnTo>
                    <a:pt x="4852" y="560"/>
                  </a:lnTo>
                  <a:cubicBezTo>
                    <a:pt x="4656" y="394"/>
                    <a:pt x="4409" y="307"/>
                    <a:pt x="4163" y="307"/>
                  </a:cubicBezTo>
                  <a:cubicBezTo>
                    <a:pt x="3897" y="307"/>
                    <a:pt x="3631" y="409"/>
                    <a:pt x="3434" y="623"/>
                  </a:cubicBezTo>
                  <a:lnTo>
                    <a:pt x="410" y="3647"/>
                  </a:lnTo>
                  <a:cubicBezTo>
                    <a:pt x="0" y="4025"/>
                    <a:pt x="0" y="4718"/>
                    <a:pt x="410" y="5096"/>
                  </a:cubicBezTo>
                  <a:lnTo>
                    <a:pt x="1103" y="5821"/>
                  </a:lnTo>
                  <a:cubicBezTo>
                    <a:pt x="725" y="6199"/>
                    <a:pt x="725" y="6829"/>
                    <a:pt x="1103" y="7239"/>
                  </a:cubicBezTo>
                  <a:cubicBezTo>
                    <a:pt x="1292" y="7428"/>
                    <a:pt x="1544" y="7491"/>
                    <a:pt x="1765" y="7554"/>
                  </a:cubicBezTo>
                  <a:cubicBezTo>
                    <a:pt x="1765" y="7774"/>
                    <a:pt x="1891" y="8026"/>
                    <a:pt x="2080" y="8215"/>
                  </a:cubicBezTo>
                  <a:cubicBezTo>
                    <a:pt x="2300" y="8404"/>
                    <a:pt x="2521" y="8499"/>
                    <a:pt x="2773" y="8530"/>
                  </a:cubicBezTo>
                  <a:cubicBezTo>
                    <a:pt x="2773" y="8751"/>
                    <a:pt x="2867" y="9003"/>
                    <a:pt x="3088" y="9192"/>
                  </a:cubicBezTo>
                  <a:cubicBezTo>
                    <a:pt x="3277" y="9381"/>
                    <a:pt x="3497" y="9475"/>
                    <a:pt x="3749" y="9507"/>
                  </a:cubicBezTo>
                  <a:cubicBezTo>
                    <a:pt x="3749" y="9759"/>
                    <a:pt x="3875" y="9980"/>
                    <a:pt x="4064" y="10169"/>
                  </a:cubicBezTo>
                  <a:cubicBezTo>
                    <a:pt x="4253" y="10373"/>
                    <a:pt x="4521" y="10476"/>
                    <a:pt x="4789" y="10476"/>
                  </a:cubicBezTo>
                  <a:cubicBezTo>
                    <a:pt x="5057" y="10476"/>
                    <a:pt x="5325" y="10373"/>
                    <a:pt x="5514" y="10169"/>
                  </a:cubicBezTo>
                  <a:lnTo>
                    <a:pt x="5766" y="9948"/>
                  </a:lnTo>
                  <a:lnTo>
                    <a:pt x="6459" y="10673"/>
                  </a:lnTo>
                  <a:cubicBezTo>
                    <a:pt x="6664" y="10862"/>
                    <a:pt x="6939" y="10956"/>
                    <a:pt x="7219" y="10956"/>
                  </a:cubicBezTo>
                  <a:cubicBezTo>
                    <a:pt x="7498" y="10956"/>
                    <a:pt x="7782" y="10862"/>
                    <a:pt x="8003" y="10673"/>
                  </a:cubicBezTo>
                  <a:cubicBezTo>
                    <a:pt x="8192" y="10452"/>
                    <a:pt x="8286" y="10232"/>
                    <a:pt x="8318" y="9980"/>
                  </a:cubicBezTo>
                  <a:cubicBezTo>
                    <a:pt x="8538" y="9980"/>
                    <a:pt x="8790" y="9885"/>
                    <a:pt x="8979" y="9665"/>
                  </a:cubicBezTo>
                  <a:cubicBezTo>
                    <a:pt x="9168" y="9475"/>
                    <a:pt x="9263" y="9255"/>
                    <a:pt x="9294" y="9003"/>
                  </a:cubicBezTo>
                  <a:cubicBezTo>
                    <a:pt x="9546" y="9003"/>
                    <a:pt x="9767" y="8877"/>
                    <a:pt x="9956" y="8688"/>
                  </a:cubicBezTo>
                  <a:cubicBezTo>
                    <a:pt x="10176" y="8499"/>
                    <a:pt x="10239" y="8247"/>
                    <a:pt x="10271" y="8026"/>
                  </a:cubicBezTo>
                  <a:cubicBezTo>
                    <a:pt x="10523" y="8026"/>
                    <a:pt x="10743" y="7900"/>
                    <a:pt x="10964" y="7711"/>
                  </a:cubicBezTo>
                  <a:cubicBezTo>
                    <a:pt x="11342" y="7302"/>
                    <a:pt x="11342" y="6640"/>
                    <a:pt x="10964" y="6262"/>
                  </a:cubicBezTo>
                  <a:lnTo>
                    <a:pt x="10680" y="5978"/>
                  </a:lnTo>
                  <a:lnTo>
                    <a:pt x="11594" y="5065"/>
                  </a:lnTo>
                  <a:cubicBezTo>
                    <a:pt x="11909" y="4687"/>
                    <a:pt x="11909" y="4057"/>
                    <a:pt x="11468" y="3647"/>
                  </a:cubicBezTo>
                  <a:lnTo>
                    <a:pt x="8034" y="308"/>
                  </a:lnTo>
                  <a:cubicBezTo>
                    <a:pt x="7845" y="103"/>
                    <a:pt x="7577" y="0"/>
                    <a:pt x="73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4" name="Google Shape;371;p21"/>
            <p:cNvSpPr txBox="1"/>
            <p:nvPr/>
          </p:nvSpPr>
          <p:spPr>
            <a:xfrm>
              <a:off x="4909662" y="2633363"/>
              <a:ext cx="1614855" cy="7904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mn-MN" sz="1200" b="1" dirty="0"/>
                <a:t>3.</a:t>
              </a:r>
              <a:r>
                <a:rPr lang="mn-MN" sz="1200" b="1" dirty="0">
                  <a:sym typeface="Nunito Sans ExtraBold"/>
                </a:rPr>
                <a:t> МОНГОЛ УЛСАД ЗОХИОН БАЙГУУЛАГДАЖ БУЙ ЭВЕНТИЙН АЧ ХОЛБОГДОЛ, ЭРЭМБЭ ТОГТООХ АРГАЗҮЙ</a:t>
              </a:r>
              <a:r>
                <a:rPr lang="mn-MN" sz="1200" b="1" dirty="0"/>
                <a:t> </a:t>
              </a:r>
              <a:endParaRPr sz="1200" b="1" dirty="0">
                <a:sym typeface="Fira Sans"/>
              </a:endParaRPr>
            </a:p>
          </p:txBody>
        </p:sp>
      </p:grpSp>
      <p:grpSp>
        <p:nvGrpSpPr>
          <p:cNvPr id="28" name="Google Shape;372;p21"/>
          <p:cNvGrpSpPr/>
          <p:nvPr/>
        </p:nvGrpSpPr>
        <p:grpSpPr>
          <a:xfrm>
            <a:off x="8882119" y="3664142"/>
            <a:ext cx="2101017" cy="2469958"/>
            <a:chOff x="6788610" y="1383978"/>
            <a:chExt cx="1818203" cy="2159586"/>
          </a:xfrm>
          <a:solidFill>
            <a:srgbClr val="FFFF00"/>
          </a:solidFill>
        </p:grpSpPr>
        <p:grpSp>
          <p:nvGrpSpPr>
            <p:cNvPr id="29" name="Google Shape;373;p21"/>
            <p:cNvGrpSpPr/>
            <p:nvPr/>
          </p:nvGrpSpPr>
          <p:grpSpPr>
            <a:xfrm>
              <a:off x="6788610" y="1383978"/>
              <a:ext cx="1818203" cy="2159586"/>
              <a:chOff x="6788610" y="1383978"/>
              <a:chExt cx="1818203" cy="2159586"/>
            </a:xfrm>
            <a:grpFill/>
          </p:grpSpPr>
          <p:sp>
            <p:nvSpPr>
              <p:cNvPr id="35" name="Google Shape;374;p21"/>
              <p:cNvSpPr/>
              <p:nvPr/>
            </p:nvSpPr>
            <p:spPr>
              <a:xfrm>
                <a:off x="6788610" y="2289202"/>
                <a:ext cx="222114" cy="208044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2706" extrusionOk="0">
                    <a:moveTo>
                      <a:pt x="1" y="0"/>
                    </a:moveTo>
                    <a:lnTo>
                      <a:pt x="2888" y="2706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75;p21"/>
              <p:cNvSpPr/>
              <p:nvPr/>
            </p:nvSpPr>
            <p:spPr>
              <a:xfrm>
                <a:off x="6998969" y="1383978"/>
                <a:ext cx="1607844" cy="2159586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39059" extrusionOk="0">
                    <a:moveTo>
                      <a:pt x="0" y="1"/>
                    </a:moveTo>
                    <a:lnTo>
                      <a:pt x="0" y="39059"/>
                    </a:lnTo>
                    <a:lnTo>
                      <a:pt x="20912" y="39059"/>
                    </a:lnTo>
                    <a:lnTo>
                      <a:pt x="20912" y="1"/>
                    </a:lnTo>
                    <a:close/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6;p21"/>
              <p:cNvSpPr/>
              <p:nvPr/>
            </p:nvSpPr>
            <p:spPr>
              <a:xfrm>
                <a:off x="6788610" y="1478289"/>
                <a:ext cx="1348442" cy="810957"/>
              </a:xfrm>
              <a:custGeom>
                <a:avLst/>
                <a:gdLst/>
                <a:ahLst/>
                <a:cxnLst/>
                <a:rect l="l" t="t" r="r" b="b"/>
                <a:pathLst>
                  <a:path w="17539" h="10548" extrusionOk="0">
                    <a:moveTo>
                      <a:pt x="1" y="0"/>
                    </a:moveTo>
                    <a:lnTo>
                      <a:pt x="1" y="10547"/>
                    </a:lnTo>
                    <a:lnTo>
                      <a:pt x="17539" y="10547"/>
                    </a:lnTo>
                    <a:lnTo>
                      <a:pt x="17539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377;p21"/>
            <p:cNvGrpSpPr/>
            <p:nvPr/>
          </p:nvGrpSpPr>
          <p:grpSpPr>
            <a:xfrm>
              <a:off x="7274003" y="1675881"/>
              <a:ext cx="374153" cy="425648"/>
              <a:chOff x="-919700" y="2420750"/>
              <a:chExt cx="257575" cy="293025"/>
            </a:xfrm>
            <a:grpFill/>
          </p:grpSpPr>
          <p:sp>
            <p:nvSpPr>
              <p:cNvPr id="32" name="Google Shape;378;p21"/>
              <p:cNvSpPr/>
              <p:nvPr/>
            </p:nvSpPr>
            <p:spPr>
              <a:xfrm>
                <a:off x="-884250" y="2490850"/>
                <a:ext cx="8430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2049" extrusionOk="0">
                    <a:moveTo>
                      <a:pt x="977" y="631"/>
                    </a:moveTo>
                    <a:cubicBezTo>
                      <a:pt x="1166" y="631"/>
                      <a:pt x="1324" y="788"/>
                      <a:pt x="1324" y="977"/>
                    </a:cubicBezTo>
                    <a:cubicBezTo>
                      <a:pt x="1324" y="1198"/>
                      <a:pt x="1166" y="1355"/>
                      <a:pt x="977" y="1355"/>
                    </a:cubicBezTo>
                    <a:cubicBezTo>
                      <a:pt x="788" y="1355"/>
                      <a:pt x="631" y="1198"/>
                      <a:pt x="631" y="977"/>
                    </a:cubicBezTo>
                    <a:cubicBezTo>
                      <a:pt x="631" y="788"/>
                      <a:pt x="788" y="631"/>
                      <a:pt x="977" y="631"/>
                    </a:cubicBezTo>
                    <a:close/>
                    <a:moveTo>
                      <a:pt x="2363" y="631"/>
                    </a:moveTo>
                    <a:cubicBezTo>
                      <a:pt x="2552" y="631"/>
                      <a:pt x="2710" y="788"/>
                      <a:pt x="2710" y="977"/>
                    </a:cubicBezTo>
                    <a:cubicBezTo>
                      <a:pt x="2710" y="1198"/>
                      <a:pt x="2552" y="1355"/>
                      <a:pt x="2363" y="1355"/>
                    </a:cubicBezTo>
                    <a:cubicBezTo>
                      <a:pt x="2174" y="1355"/>
                      <a:pt x="2017" y="1198"/>
                      <a:pt x="2017" y="977"/>
                    </a:cubicBezTo>
                    <a:cubicBezTo>
                      <a:pt x="2017" y="788"/>
                      <a:pt x="2174" y="631"/>
                      <a:pt x="2363" y="631"/>
                    </a:cubicBezTo>
                    <a:close/>
                    <a:moveTo>
                      <a:pt x="1009" y="1"/>
                    </a:moveTo>
                    <a:cubicBezTo>
                      <a:pt x="473" y="1"/>
                      <a:pt x="0" y="473"/>
                      <a:pt x="0" y="1040"/>
                    </a:cubicBezTo>
                    <a:cubicBezTo>
                      <a:pt x="0" y="1576"/>
                      <a:pt x="473" y="2048"/>
                      <a:pt x="1009" y="2048"/>
                    </a:cubicBezTo>
                    <a:cubicBezTo>
                      <a:pt x="1292" y="2048"/>
                      <a:pt x="1544" y="1922"/>
                      <a:pt x="1702" y="1765"/>
                    </a:cubicBezTo>
                    <a:cubicBezTo>
                      <a:pt x="1891" y="1922"/>
                      <a:pt x="2111" y="2048"/>
                      <a:pt x="2363" y="2048"/>
                    </a:cubicBezTo>
                    <a:cubicBezTo>
                      <a:pt x="2899" y="2048"/>
                      <a:pt x="3371" y="1576"/>
                      <a:pt x="3371" y="1040"/>
                    </a:cubicBezTo>
                    <a:cubicBezTo>
                      <a:pt x="3371" y="442"/>
                      <a:pt x="2899" y="1"/>
                      <a:pt x="2363" y="1"/>
                    </a:cubicBezTo>
                    <a:cubicBezTo>
                      <a:pt x="2080" y="1"/>
                      <a:pt x="1859" y="127"/>
                      <a:pt x="1702" y="284"/>
                    </a:cubicBezTo>
                    <a:cubicBezTo>
                      <a:pt x="1481" y="127"/>
                      <a:pt x="1261" y="1"/>
                      <a:pt x="100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79;p21"/>
              <p:cNvSpPr/>
              <p:nvPr/>
            </p:nvSpPr>
            <p:spPr>
              <a:xfrm>
                <a:off x="-919700" y="2420750"/>
                <a:ext cx="257575" cy="293025"/>
              </a:xfrm>
              <a:custGeom>
                <a:avLst/>
                <a:gdLst/>
                <a:ahLst/>
                <a:cxnLst/>
                <a:rect l="l" t="t" r="r" b="b"/>
                <a:pathLst>
                  <a:path w="10303" h="11721" extrusionOk="0">
                    <a:moveTo>
                      <a:pt x="7152" y="694"/>
                    </a:moveTo>
                    <a:cubicBezTo>
                      <a:pt x="7373" y="694"/>
                      <a:pt x="7530" y="851"/>
                      <a:pt x="7530" y="1040"/>
                    </a:cubicBezTo>
                    <a:lnTo>
                      <a:pt x="7530" y="1418"/>
                    </a:lnTo>
                    <a:lnTo>
                      <a:pt x="662" y="1418"/>
                    </a:lnTo>
                    <a:lnTo>
                      <a:pt x="662" y="1040"/>
                    </a:lnTo>
                    <a:cubicBezTo>
                      <a:pt x="694" y="851"/>
                      <a:pt x="851" y="694"/>
                      <a:pt x="1009" y="694"/>
                    </a:cubicBezTo>
                    <a:close/>
                    <a:moveTo>
                      <a:pt x="7562" y="2111"/>
                    </a:moveTo>
                    <a:lnTo>
                      <a:pt x="7562" y="3403"/>
                    </a:lnTo>
                    <a:lnTo>
                      <a:pt x="7247" y="3088"/>
                    </a:lnTo>
                    <a:cubicBezTo>
                      <a:pt x="7042" y="2883"/>
                      <a:pt x="6784" y="2792"/>
                      <a:pt x="6528" y="2792"/>
                    </a:cubicBezTo>
                    <a:cubicBezTo>
                      <a:pt x="5999" y="2792"/>
                      <a:pt x="5483" y="3186"/>
                      <a:pt x="5483" y="3781"/>
                    </a:cubicBezTo>
                    <a:cubicBezTo>
                      <a:pt x="5483" y="4065"/>
                      <a:pt x="5577" y="4348"/>
                      <a:pt x="5798" y="4506"/>
                    </a:cubicBezTo>
                    <a:lnTo>
                      <a:pt x="6774" y="5482"/>
                    </a:lnTo>
                    <a:lnTo>
                      <a:pt x="1009" y="5482"/>
                    </a:lnTo>
                    <a:cubicBezTo>
                      <a:pt x="995" y="5485"/>
                      <a:pt x="982" y="5486"/>
                      <a:pt x="968" y="5486"/>
                    </a:cubicBezTo>
                    <a:cubicBezTo>
                      <a:pt x="825" y="5486"/>
                      <a:pt x="694" y="5340"/>
                      <a:pt x="694" y="5167"/>
                    </a:cubicBezTo>
                    <a:lnTo>
                      <a:pt x="694" y="2111"/>
                    </a:lnTo>
                    <a:close/>
                    <a:moveTo>
                      <a:pt x="8160" y="2584"/>
                    </a:moveTo>
                    <a:lnTo>
                      <a:pt x="9200" y="3624"/>
                    </a:lnTo>
                    <a:cubicBezTo>
                      <a:pt x="9421" y="3844"/>
                      <a:pt x="9515" y="4065"/>
                      <a:pt x="9515" y="4348"/>
                    </a:cubicBezTo>
                    <a:lnTo>
                      <a:pt x="9515" y="6900"/>
                    </a:lnTo>
                    <a:cubicBezTo>
                      <a:pt x="9515" y="7373"/>
                      <a:pt x="9358" y="7845"/>
                      <a:pt x="9043" y="8192"/>
                    </a:cubicBezTo>
                    <a:lnTo>
                      <a:pt x="5955" y="8192"/>
                    </a:lnTo>
                    <a:cubicBezTo>
                      <a:pt x="5640" y="7845"/>
                      <a:pt x="5483" y="7373"/>
                      <a:pt x="5483" y="6900"/>
                    </a:cubicBezTo>
                    <a:lnTo>
                      <a:pt x="5483" y="6144"/>
                    </a:lnTo>
                    <a:lnTo>
                      <a:pt x="6837" y="6144"/>
                    </a:lnTo>
                    <a:lnTo>
                      <a:pt x="6837" y="6207"/>
                    </a:lnTo>
                    <a:cubicBezTo>
                      <a:pt x="6837" y="6585"/>
                      <a:pt x="6900" y="6932"/>
                      <a:pt x="7089" y="7373"/>
                    </a:cubicBezTo>
                    <a:cubicBezTo>
                      <a:pt x="7135" y="7487"/>
                      <a:pt x="7263" y="7568"/>
                      <a:pt x="7403" y="7568"/>
                    </a:cubicBezTo>
                    <a:cubicBezTo>
                      <a:pt x="7455" y="7568"/>
                      <a:pt x="7510" y="7556"/>
                      <a:pt x="7562" y="7530"/>
                    </a:cubicBezTo>
                    <a:cubicBezTo>
                      <a:pt x="7719" y="7467"/>
                      <a:pt x="7782" y="7247"/>
                      <a:pt x="7719" y="7058"/>
                    </a:cubicBezTo>
                    <a:cubicBezTo>
                      <a:pt x="7593" y="6774"/>
                      <a:pt x="7530" y="6522"/>
                      <a:pt x="7530" y="6239"/>
                    </a:cubicBezTo>
                    <a:lnTo>
                      <a:pt x="7530" y="5451"/>
                    </a:lnTo>
                    <a:cubicBezTo>
                      <a:pt x="7530" y="5356"/>
                      <a:pt x="7467" y="5262"/>
                      <a:pt x="7404" y="5199"/>
                    </a:cubicBezTo>
                    <a:lnTo>
                      <a:pt x="6207" y="4033"/>
                    </a:lnTo>
                    <a:cubicBezTo>
                      <a:pt x="6018" y="3844"/>
                      <a:pt x="6144" y="3435"/>
                      <a:pt x="6459" y="3435"/>
                    </a:cubicBezTo>
                    <a:cubicBezTo>
                      <a:pt x="6522" y="3435"/>
                      <a:pt x="6648" y="3466"/>
                      <a:pt x="6680" y="3561"/>
                    </a:cubicBezTo>
                    <a:lnTo>
                      <a:pt x="8255" y="5136"/>
                    </a:lnTo>
                    <a:cubicBezTo>
                      <a:pt x="8318" y="5199"/>
                      <a:pt x="8413" y="5230"/>
                      <a:pt x="8503" y="5230"/>
                    </a:cubicBezTo>
                    <a:cubicBezTo>
                      <a:pt x="8594" y="5230"/>
                      <a:pt x="8680" y="5199"/>
                      <a:pt x="8728" y="5136"/>
                    </a:cubicBezTo>
                    <a:cubicBezTo>
                      <a:pt x="8854" y="5010"/>
                      <a:pt x="8854" y="4789"/>
                      <a:pt x="8728" y="4663"/>
                    </a:cubicBezTo>
                    <a:lnTo>
                      <a:pt x="8160" y="4065"/>
                    </a:lnTo>
                    <a:lnTo>
                      <a:pt x="8160" y="2584"/>
                    </a:lnTo>
                    <a:close/>
                    <a:moveTo>
                      <a:pt x="9295" y="8948"/>
                    </a:moveTo>
                    <a:cubicBezTo>
                      <a:pt x="9484" y="8948"/>
                      <a:pt x="9641" y="9105"/>
                      <a:pt x="9641" y="9295"/>
                    </a:cubicBezTo>
                    <a:lnTo>
                      <a:pt x="9641" y="10996"/>
                    </a:lnTo>
                    <a:lnTo>
                      <a:pt x="5514" y="10996"/>
                    </a:lnTo>
                    <a:lnTo>
                      <a:pt x="5514" y="9295"/>
                    </a:lnTo>
                    <a:cubicBezTo>
                      <a:pt x="5514" y="9105"/>
                      <a:pt x="5672" y="8948"/>
                      <a:pt x="5861" y="8948"/>
                    </a:cubicBezTo>
                    <a:close/>
                    <a:moveTo>
                      <a:pt x="1009" y="1"/>
                    </a:moveTo>
                    <a:cubicBezTo>
                      <a:pt x="473" y="1"/>
                      <a:pt x="1" y="473"/>
                      <a:pt x="1" y="1040"/>
                    </a:cubicBezTo>
                    <a:lnTo>
                      <a:pt x="1" y="5167"/>
                    </a:lnTo>
                    <a:cubicBezTo>
                      <a:pt x="1" y="5734"/>
                      <a:pt x="473" y="6207"/>
                      <a:pt x="1009" y="6207"/>
                    </a:cubicBezTo>
                    <a:lnTo>
                      <a:pt x="4789" y="6207"/>
                    </a:lnTo>
                    <a:lnTo>
                      <a:pt x="4789" y="6932"/>
                    </a:lnTo>
                    <a:cubicBezTo>
                      <a:pt x="4789" y="7499"/>
                      <a:pt x="4947" y="8003"/>
                      <a:pt x="5231" y="8444"/>
                    </a:cubicBezTo>
                    <a:cubicBezTo>
                      <a:pt x="4947" y="8633"/>
                      <a:pt x="4789" y="8948"/>
                      <a:pt x="4789" y="9295"/>
                    </a:cubicBezTo>
                    <a:lnTo>
                      <a:pt x="4789" y="11342"/>
                    </a:lnTo>
                    <a:cubicBezTo>
                      <a:pt x="4789" y="11563"/>
                      <a:pt x="4947" y="11720"/>
                      <a:pt x="5168" y="11720"/>
                    </a:cubicBezTo>
                    <a:lnTo>
                      <a:pt x="9956" y="11720"/>
                    </a:lnTo>
                    <a:cubicBezTo>
                      <a:pt x="10145" y="11720"/>
                      <a:pt x="10303" y="11563"/>
                      <a:pt x="10303" y="11342"/>
                    </a:cubicBezTo>
                    <a:lnTo>
                      <a:pt x="10303" y="9295"/>
                    </a:lnTo>
                    <a:cubicBezTo>
                      <a:pt x="10303" y="8948"/>
                      <a:pt x="10114" y="8633"/>
                      <a:pt x="9893" y="8444"/>
                    </a:cubicBezTo>
                    <a:cubicBezTo>
                      <a:pt x="10177" y="8003"/>
                      <a:pt x="10303" y="7499"/>
                      <a:pt x="10303" y="6932"/>
                    </a:cubicBezTo>
                    <a:lnTo>
                      <a:pt x="10303" y="4380"/>
                    </a:lnTo>
                    <a:lnTo>
                      <a:pt x="10271" y="4380"/>
                    </a:lnTo>
                    <a:cubicBezTo>
                      <a:pt x="10271" y="3907"/>
                      <a:pt x="10082" y="3466"/>
                      <a:pt x="9767" y="3151"/>
                    </a:cubicBezTo>
                    <a:lnTo>
                      <a:pt x="8224" y="1639"/>
                    </a:lnTo>
                    <a:lnTo>
                      <a:pt x="8224" y="1040"/>
                    </a:lnTo>
                    <a:cubicBezTo>
                      <a:pt x="8224" y="473"/>
                      <a:pt x="7751" y="1"/>
                      <a:pt x="721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80;p21"/>
              <p:cNvSpPr/>
              <p:nvPr/>
            </p:nvSpPr>
            <p:spPr>
              <a:xfrm>
                <a:off x="-766100" y="2660975"/>
                <a:ext cx="181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26" extrusionOk="0">
                    <a:moveTo>
                      <a:pt x="347" y="1"/>
                    </a:moveTo>
                    <a:cubicBezTo>
                      <a:pt x="158" y="1"/>
                      <a:pt x="0" y="158"/>
                      <a:pt x="0" y="379"/>
                    </a:cubicBezTo>
                    <a:cubicBezTo>
                      <a:pt x="0" y="568"/>
                      <a:pt x="158" y="725"/>
                      <a:pt x="347" y="725"/>
                    </a:cubicBezTo>
                    <a:cubicBezTo>
                      <a:pt x="536" y="725"/>
                      <a:pt x="725" y="568"/>
                      <a:pt x="725" y="379"/>
                    </a:cubicBezTo>
                    <a:cubicBezTo>
                      <a:pt x="693" y="158"/>
                      <a:pt x="536" y="1"/>
                      <a:pt x="3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Google Shape;382;p21"/>
            <p:cNvSpPr txBox="1"/>
            <p:nvPr/>
          </p:nvSpPr>
          <p:spPr>
            <a:xfrm>
              <a:off x="7070565" y="2453421"/>
              <a:ext cx="1464652" cy="9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mn-MN" sz="12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4. </a:t>
              </a:r>
              <a:r>
                <a:rPr lang="mn-MN" sz="12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САНАЛ, ЗӨВЛӨМЖ</a:t>
              </a:r>
              <a:r>
                <a:rPr lang="mn-MN" sz="12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endParaRPr lang="mn-MN" sz="800" dirty="0">
                <a:solidFill>
                  <a:schemeClr val="tx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1BC17B1-5C32-437E-B064-44AE6E6CEFEA}"/>
              </a:ext>
            </a:extLst>
          </p:cNvPr>
          <p:cNvSpPr txBox="1"/>
          <p:nvPr/>
        </p:nvSpPr>
        <p:spPr>
          <a:xfrm>
            <a:off x="1747612" y="887131"/>
            <a:ext cx="4300313" cy="542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28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АГУУЛГА</a:t>
            </a:r>
            <a:endParaRPr lang="mn-MN" sz="2800" dirty="0"/>
          </a:p>
        </p:txBody>
      </p:sp>
      <p:grpSp>
        <p:nvGrpSpPr>
          <p:cNvPr id="39" name="Google Shape;1410;p42">
            <a:extLst>
              <a:ext uri="{FF2B5EF4-FFF2-40B4-BE49-F238E27FC236}">
                <a16:creationId xmlns:a16="http://schemas.microsoft.com/office/drawing/2014/main" id="{FF8503C4-BF66-4B99-B543-37432840B0E0}"/>
              </a:ext>
            </a:extLst>
          </p:cNvPr>
          <p:cNvGrpSpPr/>
          <p:nvPr/>
        </p:nvGrpSpPr>
        <p:grpSpPr>
          <a:xfrm>
            <a:off x="3042707" y="4912204"/>
            <a:ext cx="282529" cy="281497"/>
            <a:chOff x="2085450" y="842250"/>
            <a:chExt cx="483700" cy="481850"/>
          </a:xfrm>
        </p:grpSpPr>
        <p:sp>
          <p:nvSpPr>
            <p:cNvPr id="40" name="Google Shape;1411;p42">
              <a:extLst>
                <a:ext uri="{FF2B5EF4-FFF2-40B4-BE49-F238E27FC236}">
                  <a16:creationId xmlns:a16="http://schemas.microsoft.com/office/drawing/2014/main" id="{75DC3178-E538-44F8-9D39-8E7591723992}"/>
                </a:ext>
              </a:extLst>
            </p:cNvPr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1" name="Google Shape;1412;p42">
              <a:extLst>
                <a:ext uri="{FF2B5EF4-FFF2-40B4-BE49-F238E27FC236}">
                  <a16:creationId xmlns:a16="http://schemas.microsoft.com/office/drawing/2014/main" id="{A4F967F7-2F09-4E11-8FDA-2D2850D8F88D}"/>
                </a:ext>
              </a:extLst>
            </p:cNvPr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" name="Google Shape;1413;p42">
              <a:extLst>
                <a:ext uri="{FF2B5EF4-FFF2-40B4-BE49-F238E27FC236}">
                  <a16:creationId xmlns:a16="http://schemas.microsoft.com/office/drawing/2014/main" id="{6E837465-F157-4BAC-B75C-E5842FDDE97D}"/>
                </a:ext>
              </a:extLst>
            </p:cNvPr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3" name="Google Shape;363;p21"/>
          <p:cNvSpPr txBox="1"/>
          <p:nvPr/>
        </p:nvSpPr>
        <p:spPr>
          <a:xfrm>
            <a:off x="7006206" y="2131934"/>
            <a:ext cx="16086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Fira Sans"/>
              </a:rPr>
              <a:t>1. </a:t>
            </a:r>
            <a:r>
              <a:rPr lang="mn-MN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Fira Sans"/>
              </a:rPr>
              <a:t>ЭВЕНТИЙГ ЭРЭМБЭЛЭХ УРЬДАЧ НӨХЦӨЛ</a:t>
            </a:r>
            <a:endParaRPr sz="1000" dirty="0">
              <a:solidFill>
                <a:schemeClr val="tx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44" name="Google Shape;128;p2"/>
          <p:cNvGrpSpPr/>
          <p:nvPr/>
        </p:nvGrpSpPr>
        <p:grpSpPr>
          <a:xfrm>
            <a:off x="0" y="0"/>
            <a:ext cx="1863488" cy="6858000"/>
            <a:chOff x="-36535" y="-13693"/>
            <a:chExt cx="1800022" cy="6885385"/>
          </a:xfrm>
        </p:grpSpPr>
        <p:sp>
          <p:nvSpPr>
            <p:cNvPr id="45" name="Google Shape;129;p2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" name="Google Shape;130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131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132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4171" y="525912"/>
              <a:ext cx="1278610" cy="4102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" name="Google Shape;363;p21"/>
          <p:cNvSpPr txBox="1"/>
          <p:nvPr/>
        </p:nvSpPr>
        <p:spPr>
          <a:xfrm>
            <a:off x="9129009" y="2141754"/>
            <a:ext cx="16086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mn-MN" sz="12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mn-MN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ЭВЕНТИЙГ ЭРЭМБЛЭХ </a:t>
            </a:r>
            <a:r>
              <a:rPr lang="mn-MN" sz="12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АРГА ЗҮЙН СУДАЛГАА БА СТАТИСТИК МАЯГТ БОЛОВСРУУЛАЛТ</a:t>
            </a:r>
            <a:endParaRPr sz="1000" dirty="0">
              <a:solidFill>
                <a:schemeClr val="tx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3705406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90;p11"/>
          <p:cNvGrpSpPr/>
          <p:nvPr/>
        </p:nvGrpSpPr>
        <p:grpSpPr>
          <a:xfrm>
            <a:off x="0" y="-16326"/>
            <a:ext cx="1647230" cy="6858000"/>
            <a:chOff x="-36535" y="-13693"/>
            <a:chExt cx="1800022" cy="6885385"/>
          </a:xfrm>
        </p:grpSpPr>
        <p:sp>
          <p:nvSpPr>
            <p:cNvPr id="5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6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099984"/>
              </p:ext>
            </p:extLst>
          </p:nvPr>
        </p:nvGraphicFramePr>
        <p:xfrm>
          <a:off x="2028825" y="1799402"/>
          <a:ext cx="9248774" cy="308432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064607">
                  <a:extLst>
                    <a:ext uri="{9D8B030D-6E8A-4147-A177-3AD203B41FA5}">
                      <a16:colId xmlns:a16="http://schemas.microsoft.com/office/drawing/2014/main" val="1171553622"/>
                    </a:ext>
                  </a:extLst>
                </a:gridCol>
                <a:gridCol w="598841">
                  <a:extLst>
                    <a:ext uri="{9D8B030D-6E8A-4147-A177-3AD203B41FA5}">
                      <a16:colId xmlns:a16="http://schemas.microsoft.com/office/drawing/2014/main" val="3608371895"/>
                    </a:ext>
                  </a:extLst>
                </a:gridCol>
                <a:gridCol w="1064607">
                  <a:extLst>
                    <a:ext uri="{9D8B030D-6E8A-4147-A177-3AD203B41FA5}">
                      <a16:colId xmlns:a16="http://schemas.microsoft.com/office/drawing/2014/main" val="414602709"/>
                    </a:ext>
                  </a:extLst>
                </a:gridCol>
                <a:gridCol w="615476">
                  <a:extLst>
                    <a:ext uri="{9D8B030D-6E8A-4147-A177-3AD203B41FA5}">
                      <a16:colId xmlns:a16="http://schemas.microsoft.com/office/drawing/2014/main" val="2487276635"/>
                    </a:ext>
                  </a:extLst>
                </a:gridCol>
                <a:gridCol w="914897">
                  <a:extLst>
                    <a:ext uri="{9D8B030D-6E8A-4147-A177-3AD203B41FA5}">
                      <a16:colId xmlns:a16="http://schemas.microsoft.com/office/drawing/2014/main" val="240891162"/>
                    </a:ext>
                  </a:extLst>
                </a:gridCol>
                <a:gridCol w="914897">
                  <a:extLst>
                    <a:ext uri="{9D8B030D-6E8A-4147-A177-3AD203B41FA5}">
                      <a16:colId xmlns:a16="http://schemas.microsoft.com/office/drawing/2014/main" val="2486624478"/>
                    </a:ext>
                  </a:extLst>
                </a:gridCol>
                <a:gridCol w="948166">
                  <a:extLst>
                    <a:ext uri="{9D8B030D-6E8A-4147-A177-3AD203B41FA5}">
                      <a16:colId xmlns:a16="http://schemas.microsoft.com/office/drawing/2014/main" val="2425046819"/>
                    </a:ext>
                  </a:extLst>
                </a:gridCol>
                <a:gridCol w="1106193">
                  <a:extLst>
                    <a:ext uri="{9D8B030D-6E8A-4147-A177-3AD203B41FA5}">
                      <a16:colId xmlns:a16="http://schemas.microsoft.com/office/drawing/2014/main" val="3665237567"/>
                    </a:ext>
                  </a:extLst>
                </a:gridCol>
                <a:gridCol w="1106193">
                  <a:extLst>
                    <a:ext uri="{9D8B030D-6E8A-4147-A177-3AD203B41FA5}">
                      <a16:colId xmlns:a16="http://schemas.microsoft.com/office/drawing/2014/main" val="1662493370"/>
                    </a:ext>
                  </a:extLst>
                </a:gridCol>
                <a:gridCol w="914897">
                  <a:extLst>
                    <a:ext uri="{9D8B030D-6E8A-4147-A177-3AD203B41FA5}">
                      <a16:colId xmlns:a16="http://schemas.microsoft.com/office/drawing/2014/main" val="3358095703"/>
                    </a:ext>
                  </a:extLst>
                </a:gridCol>
              </a:tblGrid>
              <a:tr h="37825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№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ysClr val="windowText" lastClr="000000"/>
                          </a:solidFill>
                          <a:effectLst/>
                        </a:rPr>
                        <a:t>Үнэлгээ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Дэд шалгуурууд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Ач холбогдлын зэрэг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АХЗ (дэд)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1 оноо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2 оноо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3 оноо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solidFill>
                            <a:srgbClr val="0070C0"/>
                          </a:solidFill>
                          <a:effectLst/>
                        </a:rPr>
                        <a:t>4 оноо</a:t>
                      </a:r>
                      <a:endParaRPr lang="en-US" sz="11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5 оноо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461279"/>
                  </a:ext>
                </a:extLst>
              </a:tr>
              <a:tr h="6619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Шалгуур үзүүлэлт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968461"/>
                  </a:ext>
                </a:extLst>
              </a:tr>
              <a:tr h="52023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Эдийн засгийн үзүүлэлт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Зохион байгуулагч талуудын нийлбэр үр ашгийн үзүүлэлт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I зэрэг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 10%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6%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5%-ийн ашигтай ажилласан бол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6-10%-ийн ашигтай ажилласан бол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11-20%-ийн ашигтай ажилласан бол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21-30%-ийн ашигтай ажилласан бол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31%-с дээш ашигтай ажилласан бол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extLst>
                  <a:ext uri="{0D108BD9-81ED-4DB2-BD59-A6C34878D82A}">
                    <a16:rowId xmlns:a16="http://schemas.microsoft.com/office/drawing/2014/main" val="2626618550"/>
                  </a:ext>
                </a:extLst>
              </a:tr>
              <a:tr h="6768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Эдийн засгийн нийт эргэлт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2%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Зарлагаасаа 2 дахин эргэлтийг бий болгосон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Зарлагаасаа 3 дахин эргэлтийг бий болгосон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Зарлагаасаа 4 дахин эргэлтийг бий болгосон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Зарлагаасаа 5 дахин эргэлтийг бий болгосон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Зарлагаасаа 5 дээш дахин эргэлтийг бий болгосон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extLst>
                  <a:ext uri="{0D108BD9-81ED-4DB2-BD59-A6C34878D82A}">
                    <a16:rowId xmlns:a16="http://schemas.microsoft.com/office/drawing/2014/main" val="3213045220"/>
                  </a:ext>
                </a:extLst>
              </a:tr>
              <a:tr h="6768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Тасалбар, хураамжийн тоо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2%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Нийт үзэгчдийн 20% хүртэл хувьд тасалбар борлуулсан бол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Нийт үзэгчдийн 40% хүртэл хувьд тасалбар борлуулсан бол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Нийт үзэгчдийн 60% хүртэл хувьд тасалбар борлуулсан бол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Нийт үзэгчдийн 80% хүртэл хувьд тасалбар борлуулсан бол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Нийт үзэгчдийн 80-100% хүртэл хувьд тасалбар борлуулсан бол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extLst>
                  <a:ext uri="{0D108BD9-81ED-4DB2-BD59-A6C34878D82A}">
                    <a16:rowId xmlns:a16="http://schemas.microsoft.com/office/drawing/2014/main" val="3379939622"/>
                  </a:ext>
                </a:extLst>
              </a:tr>
            </a:tbl>
          </a:graphicData>
        </a:graphic>
      </p:graphicFrame>
      <p:sp>
        <p:nvSpPr>
          <p:cNvPr id="9" name="Google Shape;419;p24"/>
          <p:cNvSpPr txBox="1"/>
          <p:nvPr/>
        </p:nvSpPr>
        <p:spPr>
          <a:xfrm>
            <a:off x="6799773" y="727488"/>
            <a:ext cx="5001702" cy="97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1600"/>
              </a:spcAft>
            </a:pPr>
            <a:r>
              <a:rPr lang="en" sz="1867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Ач холбогдлын зэрэг </a:t>
            </a:r>
            <a:r>
              <a:rPr lang="en" sz="29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10%</a:t>
            </a:r>
            <a:endParaRPr sz="2933" b="1" dirty="0">
              <a:solidFill>
                <a:srgbClr val="DA203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" name="Google Shape;416;p24"/>
          <p:cNvSpPr txBox="1">
            <a:spLocks noGrp="1"/>
          </p:cNvSpPr>
          <p:nvPr>
            <p:ph type="title"/>
          </p:nvPr>
        </p:nvSpPr>
        <p:spPr>
          <a:xfrm>
            <a:off x="2257858" y="105985"/>
            <a:ext cx="9542256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mn-MN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ГУРАВ.</a:t>
            </a:r>
            <a:r>
              <a:rPr lang="mn-MN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Nunito Sans"/>
              </a:rPr>
              <a:t> </a:t>
            </a:r>
            <a:r>
              <a:rPr lang="mn-MN" sz="4000" b="1" dirty="0" smtClean="0">
                <a:solidFill>
                  <a:srgbClr val="0070C0"/>
                </a:solidFill>
              </a:rPr>
              <a:t>ЭДИЙН ЗАСГИЙН ҮЗҮҮЛЭЛТ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39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377459"/>
              </p:ext>
            </p:extLst>
          </p:nvPr>
        </p:nvGraphicFramePr>
        <p:xfrm>
          <a:off x="1796770" y="2048553"/>
          <a:ext cx="9953623" cy="3490240"/>
        </p:xfrm>
        <a:graphic>
          <a:graphicData uri="http://schemas.openxmlformats.org/drawingml/2006/table">
            <a:tbl>
              <a:tblPr>
                <a:tableStyleId>{0F8290EA-D41E-4352-990C-15C0A1C13EBB}</a:tableStyleId>
              </a:tblPr>
              <a:tblGrid>
                <a:gridCol w="513910">
                  <a:extLst>
                    <a:ext uri="{9D8B030D-6E8A-4147-A177-3AD203B41FA5}">
                      <a16:colId xmlns:a16="http://schemas.microsoft.com/office/drawing/2014/main" val="1093091209"/>
                    </a:ext>
                  </a:extLst>
                </a:gridCol>
                <a:gridCol w="1276310">
                  <a:extLst>
                    <a:ext uri="{9D8B030D-6E8A-4147-A177-3AD203B41FA5}">
                      <a16:colId xmlns:a16="http://schemas.microsoft.com/office/drawing/2014/main" val="1173539507"/>
                    </a:ext>
                  </a:extLst>
                </a:gridCol>
                <a:gridCol w="1145741">
                  <a:extLst>
                    <a:ext uri="{9D8B030D-6E8A-4147-A177-3AD203B41FA5}">
                      <a16:colId xmlns:a16="http://schemas.microsoft.com/office/drawing/2014/main" val="4033602169"/>
                    </a:ext>
                  </a:extLst>
                </a:gridCol>
                <a:gridCol w="662381">
                  <a:extLst>
                    <a:ext uri="{9D8B030D-6E8A-4147-A177-3AD203B41FA5}">
                      <a16:colId xmlns:a16="http://schemas.microsoft.com/office/drawing/2014/main" val="3716628353"/>
                    </a:ext>
                  </a:extLst>
                </a:gridCol>
                <a:gridCol w="984621">
                  <a:extLst>
                    <a:ext uri="{9D8B030D-6E8A-4147-A177-3AD203B41FA5}">
                      <a16:colId xmlns:a16="http://schemas.microsoft.com/office/drawing/2014/main" val="1346661372"/>
                    </a:ext>
                  </a:extLst>
                </a:gridCol>
                <a:gridCol w="984621">
                  <a:extLst>
                    <a:ext uri="{9D8B030D-6E8A-4147-A177-3AD203B41FA5}">
                      <a16:colId xmlns:a16="http://schemas.microsoft.com/office/drawing/2014/main" val="1177780601"/>
                    </a:ext>
                  </a:extLst>
                </a:gridCol>
                <a:gridCol w="1020426">
                  <a:extLst>
                    <a:ext uri="{9D8B030D-6E8A-4147-A177-3AD203B41FA5}">
                      <a16:colId xmlns:a16="http://schemas.microsoft.com/office/drawing/2014/main" val="561818400"/>
                    </a:ext>
                  </a:extLst>
                </a:gridCol>
                <a:gridCol w="1190496">
                  <a:extLst>
                    <a:ext uri="{9D8B030D-6E8A-4147-A177-3AD203B41FA5}">
                      <a16:colId xmlns:a16="http://schemas.microsoft.com/office/drawing/2014/main" val="2280612746"/>
                    </a:ext>
                  </a:extLst>
                </a:gridCol>
                <a:gridCol w="1190496">
                  <a:extLst>
                    <a:ext uri="{9D8B030D-6E8A-4147-A177-3AD203B41FA5}">
                      <a16:colId xmlns:a16="http://schemas.microsoft.com/office/drawing/2014/main" val="3915251099"/>
                    </a:ext>
                  </a:extLst>
                </a:gridCol>
                <a:gridCol w="984621">
                  <a:extLst>
                    <a:ext uri="{9D8B030D-6E8A-4147-A177-3AD203B41FA5}">
                      <a16:colId xmlns:a16="http://schemas.microsoft.com/office/drawing/2014/main" val="551232803"/>
                    </a:ext>
                  </a:extLst>
                </a:gridCol>
              </a:tblGrid>
              <a:tr h="35379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solidFill>
                            <a:srgbClr val="0070C0"/>
                          </a:solidFill>
                          <a:effectLst/>
                        </a:rPr>
                        <a:t>№</a:t>
                      </a:r>
                      <a:endParaRPr lang="en-US" sz="11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Үнэлгээ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Дэд шалгуурууд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solidFill>
                            <a:srgbClr val="0070C0"/>
                          </a:solidFill>
                          <a:effectLst/>
                        </a:rPr>
                        <a:t>Ач холбогдлын зэрэг</a:t>
                      </a:r>
                      <a:endParaRPr lang="en-US" sz="11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solidFill>
                            <a:srgbClr val="0070C0"/>
                          </a:solidFill>
                          <a:effectLst/>
                        </a:rPr>
                        <a:t>АХЗ (дэд)</a:t>
                      </a:r>
                      <a:endParaRPr lang="en-US" sz="11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solidFill>
                            <a:srgbClr val="0070C0"/>
                          </a:solidFill>
                          <a:effectLst/>
                        </a:rPr>
                        <a:t>1 оноо</a:t>
                      </a:r>
                      <a:endParaRPr lang="en-US" sz="11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solidFill>
                            <a:srgbClr val="0070C0"/>
                          </a:solidFill>
                          <a:effectLst/>
                        </a:rPr>
                        <a:t>2 оноо</a:t>
                      </a:r>
                      <a:endParaRPr lang="en-US" sz="11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solidFill>
                            <a:srgbClr val="0070C0"/>
                          </a:solidFill>
                          <a:effectLst/>
                        </a:rPr>
                        <a:t>3 оноо</a:t>
                      </a:r>
                      <a:endParaRPr lang="en-US" sz="11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4 оноо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5 оноо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636625"/>
                  </a:ext>
                </a:extLst>
              </a:tr>
              <a:tr h="619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Шалгуур үзүүлэлт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409508"/>
                  </a:ext>
                </a:extLst>
              </a:tr>
              <a:tr h="48658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Хүний нөөц, нутгийн 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 smtClean="0">
                          <a:effectLst/>
                        </a:rPr>
                        <a:t>Иргэдийн </a:t>
                      </a:r>
                      <a:r>
                        <a:rPr lang="mn-MN" sz="900" dirty="0">
                          <a:effectLst/>
                        </a:rPr>
                        <a:t>оролцоо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Нийт ажиллах хүчний тоо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I зэрэг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 10%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4%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20 хүртэл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21-50 хүртэл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51-80 хүртэл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81-120 хүртэл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121-с дээш ажилтан зохион байгуулсан бол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extLst>
                  <a:ext uri="{0D108BD9-81ED-4DB2-BD59-A6C34878D82A}">
                    <a16:rowId xmlns:a16="http://schemas.microsoft.com/office/drawing/2014/main" val="2781277471"/>
                  </a:ext>
                </a:extLst>
              </a:tr>
              <a:tr h="9259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Ажиллах хүчний тоонд нутгийн иргэд, өвлөн уламжлагчдийн эзлэх хувь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3%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Ажиллах хүчний тоонд нутгийн иргэд, өвлөн уламжлагчдийн эзлэх хувь 10% хүртэл байвал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Ажиллах хүчний тоонд нутгийн иргэдийн эзлэх хувь 11-20% хүртэл байвал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Ажиллах хүчний тоонд нутгийн иргэдийн эзлэх хувь 21-30% хүртэл байвал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Ажиллах хүчний тоонд нутгийн иргэдийн эзлэх хувь 31-40% хүртэл байвал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Ажиллах хүчний тоонд нутгийн иргэдийн эзлэх хувь 41-50%-с дээш хувь байвал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extLst>
                  <a:ext uri="{0D108BD9-81ED-4DB2-BD59-A6C34878D82A}">
                    <a16:rowId xmlns:a16="http://schemas.microsoft.com/office/drawing/2014/main" val="1493834064"/>
                  </a:ext>
                </a:extLst>
              </a:tr>
              <a:tr h="9259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Мэргэжлийн үндсэн баг, ажилчдын тоо, </a:t>
                      </a:r>
                      <a:br>
                        <a:rPr lang="mn-MN" sz="900">
                          <a:effectLst/>
                        </a:rPr>
                      </a:br>
                      <a:r>
                        <a:rPr lang="mn-MN" sz="900">
                          <a:effectLst/>
                        </a:rPr>
                        <a:t>(соёлын зөвлөх, аялал жуулчлалын зөвлөх, тухайн мэргэжлийн зөвлөх)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3%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Чиглэл тус бүрээр мэргэшсэн хүний тоо, мэргэжлийн багийн тоо 2 хүртэл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Чиглэл тус бүрээр мэргэшсэн хүний тоо, мэргэжлийн багийн тоо 3 хүртэл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Чиглэл тус бүрээр мэргэшсэн хүний тоо, мэргэжлийн багийн тоо 4 хүртэл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Чиглэл тус бүрээр мэргэшсэн хүний тоо, мэргэжлийн багийн тоо 5 хүртэл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Чиглэл тус бүрээр мэргэшсэн хүний тоо, мэргэжлийн багийн тоо 5 дээш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b"/>
                </a:tc>
                <a:extLst>
                  <a:ext uri="{0D108BD9-81ED-4DB2-BD59-A6C34878D82A}">
                    <a16:rowId xmlns:a16="http://schemas.microsoft.com/office/drawing/2014/main" val="1406820224"/>
                  </a:ext>
                </a:extLst>
              </a:tr>
            </a:tbl>
          </a:graphicData>
        </a:graphic>
      </p:graphicFrame>
      <p:grpSp>
        <p:nvGrpSpPr>
          <p:cNvPr id="5" name="Google Shape;390;p11"/>
          <p:cNvGrpSpPr/>
          <p:nvPr/>
        </p:nvGrpSpPr>
        <p:grpSpPr>
          <a:xfrm>
            <a:off x="0" y="-16326"/>
            <a:ext cx="1647230" cy="6858000"/>
            <a:chOff x="-36535" y="-13693"/>
            <a:chExt cx="1800022" cy="6885385"/>
          </a:xfrm>
        </p:grpSpPr>
        <p:sp>
          <p:nvSpPr>
            <p:cNvPr id="6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7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416;p24"/>
          <p:cNvSpPr txBox="1">
            <a:spLocks noGrp="1"/>
          </p:cNvSpPr>
          <p:nvPr>
            <p:ph type="title"/>
          </p:nvPr>
        </p:nvSpPr>
        <p:spPr>
          <a:xfrm>
            <a:off x="1962582" y="125035"/>
            <a:ext cx="10077017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mn-M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ДӨРӨВ.ХҮНИЙ НӨӨЦ, НУТГИЙН ИРГЭДИЙН ОРОЛЦОО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419;p24"/>
          <p:cNvSpPr txBox="1"/>
          <p:nvPr/>
        </p:nvSpPr>
        <p:spPr>
          <a:xfrm>
            <a:off x="6799773" y="727488"/>
            <a:ext cx="5001702" cy="97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1600"/>
              </a:spcAft>
            </a:pPr>
            <a:r>
              <a:rPr lang="en" sz="1867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Ач холбогдлын зэрэг </a:t>
            </a:r>
            <a:r>
              <a:rPr lang="en" sz="29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10%</a:t>
            </a:r>
            <a:endParaRPr sz="2933" b="1" dirty="0">
              <a:solidFill>
                <a:srgbClr val="DA203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3764556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90;p11"/>
          <p:cNvGrpSpPr/>
          <p:nvPr/>
        </p:nvGrpSpPr>
        <p:grpSpPr>
          <a:xfrm>
            <a:off x="-128938" y="0"/>
            <a:ext cx="1647230" cy="6858000"/>
            <a:chOff x="-36535" y="-13693"/>
            <a:chExt cx="1800022" cy="6885385"/>
          </a:xfrm>
        </p:grpSpPr>
        <p:sp>
          <p:nvSpPr>
            <p:cNvPr id="5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6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416;p24"/>
          <p:cNvSpPr txBox="1">
            <a:spLocks noGrp="1"/>
          </p:cNvSpPr>
          <p:nvPr>
            <p:ph type="title"/>
          </p:nvPr>
        </p:nvSpPr>
        <p:spPr>
          <a:xfrm>
            <a:off x="1962582" y="125035"/>
            <a:ext cx="10077017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mn-MN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ШАЛГУУР-5: БАЙГАЛЬ ОРЧНЫ НӨЛӨӨ, ЭРСДЭЛ, АЮУЛГҮЙ БАЙДАЛ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419;p24"/>
          <p:cNvSpPr txBox="1"/>
          <p:nvPr/>
        </p:nvSpPr>
        <p:spPr>
          <a:xfrm>
            <a:off x="6885498" y="295688"/>
            <a:ext cx="5001702" cy="97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1600"/>
              </a:spcAft>
            </a:pPr>
            <a:r>
              <a:rPr lang="en" sz="1867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Ач холбогдлын зэрэг </a:t>
            </a:r>
            <a:r>
              <a:rPr lang="en" sz="2933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10%</a:t>
            </a:r>
            <a:endParaRPr sz="2933" b="1" dirty="0">
              <a:solidFill>
                <a:srgbClr val="DA203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091" y="888635"/>
            <a:ext cx="10343508" cy="57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61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90;p11"/>
          <p:cNvGrpSpPr/>
          <p:nvPr/>
        </p:nvGrpSpPr>
        <p:grpSpPr>
          <a:xfrm>
            <a:off x="-128938" y="0"/>
            <a:ext cx="1647230" cy="6858000"/>
            <a:chOff x="-36535" y="-13693"/>
            <a:chExt cx="1800022" cy="6885385"/>
          </a:xfrm>
        </p:grpSpPr>
        <p:sp>
          <p:nvSpPr>
            <p:cNvPr id="5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6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819792" y="234607"/>
            <a:ext cx="10650673" cy="5301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n-MN" sz="2800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	ШАЛГУУР-6: МАРКЕТИНГ, ОЛОН НИЙТИЙН ХАРИЛЦАА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Google Shape;419;p24"/>
          <p:cNvSpPr txBox="1"/>
          <p:nvPr/>
        </p:nvSpPr>
        <p:spPr>
          <a:xfrm>
            <a:off x="6799773" y="727488"/>
            <a:ext cx="5001702" cy="97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1600"/>
              </a:spcAft>
            </a:pPr>
            <a:r>
              <a:rPr lang="en" sz="1867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Ач холбогдлын зэрэг </a:t>
            </a:r>
            <a:r>
              <a:rPr lang="mn-MN" sz="2933" b="1" dirty="0" smtClean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8</a:t>
            </a:r>
            <a:r>
              <a:rPr lang="en" sz="2933" b="1" dirty="0" smtClean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%</a:t>
            </a:r>
            <a:endParaRPr sz="2933" b="1" dirty="0">
              <a:solidFill>
                <a:srgbClr val="DA203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153" y="1257633"/>
            <a:ext cx="10309230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37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90;p11"/>
          <p:cNvGrpSpPr/>
          <p:nvPr/>
        </p:nvGrpSpPr>
        <p:grpSpPr>
          <a:xfrm>
            <a:off x="-128938" y="0"/>
            <a:ext cx="1647230" cy="6858000"/>
            <a:chOff x="-36535" y="-13693"/>
            <a:chExt cx="1800022" cy="6885385"/>
          </a:xfrm>
        </p:grpSpPr>
        <p:sp>
          <p:nvSpPr>
            <p:cNvPr id="5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6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289" y="1320214"/>
            <a:ext cx="9110391" cy="5378359"/>
          </a:xfrm>
          <a:prstGeom prst="rect">
            <a:avLst/>
          </a:prstGeom>
        </p:spPr>
      </p:pic>
      <p:sp>
        <p:nvSpPr>
          <p:cNvPr id="10" name="Google Shape;419;p24"/>
          <p:cNvSpPr txBox="1"/>
          <p:nvPr/>
        </p:nvSpPr>
        <p:spPr>
          <a:xfrm>
            <a:off x="6799773" y="727488"/>
            <a:ext cx="5001702" cy="97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1600"/>
              </a:spcAft>
            </a:pPr>
            <a:r>
              <a:rPr lang="en" sz="1867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Ач холбогдлын зэрэг </a:t>
            </a:r>
            <a:r>
              <a:rPr lang="mn-MN" sz="2933" b="1" dirty="0" smtClean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8</a:t>
            </a:r>
            <a:r>
              <a:rPr lang="en" sz="2933" b="1" dirty="0" smtClean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%</a:t>
            </a:r>
            <a:endParaRPr sz="2933" b="1" dirty="0">
              <a:solidFill>
                <a:srgbClr val="DA203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09580" y="270378"/>
            <a:ext cx="6977220" cy="592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n-M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ШАЛГУУР-7: ӨВӨРМӨЦ БАЙДАЛ 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70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90;p11"/>
          <p:cNvGrpSpPr/>
          <p:nvPr/>
        </p:nvGrpSpPr>
        <p:grpSpPr>
          <a:xfrm>
            <a:off x="-128938" y="0"/>
            <a:ext cx="1647230" cy="6858000"/>
            <a:chOff x="-36535" y="-13693"/>
            <a:chExt cx="1800022" cy="6885385"/>
          </a:xfrm>
        </p:grpSpPr>
        <p:sp>
          <p:nvSpPr>
            <p:cNvPr id="5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6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1722255" y="299862"/>
            <a:ext cx="5750292" cy="592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mn-M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ШАЛГУУР-8: ЦОГЦ БАЙДАЛ 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Google Shape;419;p24"/>
          <p:cNvSpPr txBox="1"/>
          <p:nvPr/>
        </p:nvSpPr>
        <p:spPr>
          <a:xfrm>
            <a:off x="6799773" y="727488"/>
            <a:ext cx="5001702" cy="97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1600"/>
              </a:spcAft>
            </a:pPr>
            <a:r>
              <a:rPr lang="en" sz="1867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Ач холбогдлын зэрэг </a:t>
            </a:r>
            <a:r>
              <a:rPr lang="mn-MN" sz="2933" b="1" dirty="0" smtClean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8</a:t>
            </a:r>
            <a:r>
              <a:rPr lang="en" sz="2933" b="1" dirty="0" smtClean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%</a:t>
            </a:r>
            <a:endParaRPr sz="2933" b="1" dirty="0">
              <a:solidFill>
                <a:srgbClr val="DA203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898607"/>
              </p:ext>
            </p:extLst>
          </p:nvPr>
        </p:nvGraphicFramePr>
        <p:xfrm>
          <a:off x="1828800" y="2332735"/>
          <a:ext cx="10109201" cy="3191765"/>
        </p:xfrm>
        <a:graphic>
          <a:graphicData uri="http://schemas.openxmlformats.org/drawingml/2006/table">
            <a:tbl>
              <a:tblPr>
                <a:tableStyleId>{0F8290EA-D41E-4352-990C-15C0A1C13EBB}</a:tableStyleId>
              </a:tblPr>
              <a:tblGrid>
                <a:gridCol w="727862">
                  <a:extLst>
                    <a:ext uri="{9D8B030D-6E8A-4147-A177-3AD203B41FA5}">
                      <a16:colId xmlns:a16="http://schemas.microsoft.com/office/drawing/2014/main" val="3319780889"/>
                    </a:ext>
                  </a:extLst>
                </a:gridCol>
                <a:gridCol w="727862">
                  <a:extLst>
                    <a:ext uri="{9D8B030D-6E8A-4147-A177-3AD203B41FA5}">
                      <a16:colId xmlns:a16="http://schemas.microsoft.com/office/drawing/2014/main" val="56448268"/>
                    </a:ext>
                  </a:extLst>
                </a:gridCol>
                <a:gridCol w="1293978">
                  <a:extLst>
                    <a:ext uri="{9D8B030D-6E8A-4147-A177-3AD203B41FA5}">
                      <a16:colId xmlns:a16="http://schemas.microsoft.com/office/drawing/2014/main" val="1001577898"/>
                    </a:ext>
                  </a:extLst>
                </a:gridCol>
                <a:gridCol w="748081">
                  <a:extLst>
                    <a:ext uri="{9D8B030D-6E8A-4147-A177-3AD203B41FA5}">
                      <a16:colId xmlns:a16="http://schemas.microsoft.com/office/drawing/2014/main" val="1213591790"/>
                    </a:ext>
                  </a:extLst>
                </a:gridCol>
                <a:gridCol w="899719">
                  <a:extLst>
                    <a:ext uri="{9D8B030D-6E8A-4147-A177-3AD203B41FA5}">
                      <a16:colId xmlns:a16="http://schemas.microsoft.com/office/drawing/2014/main" val="247976311"/>
                    </a:ext>
                  </a:extLst>
                </a:gridCol>
                <a:gridCol w="1112012">
                  <a:extLst>
                    <a:ext uri="{9D8B030D-6E8A-4147-A177-3AD203B41FA5}">
                      <a16:colId xmlns:a16="http://schemas.microsoft.com/office/drawing/2014/main" val="1142813987"/>
                    </a:ext>
                  </a:extLst>
                </a:gridCol>
                <a:gridCol w="990702">
                  <a:extLst>
                    <a:ext uri="{9D8B030D-6E8A-4147-A177-3AD203B41FA5}">
                      <a16:colId xmlns:a16="http://schemas.microsoft.com/office/drawing/2014/main" val="1571315963"/>
                    </a:ext>
                  </a:extLst>
                </a:gridCol>
                <a:gridCol w="1152449">
                  <a:extLst>
                    <a:ext uri="{9D8B030D-6E8A-4147-A177-3AD203B41FA5}">
                      <a16:colId xmlns:a16="http://schemas.microsoft.com/office/drawing/2014/main" val="1185975594"/>
                    </a:ext>
                  </a:extLst>
                </a:gridCol>
                <a:gridCol w="1344524">
                  <a:extLst>
                    <a:ext uri="{9D8B030D-6E8A-4147-A177-3AD203B41FA5}">
                      <a16:colId xmlns:a16="http://schemas.microsoft.com/office/drawing/2014/main" val="524647549"/>
                    </a:ext>
                  </a:extLst>
                </a:gridCol>
                <a:gridCol w="1112012">
                  <a:extLst>
                    <a:ext uri="{9D8B030D-6E8A-4147-A177-3AD203B41FA5}">
                      <a16:colId xmlns:a16="http://schemas.microsoft.com/office/drawing/2014/main" val="3849799684"/>
                    </a:ext>
                  </a:extLst>
                </a:gridCol>
              </a:tblGrid>
              <a:tr h="37921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№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Үнэлгээ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Дэд шалгуурууд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Ач холбогдлын зэрэг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АХЗ (дэд)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1 оноо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2 оноо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3 оноо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4 оноо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5 оноо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231690"/>
                  </a:ext>
                </a:extLst>
              </a:tr>
              <a:tr h="6636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solidFill>
                            <a:srgbClr val="0070C0"/>
                          </a:solidFill>
                          <a:effectLst/>
                        </a:rPr>
                        <a:t>Шалгуур үзүүлэлт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381019"/>
                  </a:ext>
                </a:extLst>
              </a:tr>
              <a:tr h="2148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Цогц байдал /Байршил болон цаг хугацааны хувьд бусад аялал жуулчлалын нөөц, бүтээгдэхүүнтэй холбогдох боломжтой эсэх/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II зэрэг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8%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8%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Байршлын хувьд бусад эвент, аялал жуулчлалын нөөцөөс хол бүс нутагт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Байгаль, түүх, соёлын үзмэр, аялал жуулчлалын нөөц бүхий бүс нутагт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Байгаль, түүх, соёлын үзмэр аялал жуулчлалын нөөц бүхий бүс нутагт, байршуулах хэрэгсэлтэй.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Өмнөх шаардлагыг хангасан, байршуулах хэрэгсэлийн хангалт хүрэлцээтэй, нэмэлт үйлчилгээтэй, хүрэлцэн очих боломжтой.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Өмнөх бүх шаардлагыг хангасан, хүрэлцэн очих боломжийг бүрэн хангасан.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615189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260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704103"/>
              </p:ext>
            </p:extLst>
          </p:nvPr>
        </p:nvGraphicFramePr>
        <p:xfrm>
          <a:off x="1667832" y="1471683"/>
          <a:ext cx="10213375" cy="5012994"/>
        </p:xfrm>
        <a:graphic>
          <a:graphicData uri="http://schemas.openxmlformats.org/drawingml/2006/table">
            <a:tbl>
              <a:tblPr>
                <a:tableStyleId>{0F8290EA-D41E-4352-990C-15C0A1C13EBB}</a:tableStyleId>
              </a:tblPr>
              <a:tblGrid>
                <a:gridCol w="1175640">
                  <a:extLst>
                    <a:ext uri="{9D8B030D-6E8A-4147-A177-3AD203B41FA5}">
                      <a16:colId xmlns:a16="http://schemas.microsoft.com/office/drawing/2014/main" val="703364792"/>
                    </a:ext>
                  </a:extLst>
                </a:gridCol>
                <a:gridCol w="661298">
                  <a:extLst>
                    <a:ext uri="{9D8B030D-6E8A-4147-A177-3AD203B41FA5}">
                      <a16:colId xmlns:a16="http://schemas.microsoft.com/office/drawing/2014/main" val="2681961830"/>
                    </a:ext>
                  </a:extLst>
                </a:gridCol>
                <a:gridCol w="1175640">
                  <a:extLst>
                    <a:ext uri="{9D8B030D-6E8A-4147-A177-3AD203B41FA5}">
                      <a16:colId xmlns:a16="http://schemas.microsoft.com/office/drawing/2014/main" val="1258644131"/>
                    </a:ext>
                  </a:extLst>
                </a:gridCol>
                <a:gridCol w="679667">
                  <a:extLst>
                    <a:ext uri="{9D8B030D-6E8A-4147-A177-3AD203B41FA5}">
                      <a16:colId xmlns:a16="http://schemas.microsoft.com/office/drawing/2014/main" val="154021313"/>
                    </a:ext>
                  </a:extLst>
                </a:gridCol>
                <a:gridCol w="1010316">
                  <a:extLst>
                    <a:ext uri="{9D8B030D-6E8A-4147-A177-3AD203B41FA5}">
                      <a16:colId xmlns:a16="http://schemas.microsoft.com/office/drawing/2014/main" val="4048926294"/>
                    </a:ext>
                  </a:extLst>
                </a:gridCol>
                <a:gridCol w="1010316">
                  <a:extLst>
                    <a:ext uri="{9D8B030D-6E8A-4147-A177-3AD203B41FA5}">
                      <a16:colId xmlns:a16="http://schemas.microsoft.com/office/drawing/2014/main" val="1635970164"/>
                    </a:ext>
                  </a:extLst>
                </a:gridCol>
                <a:gridCol w="1047054">
                  <a:extLst>
                    <a:ext uri="{9D8B030D-6E8A-4147-A177-3AD203B41FA5}">
                      <a16:colId xmlns:a16="http://schemas.microsoft.com/office/drawing/2014/main" val="3362596657"/>
                    </a:ext>
                  </a:extLst>
                </a:gridCol>
                <a:gridCol w="1221564">
                  <a:extLst>
                    <a:ext uri="{9D8B030D-6E8A-4147-A177-3AD203B41FA5}">
                      <a16:colId xmlns:a16="http://schemas.microsoft.com/office/drawing/2014/main" val="3775863920"/>
                    </a:ext>
                  </a:extLst>
                </a:gridCol>
                <a:gridCol w="1221564">
                  <a:extLst>
                    <a:ext uri="{9D8B030D-6E8A-4147-A177-3AD203B41FA5}">
                      <a16:colId xmlns:a16="http://schemas.microsoft.com/office/drawing/2014/main" val="2567428863"/>
                    </a:ext>
                  </a:extLst>
                </a:gridCol>
                <a:gridCol w="1010316">
                  <a:extLst>
                    <a:ext uri="{9D8B030D-6E8A-4147-A177-3AD203B41FA5}">
                      <a16:colId xmlns:a16="http://schemas.microsoft.com/office/drawing/2014/main" val="3835740505"/>
                    </a:ext>
                  </a:extLst>
                </a:gridCol>
              </a:tblGrid>
              <a:tr h="36738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№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Үнэлгээ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Дэд шалгуурууд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Ач холбогдлын зэрэг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АХЗ (дэд)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1 оноо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>
                          <a:effectLst/>
                        </a:rPr>
                        <a:t>2 оноо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3 оноо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4 оноо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5 оноо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057136"/>
                  </a:ext>
                </a:extLst>
              </a:tr>
              <a:tr h="642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effectLst/>
                        </a:rPr>
                        <a:t>Шалгуур үзүүлэлт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405414"/>
                  </a:ext>
                </a:extLst>
              </a:tr>
              <a:tr h="35318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Эвентийн тогтвортой байдал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(Дахин давтагдаж олон удаа хийгдсэн байдал)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Давтамжийн тоо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effectLst/>
                        </a:rPr>
                        <a:t>II зэрэг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effectLst/>
                        </a:rPr>
                        <a:t>8%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3%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1 жил зохиогдсон.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2 жил зохиогдсон.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3 жил зохиогдсон.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4 жил зохиогдсон.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5-аас дээш жил зохиогдсон.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extLst>
                  <a:ext uri="{0D108BD9-81ED-4DB2-BD59-A6C34878D82A}">
                    <a16:rowId xmlns:a16="http://schemas.microsoft.com/office/drawing/2014/main" val="2975789937"/>
                  </a:ext>
                </a:extLst>
              </a:tr>
              <a:tr h="18741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Хугацааг эрт зарлаж, товлосон хугацаандаа зохион байгуулсан байдал /3 сараас бага хугацааны өмнө зарлах эсвэл зарласан хугацаанаасаа өөр өдөр зохион байгуулбал үнэлгээ байхгүй/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4%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4 сараас доош хугацааны өмнө зарлаж, товлосон өдрөө зохион байгуулсан бол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6 - 8 сарын хугацааны өмнө зарлаж, товлосон өдрөө зохион байгуулсан бол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8 - 10 сарын хугацааны өмнө зарлаж, товлосон өдрөө зохион байгуулсан бол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10 - 12 сарын хугацааны өмнө зарлаж, товлосон өдрөө зохион байгуулсан бол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>
                          <a:effectLst/>
                        </a:rPr>
                        <a:t>1 жилээс дээш хугацааны өмнө зарлаж, товлосон өдрөө зохион байгуулсан бол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extLst>
                  <a:ext uri="{0D108BD9-81ED-4DB2-BD59-A6C34878D82A}">
                    <a16:rowId xmlns:a16="http://schemas.microsoft.com/office/drawing/2014/main" val="1183950252"/>
                  </a:ext>
                </a:extLst>
              </a:tr>
              <a:tr h="11136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>
                          <a:effectLst/>
                        </a:rPr>
                        <a:t>Төрийн байгууллагын зохион байгуулалтанд оролцож байгаа бол хуулийн хугацаандаа зарласан эсэх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>
                          <a:effectLst/>
                        </a:rPr>
                        <a:t>1%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Өмнөх оны 10-р сарын 1-ний өдрөөс өмнө зарлаж, товлосон хугацаагаа өөрчлөн зохион байгуулсан бол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00" dirty="0">
                          <a:effectLst/>
                        </a:rPr>
                        <a:t>Өмнөх оны 10-р сарын 1-ний өдрөөс өмнө зарлаж, товлосон хугацаандаа зохион байгуулсан бол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4493" marR="24493" marT="24493" marB="24493" anchor="ctr"/>
                </a:tc>
                <a:extLst>
                  <a:ext uri="{0D108BD9-81ED-4DB2-BD59-A6C34878D82A}">
                    <a16:rowId xmlns:a16="http://schemas.microsoft.com/office/drawing/2014/main" val="2023211043"/>
                  </a:ext>
                </a:extLst>
              </a:tr>
            </a:tbl>
          </a:graphicData>
        </a:graphic>
      </p:graphicFrame>
      <p:grpSp>
        <p:nvGrpSpPr>
          <p:cNvPr id="5" name="Google Shape;390;p11"/>
          <p:cNvGrpSpPr/>
          <p:nvPr/>
        </p:nvGrpSpPr>
        <p:grpSpPr>
          <a:xfrm>
            <a:off x="-128938" y="0"/>
            <a:ext cx="1647230" cy="6858000"/>
            <a:chOff x="-36535" y="-13693"/>
            <a:chExt cx="1800022" cy="6885385"/>
          </a:xfrm>
        </p:grpSpPr>
        <p:sp>
          <p:nvSpPr>
            <p:cNvPr id="6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7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ctangle 8"/>
          <p:cNvSpPr/>
          <p:nvPr/>
        </p:nvSpPr>
        <p:spPr>
          <a:xfrm>
            <a:off x="1667832" y="240715"/>
            <a:ext cx="7261924" cy="592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mn-M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ШАЛГУУР-9: ТОГТВОРТОЙ БАЙДАЛ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Google Shape;419;p24"/>
          <p:cNvSpPr txBox="1"/>
          <p:nvPr/>
        </p:nvSpPr>
        <p:spPr>
          <a:xfrm>
            <a:off x="6774519" y="537078"/>
            <a:ext cx="5001702" cy="97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1600"/>
              </a:spcAft>
            </a:pPr>
            <a:r>
              <a:rPr lang="en" sz="1867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Ач холбогдлын зэрэг </a:t>
            </a:r>
            <a:r>
              <a:rPr lang="mn-MN" sz="2933" b="1" dirty="0" smtClean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8</a:t>
            </a:r>
            <a:r>
              <a:rPr lang="en" sz="2933" b="1" dirty="0" smtClean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%</a:t>
            </a:r>
            <a:endParaRPr sz="2933" b="1" dirty="0">
              <a:solidFill>
                <a:srgbClr val="DA203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954468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878136"/>
              </p:ext>
            </p:extLst>
          </p:nvPr>
        </p:nvGraphicFramePr>
        <p:xfrm>
          <a:off x="1676401" y="1625600"/>
          <a:ext cx="10147299" cy="3793749"/>
        </p:xfrm>
        <a:graphic>
          <a:graphicData uri="http://schemas.openxmlformats.org/drawingml/2006/table">
            <a:tbl>
              <a:tblPr>
                <a:tableStyleId>{0F8290EA-D41E-4352-990C-15C0A1C13EBB}</a:tableStyleId>
              </a:tblPr>
              <a:tblGrid>
                <a:gridCol w="392166">
                  <a:extLst>
                    <a:ext uri="{9D8B030D-6E8A-4147-A177-3AD203B41FA5}">
                      <a16:colId xmlns:a16="http://schemas.microsoft.com/office/drawing/2014/main" val="3462500193"/>
                    </a:ext>
                  </a:extLst>
                </a:gridCol>
                <a:gridCol w="1432888">
                  <a:extLst>
                    <a:ext uri="{9D8B030D-6E8A-4147-A177-3AD203B41FA5}">
                      <a16:colId xmlns:a16="http://schemas.microsoft.com/office/drawing/2014/main" val="2738143605"/>
                    </a:ext>
                  </a:extLst>
                </a:gridCol>
                <a:gridCol w="1168035">
                  <a:extLst>
                    <a:ext uri="{9D8B030D-6E8A-4147-A177-3AD203B41FA5}">
                      <a16:colId xmlns:a16="http://schemas.microsoft.com/office/drawing/2014/main" val="2328899781"/>
                    </a:ext>
                  </a:extLst>
                </a:gridCol>
                <a:gridCol w="675270">
                  <a:extLst>
                    <a:ext uri="{9D8B030D-6E8A-4147-A177-3AD203B41FA5}">
                      <a16:colId xmlns:a16="http://schemas.microsoft.com/office/drawing/2014/main" val="1334952928"/>
                    </a:ext>
                  </a:extLst>
                </a:gridCol>
                <a:gridCol w="1003779">
                  <a:extLst>
                    <a:ext uri="{9D8B030D-6E8A-4147-A177-3AD203B41FA5}">
                      <a16:colId xmlns:a16="http://schemas.microsoft.com/office/drawing/2014/main" val="1176445228"/>
                    </a:ext>
                  </a:extLst>
                </a:gridCol>
                <a:gridCol w="1003779">
                  <a:extLst>
                    <a:ext uri="{9D8B030D-6E8A-4147-A177-3AD203B41FA5}">
                      <a16:colId xmlns:a16="http://schemas.microsoft.com/office/drawing/2014/main" val="3918221362"/>
                    </a:ext>
                  </a:extLst>
                </a:gridCol>
                <a:gridCol w="1040281">
                  <a:extLst>
                    <a:ext uri="{9D8B030D-6E8A-4147-A177-3AD203B41FA5}">
                      <a16:colId xmlns:a16="http://schemas.microsoft.com/office/drawing/2014/main" val="1176064657"/>
                    </a:ext>
                  </a:extLst>
                </a:gridCol>
                <a:gridCol w="1213661">
                  <a:extLst>
                    <a:ext uri="{9D8B030D-6E8A-4147-A177-3AD203B41FA5}">
                      <a16:colId xmlns:a16="http://schemas.microsoft.com/office/drawing/2014/main" val="2471356279"/>
                    </a:ext>
                  </a:extLst>
                </a:gridCol>
                <a:gridCol w="1213661">
                  <a:extLst>
                    <a:ext uri="{9D8B030D-6E8A-4147-A177-3AD203B41FA5}">
                      <a16:colId xmlns:a16="http://schemas.microsoft.com/office/drawing/2014/main" val="3306262984"/>
                    </a:ext>
                  </a:extLst>
                </a:gridCol>
                <a:gridCol w="1003779">
                  <a:extLst>
                    <a:ext uri="{9D8B030D-6E8A-4147-A177-3AD203B41FA5}">
                      <a16:colId xmlns:a16="http://schemas.microsoft.com/office/drawing/2014/main" val="1622009509"/>
                    </a:ext>
                  </a:extLst>
                </a:gridCol>
              </a:tblGrid>
              <a:tr h="45903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solidFill>
                            <a:srgbClr val="0070C0"/>
                          </a:solidFill>
                          <a:effectLst/>
                        </a:rPr>
                        <a:t>№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Үнэлгээ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solidFill>
                            <a:srgbClr val="0070C0"/>
                          </a:solidFill>
                          <a:effectLst/>
                        </a:rPr>
                        <a:t>Дэд шалгуурууд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solidFill>
                            <a:srgbClr val="0070C0"/>
                          </a:solidFill>
                          <a:effectLst/>
                        </a:rPr>
                        <a:t>Ач холбогдлын зэрэг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solidFill>
                            <a:srgbClr val="0070C0"/>
                          </a:solidFill>
                          <a:effectLst/>
                        </a:rPr>
                        <a:t>АХЗ (дэд)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solidFill>
                            <a:srgbClr val="0070C0"/>
                          </a:solidFill>
                          <a:effectLst/>
                        </a:rPr>
                        <a:t>1 оноо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>
                          <a:solidFill>
                            <a:srgbClr val="0070C0"/>
                          </a:solidFill>
                          <a:effectLst/>
                        </a:rPr>
                        <a:t>2 оноо</a:t>
                      </a:r>
                      <a:endParaRPr lang="en-US" sz="14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solidFill>
                            <a:srgbClr val="0070C0"/>
                          </a:solidFill>
                          <a:effectLst/>
                        </a:rPr>
                        <a:t>3 оноо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solidFill>
                            <a:srgbClr val="0070C0"/>
                          </a:solidFill>
                          <a:effectLst/>
                        </a:rPr>
                        <a:t>4 оноо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solidFill>
                            <a:srgbClr val="0070C0"/>
                          </a:solidFill>
                          <a:effectLst/>
                        </a:rPr>
                        <a:t>5 оноо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953164"/>
                  </a:ext>
                </a:extLst>
              </a:tr>
              <a:tr h="657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solidFill>
                            <a:srgbClr val="0070C0"/>
                          </a:solidFill>
                          <a:effectLst/>
                        </a:rPr>
                        <a:t>Шалгуур үзүүлэлт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170485"/>
                  </a:ext>
                </a:extLst>
              </a:tr>
              <a:tr h="107117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effectLst/>
                        </a:rPr>
                        <a:t>Хамтын ажиллагаа (Хамтран ажиллаж буй зохион байгуулагч, дэмжигч, аялал жуулчлал, соёлын байгууллагуудын тоо)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effectLst/>
                        </a:rPr>
                        <a:t>Зохион байгуулагчдын хамрах хүрээ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effectLst/>
                        </a:rPr>
                        <a:t>III зэрэг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effectLst/>
                        </a:rPr>
                        <a:t> 6%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effectLst/>
                        </a:rPr>
                        <a:t>3%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>
                          <a:effectLst/>
                        </a:rPr>
                        <a:t>2 тал хамтран зохион байгуулж байгаа бол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>
                          <a:effectLst/>
                        </a:rPr>
                        <a:t>3 тал хамтран зохион байгуулж байгаа бол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>
                          <a:effectLst/>
                        </a:rPr>
                        <a:t>4 тал хамтран зохион байгуулж байгаа бол эсвэл гадаадын тур оператортай хамтарсан бол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>
                          <a:effectLst/>
                        </a:rPr>
                        <a:t>Тав хүртлэх талууд хамтран зохион байгуулж байгаа бол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>
                          <a:effectLst/>
                        </a:rPr>
                        <a:t>6 болон түүнээс дээш байгууллага зохион байгуулалтанд оролцсон бол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extLst>
                  <a:ext uri="{0D108BD9-81ED-4DB2-BD59-A6C34878D82A}">
                    <a16:rowId xmlns:a16="http://schemas.microsoft.com/office/drawing/2014/main" val="118284405"/>
                  </a:ext>
                </a:extLst>
              </a:tr>
              <a:tr h="10888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>
                          <a:effectLst/>
                        </a:rPr>
                        <a:t>Тур оператор компаниудын аяллын багцад оруулсан эсэх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effectLst/>
                        </a:rPr>
                        <a:t>3%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effectLst/>
                        </a:rPr>
                        <a:t>Тухайн эвентийг аяллын хөтөлбөртөө оруулсан тур операторын тоо 5 хүртэл бол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effectLst/>
                        </a:rPr>
                        <a:t>Тухайн эвентийг аяллын хөтөлбөртөө оруулсан тур операторын тоо 6-10 хүртэл бол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effectLst/>
                        </a:rPr>
                        <a:t>Тухайн эвентийг аяллын хөтөлбөртөө оруулсан тур операторын тоо 11-15 хүртэл бол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effectLst/>
                        </a:rPr>
                        <a:t>Тухайн эвентийг аяллын хөтөлбөртөө оруулсан тур операторын тоо 16-20 хүртэл бол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050" dirty="0">
                          <a:effectLst/>
                        </a:rPr>
                        <a:t>Тухайн эвентийг аяллын хөтөлбөртөө оруулсан тур операторын тоо 20-с дээш бол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217" marR="25217" marT="25217" marB="25217" anchor="ctr"/>
                </a:tc>
                <a:extLst>
                  <a:ext uri="{0D108BD9-81ED-4DB2-BD59-A6C34878D82A}">
                    <a16:rowId xmlns:a16="http://schemas.microsoft.com/office/drawing/2014/main" val="2786276095"/>
                  </a:ext>
                </a:extLst>
              </a:tr>
            </a:tbl>
          </a:graphicData>
        </a:graphic>
      </p:graphicFrame>
      <p:grpSp>
        <p:nvGrpSpPr>
          <p:cNvPr id="5" name="Google Shape;390;p11"/>
          <p:cNvGrpSpPr/>
          <p:nvPr/>
        </p:nvGrpSpPr>
        <p:grpSpPr>
          <a:xfrm>
            <a:off x="-128938" y="0"/>
            <a:ext cx="1647230" cy="6858000"/>
            <a:chOff x="-36535" y="-13693"/>
            <a:chExt cx="1800022" cy="6885385"/>
          </a:xfrm>
        </p:grpSpPr>
        <p:sp>
          <p:nvSpPr>
            <p:cNvPr id="6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7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ctangle 8"/>
          <p:cNvSpPr/>
          <p:nvPr/>
        </p:nvSpPr>
        <p:spPr>
          <a:xfrm>
            <a:off x="1667832" y="240715"/>
            <a:ext cx="6479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800" dirty="0" smtClean="0">
                <a:solidFill>
                  <a:srgbClr val="0070C0"/>
                </a:solidFill>
              </a:rPr>
              <a:t>ШАЛГУУР-10: ХАМТЫН АЖИЛЛАГАА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0" name="Google Shape;419;p24"/>
          <p:cNvSpPr txBox="1"/>
          <p:nvPr/>
        </p:nvSpPr>
        <p:spPr>
          <a:xfrm>
            <a:off x="6821998" y="655182"/>
            <a:ext cx="5001702" cy="97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1600"/>
              </a:spcAft>
            </a:pPr>
            <a:r>
              <a:rPr lang="en" sz="1867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Ач холбогдлын зэрэг </a:t>
            </a:r>
            <a:r>
              <a:rPr lang="en-US" sz="2933" b="1" dirty="0" smtClean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6</a:t>
            </a:r>
            <a:r>
              <a:rPr lang="en" sz="2933" b="1" dirty="0" smtClean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%</a:t>
            </a:r>
            <a:endParaRPr sz="2933" b="1" dirty="0">
              <a:solidFill>
                <a:srgbClr val="DA203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2960424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561029"/>
              </p:ext>
            </p:extLst>
          </p:nvPr>
        </p:nvGraphicFramePr>
        <p:xfrm>
          <a:off x="1905000" y="2596735"/>
          <a:ext cx="10007599" cy="1856873"/>
        </p:xfrm>
        <a:graphic>
          <a:graphicData uri="http://schemas.openxmlformats.org/drawingml/2006/table">
            <a:tbl>
              <a:tblPr>
                <a:tableStyleId>{0F8290EA-D41E-4352-990C-15C0A1C13EBB}</a:tableStyleId>
              </a:tblPr>
              <a:tblGrid>
                <a:gridCol w="720547">
                  <a:extLst>
                    <a:ext uri="{9D8B030D-6E8A-4147-A177-3AD203B41FA5}">
                      <a16:colId xmlns:a16="http://schemas.microsoft.com/office/drawing/2014/main" val="452124210"/>
                    </a:ext>
                  </a:extLst>
                </a:gridCol>
                <a:gridCol w="720547">
                  <a:extLst>
                    <a:ext uri="{9D8B030D-6E8A-4147-A177-3AD203B41FA5}">
                      <a16:colId xmlns:a16="http://schemas.microsoft.com/office/drawing/2014/main" val="3728213536"/>
                    </a:ext>
                  </a:extLst>
                </a:gridCol>
                <a:gridCol w="1280973">
                  <a:extLst>
                    <a:ext uri="{9D8B030D-6E8A-4147-A177-3AD203B41FA5}">
                      <a16:colId xmlns:a16="http://schemas.microsoft.com/office/drawing/2014/main" val="1945122236"/>
                    </a:ext>
                  </a:extLst>
                </a:gridCol>
                <a:gridCol w="740562">
                  <a:extLst>
                    <a:ext uri="{9D8B030D-6E8A-4147-A177-3AD203B41FA5}">
                      <a16:colId xmlns:a16="http://schemas.microsoft.com/office/drawing/2014/main" val="1751231423"/>
                    </a:ext>
                  </a:extLst>
                </a:gridCol>
                <a:gridCol w="890676">
                  <a:extLst>
                    <a:ext uri="{9D8B030D-6E8A-4147-A177-3AD203B41FA5}">
                      <a16:colId xmlns:a16="http://schemas.microsoft.com/office/drawing/2014/main" val="3319602804"/>
                    </a:ext>
                  </a:extLst>
                </a:gridCol>
                <a:gridCol w="1100836">
                  <a:extLst>
                    <a:ext uri="{9D8B030D-6E8A-4147-A177-3AD203B41FA5}">
                      <a16:colId xmlns:a16="http://schemas.microsoft.com/office/drawing/2014/main" val="1691216807"/>
                    </a:ext>
                  </a:extLst>
                </a:gridCol>
                <a:gridCol w="980745">
                  <a:extLst>
                    <a:ext uri="{9D8B030D-6E8A-4147-A177-3AD203B41FA5}">
                      <a16:colId xmlns:a16="http://schemas.microsoft.com/office/drawing/2014/main" val="2462651476"/>
                    </a:ext>
                  </a:extLst>
                </a:gridCol>
                <a:gridCol w="1140866">
                  <a:extLst>
                    <a:ext uri="{9D8B030D-6E8A-4147-A177-3AD203B41FA5}">
                      <a16:colId xmlns:a16="http://schemas.microsoft.com/office/drawing/2014/main" val="2808084593"/>
                    </a:ext>
                  </a:extLst>
                </a:gridCol>
                <a:gridCol w="1331011">
                  <a:extLst>
                    <a:ext uri="{9D8B030D-6E8A-4147-A177-3AD203B41FA5}">
                      <a16:colId xmlns:a16="http://schemas.microsoft.com/office/drawing/2014/main" val="3967760849"/>
                    </a:ext>
                  </a:extLst>
                </a:gridCol>
                <a:gridCol w="1100836">
                  <a:extLst>
                    <a:ext uri="{9D8B030D-6E8A-4147-A177-3AD203B41FA5}">
                      <a16:colId xmlns:a16="http://schemas.microsoft.com/office/drawing/2014/main" val="62083271"/>
                    </a:ext>
                  </a:extLst>
                </a:gridCol>
              </a:tblGrid>
              <a:tr h="4250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№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Үнэлгээ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Дэд шалгуурууд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Ач холбогдлын зэрэг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АХЗ (дэд)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1 оноо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2 оноо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3 оноо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4 оноо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5 оноо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01891"/>
                  </a:ext>
                </a:extLst>
              </a:tr>
              <a:tr h="7437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Шалгуур үзүүлэлт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607682"/>
                  </a:ext>
                </a:extLst>
              </a:tr>
              <a:tr h="688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Аялал жуулчлалын улирлыг тэнцвэржүүлэх байдал*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III зэрэг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 6%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6%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Жуулчдын 9% -аас их хувь ирдэг сард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>
                          <a:effectLst/>
                        </a:rPr>
                        <a:t>Жуулчдын 5-8% ирдэг сард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100" dirty="0">
                          <a:effectLst/>
                        </a:rPr>
                        <a:t>Жуулчдын 4% -аас бага хувь ирдэг сард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572240788"/>
                  </a:ext>
                </a:extLst>
              </a:tr>
            </a:tbl>
          </a:graphicData>
        </a:graphic>
      </p:graphicFrame>
      <p:grpSp>
        <p:nvGrpSpPr>
          <p:cNvPr id="5" name="Google Shape;390;p11"/>
          <p:cNvGrpSpPr/>
          <p:nvPr/>
        </p:nvGrpSpPr>
        <p:grpSpPr>
          <a:xfrm>
            <a:off x="-128938" y="0"/>
            <a:ext cx="1647230" cy="6858000"/>
            <a:chOff x="-36535" y="-13693"/>
            <a:chExt cx="1800022" cy="6885385"/>
          </a:xfrm>
        </p:grpSpPr>
        <p:sp>
          <p:nvSpPr>
            <p:cNvPr id="6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7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ctangle 8"/>
          <p:cNvSpPr/>
          <p:nvPr/>
        </p:nvSpPr>
        <p:spPr>
          <a:xfrm>
            <a:off x="1274586" y="250135"/>
            <a:ext cx="9895658" cy="405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mn-MN" sz="2000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ШАЛГУУР-11: АЯЛАЛ ЖУУЛЧЛАЛЫН УЛИРЛЫГ ТЭНЦВЭРЖҮҮЛЭХ БАЙДАЛ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Google Shape;419;p24"/>
          <p:cNvSpPr txBox="1"/>
          <p:nvPr/>
        </p:nvSpPr>
        <p:spPr>
          <a:xfrm>
            <a:off x="6908799" y="905317"/>
            <a:ext cx="5001702" cy="97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1600"/>
              </a:spcAft>
            </a:pPr>
            <a:r>
              <a:rPr lang="en" sz="1867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Ач холбогдлын зэрэг </a:t>
            </a:r>
            <a:r>
              <a:rPr lang="en-US" sz="2933" b="1" dirty="0" smtClean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6</a:t>
            </a:r>
            <a:r>
              <a:rPr lang="en" sz="2933" b="1" dirty="0" smtClean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%</a:t>
            </a:r>
            <a:endParaRPr sz="2933" b="1" dirty="0">
              <a:solidFill>
                <a:srgbClr val="DA203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4144959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90;p11"/>
          <p:cNvGrpSpPr/>
          <p:nvPr/>
        </p:nvGrpSpPr>
        <p:grpSpPr>
          <a:xfrm>
            <a:off x="-128938" y="0"/>
            <a:ext cx="1647230" cy="6858000"/>
            <a:chOff x="-36535" y="-13693"/>
            <a:chExt cx="1800022" cy="6885385"/>
          </a:xfrm>
        </p:grpSpPr>
        <p:sp>
          <p:nvSpPr>
            <p:cNvPr id="6" name="Google Shape;391;p11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000" b="0" i="0" u="none" strike="noStrike" cap="none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pic>
          <p:nvPicPr>
            <p:cNvPr id="7" name="Google Shape;392;p11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93;p11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ctangle 8"/>
          <p:cNvSpPr/>
          <p:nvPr/>
        </p:nvSpPr>
        <p:spPr>
          <a:xfrm>
            <a:off x="1368752" y="330489"/>
            <a:ext cx="7839005" cy="5301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mn-MN" sz="2800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ШАЛГУУР-12: СЭТГЭЛ ХАНАМЖ, ТАЙЛАН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Google Shape;419;p24"/>
          <p:cNvSpPr txBox="1"/>
          <p:nvPr/>
        </p:nvSpPr>
        <p:spPr>
          <a:xfrm>
            <a:off x="7190298" y="536399"/>
            <a:ext cx="5001702" cy="97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1600"/>
              </a:spcAft>
            </a:pPr>
            <a:r>
              <a:rPr lang="en" sz="1867" b="1" dirty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Ач холбогдлын зэрэг </a:t>
            </a:r>
            <a:r>
              <a:rPr lang="en-US" sz="2933" b="1" dirty="0" smtClean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6</a:t>
            </a:r>
            <a:r>
              <a:rPr lang="en" sz="2933" b="1" dirty="0" smtClean="0">
                <a:solidFill>
                  <a:srgbClr val="DA2032"/>
                </a:solidFill>
                <a:latin typeface="Nunito Sans"/>
                <a:ea typeface="Nunito Sans"/>
                <a:cs typeface="Nunito Sans"/>
                <a:sym typeface="Nunito Sans"/>
              </a:rPr>
              <a:t>%</a:t>
            </a:r>
            <a:endParaRPr sz="2933" b="1" dirty="0">
              <a:solidFill>
                <a:srgbClr val="DA203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119" y="1189632"/>
            <a:ext cx="9890174" cy="56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5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3;g2627f97a2ec_0_93">
            <a:extLst>
              <a:ext uri="{FF2B5EF4-FFF2-40B4-BE49-F238E27FC236}">
                <a16:creationId xmlns:a16="http://schemas.microsoft.com/office/drawing/2014/main" id="{57121911-DEC4-97FC-48A1-097E3F45906A}"/>
              </a:ext>
            </a:extLst>
          </p:cNvPr>
          <p:cNvSpPr txBox="1"/>
          <p:nvPr/>
        </p:nvSpPr>
        <p:spPr>
          <a:xfrm>
            <a:off x="2730500" y="175862"/>
            <a:ext cx="8691292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mn-MN" sz="3200" dirty="0" smtClean="0">
                <a:solidFill>
                  <a:srgbClr val="0070C0"/>
                </a:solidFill>
                <a:sym typeface="Montserrat"/>
              </a:rPr>
              <a:t>ЭВЕНТИЙН ТООН МЭДЭЭЛЭЛТЭЙ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mn-MN" sz="3200" dirty="0" smtClean="0">
                <a:solidFill>
                  <a:srgbClr val="0070C0"/>
                </a:solidFill>
                <a:sym typeface="Montserrat"/>
              </a:rPr>
              <a:t>ХОЛБООТОЙ ҮҮССЭН НӨХЦӨЛ БАЙДАЛ </a:t>
            </a:r>
            <a:endParaRPr lang="mn-MN" sz="3200" dirty="0">
              <a:solidFill>
                <a:srgbClr val="0070C0"/>
              </a:solidFill>
            </a:endParaRPr>
          </a:p>
        </p:txBody>
      </p:sp>
      <p:grpSp>
        <p:nvGrpSpPr>
          <p:cNvPr id="4" name="Google Shape;128;p2"/>
          <p:cNvGrpSpPr/>
          <p:nvPr/>
        </p:nvGrpSpPr>
        <p:grpSpPr>
          <a:xfrm>
            <a:off x="0" y="-39313"/>
            <a:ext cx="1800022" cy="6885385"/>
            <a:chOff x="-36535" y="-13693"/>
            <a:chExt cx="1800022" cy="6885385"/>
          </a:xfrm>
        </p:grpSpPr>
        <p:sp>
          <p:nvSpPr>
            <p:cNvPr id="5" name="Google Shape;129;p2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130;p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31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32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4171" y="525912"/>
              <a:ext cx="1278610" cy="410259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9" name="Google Shape;293;g2627f97a2ec_0_93">
            <a:extLst>
              <a:ext uri="{FF2B5EF4-FFF2-40B4-BE49-F238E27FC236}">
                <a16:creationId xmlns:a16="http://schemas.microsoft.com/office/drawing/2014/main" id="{A0133F31-1EDA-9C44-A4E0-4B8B16D454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6532470"/>
              </p:ext>
            </p:extLst>
          </p:nvPr>
        </p:nvGraphicFramePr>
        <p:xfrm>
          <a:off x="260706" y="1587500"/>
          <a:ext cx="12585700" cy="462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566602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1763487" y="325209"/>
            <a:ext cx="10536702" cy="622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mn-MN" sz="32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Э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ВЕНТИЙН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СТРАТЕГИЙН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ЗОРИЛГУУД: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249965114"/>
              </p:ext>
            </p:extLst>
          </p:nvPr>
        </p:nvGraphicFramePr>
        <p:xfrm>
          <a:off x="1763487" y="1128865"/>
          <a:ext cx="10367553" cy="5076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5" name="Google Shape;135;p3"/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sp>
          <p:nvSpPr>
            <p:cNvPr id="136" name="Google Shape;136;p3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37" name="Google Shape;137;p3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26876" y="5112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3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1816880" y="5072253"/>
            <a:ext cx="2741302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Эвентээс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улс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орон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нутгийн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хэмжээнд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үлдэх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эдийн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засгийн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үр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өгөөжийг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нэмэгдүүлэх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улмаар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дэлхийн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түвшинд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өрсөлдөх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“</a:t>
            </a:r>
            <a:r>
              <a:rPr lang="en-US" dirty="0" err="1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эвент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”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бий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болгох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явдал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юм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120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0949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945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" altLang="en-US" sz="1800" b="1" dirty="0">
                <a:solidFill>
                  <a:srgbClr val="002060"/>
                </a:solidFill>
                <a:latin typeface="+mn-lt"/>
                <a:cs typeface="Mongolian Baiti" panose="03000500000000000000" charset="0"/>
              </a:rPr>
              <a:t>ССАЖЗЯ, НАЖГ, АЯЛАЛ ЖУУЛЧЛАЛЫН МЭРГЭЖЛИЙН ХОЛБОО, ЭВЕНТ ЗОХИОН БАЙГУУЛАГЧДАД ХҮРГҮҮЛЭХ САНАЛ, ХҮСЭЛТ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4545" y="1306195"/>
            <a:ext cx="9719310" cy="5107305"/>
          </a:xfrm>
        </p:spPr>
        <p:txBody>
          <a:bodyPr>
            <a:noAutofit/>
          </a:bodyPr>
          <a:lstStyle/>
          <a:p>
            <a:r>
              <a:rPr lang="" sz="1800" dirty="0">
                <a:latin typeface="+mn-lt"/>
                <a:cs typeface="Calibri" panose="020F0502020204030204" pitchFamily="34" charset="0"/>
              </a:rPr>
              <a:t>Эвентийн үр нөлөөг гаргах судалгаа, харьцуулалтын ажлыг </a:t>
            </a:r>
            <a:r>
              <a:rPr lang="" sz="1800" dirty="0" smtClean="0">
                <a:latin typeface="+mn-lt"/>
                <a:cs typeface="Calibri" panose="020F0502020204030204" pitchFamily="34" charset="0"/>
              </a:rPr>
              <a:t>тогтмолжуулах;</a:t>
            </a:r>
            <a:endParaRPr lang="" sz="1800" dirty="0">
              <a:latin typeface="+mn-lt"/>
              <a:cs typeface="Calibri" panose="020F0502020204030204" pitchFamily="34" charset="0"/>
            </a:endParaRPr>
          </a:p>
          <a:p>
            <a:r>
              <a:rPr lang="" sz="1800" dirty="0">
                <a:latin typeface="+mn-lt"/>
                <a:cs typeface="Calibri" panose="020F0502020204030204" pitchFamily="34" charset="0"/>
              </a:rPr>
              <a:t>Бүс нутгуудад зохион байгуулж буй эвентийн судалгааг хийх, ач </a:t>
            </a:r>
            <a:r>
              <a:rPr lang="" sz="1800" dirty="0" smtClean="0">
                <a:latin typeface="+mn-lt"/>
                <a:cs typeface="Calibri" panose="020F0502020204030204" pitchFamily="34" charset="0"/>
              </a:rPr>
              <a:t>холбогдлын </a:t>
            </a:r>
            <a:r>
              <a:rPr lang="" sz="1800" dirty="0">
                <a:latin typeface="+mn-lt"/>
                <a:cs typeface="Calibri" panose="020F0502020204030204" pitchFamily="34" charset="0"/>
              </a:rPr>
              <a:t>эрэмбэ, зэрэглэл  тогтоох, дэмжлэг үзүүлэх </a:t>
            </a:r>
            <a:r>
              <a:rPr lang="en-US" sz="1800" dirty="0">
                <a:latin typeface="+mn-lt"/>
                <a:cs typeface="Calibri" panose="020F0502020204030204" pitchFamily="34" charset="0"/>
              </a:rPr>
              <a:t>(</a:t>
            </a:r>
            <a:r>
              <a:rPr lang="en-US" sz="1800" dirty="0" err="1">
                <a:latin typeface="+mn-lt"/>
                <a:cs typeface="Calibri" panose="020F0502020204030204" pitchFamily="34" charset="0"/>
                <a:sym typeface="+mn-ea"/>
              </a:rPr>
              <a:t>Тооноос</a:t>
            </a:r>
            <a:r>
              <a:rPr lang="en-US" sz="1800" dirty="0">
                <a:latin typeface="+mn-lt"/>
                <a:cs typeface="Calibri" panose="020F0502020204030204" pitchFamily="34" charset="0"/>
                <a:sym typeface="+mn-ea"/>
              </a:rPr>
              <a:t> </a:t>
            </a:r>
            <a:r>
              <a:rPr lang="en-US" sz="1800" dirty="0" err="1">
                <a:latin typeface="+mn-lt"/>
                <a:cs typeface="Calibri" panose="020F0502020204030204" pitchFamily="34" charset="0"/>
                <a:sym typeface="+mn-ea"/>
              </a:rPr>
              <a:t>чанарт</a:t>
            </a:r>
            <a:r>
              <a:rPr lang="en-US" sz="1800" dirty="0">
                <a:latin typeface="+mn-lt"/>
                <a:cs typeface="Calibri" panose="020F0502020204030204" pitchFamily="34" charset="0"/>
                <a:sym typeface="+mn-ea"/>
              </a:rPr>
              <a:t> </a:t>
            </a:r>
            <a:r>
              <a:rPr lang="en-US" sz="1800" dirty="0" err="1">
                <a:latin typeface="+mn-lt"/>
                <a:cs typeface="Calibri" panose="020F0502020204030204" pitchFamily="34" charset="0"/>
                <a:sym typeface="+mn-ea"/>
              </a:rPr>
              <a:t>шилжих</a:t>
            </a:r>
            <a:r>
              <a:rPr lang="en-US" sz="1800" dirty="0" smtClean="0">
                <a:latin typeface="+mn-lt"/>
                <a:cs typeface="Calibri" panose="020F0502020204030204" pitchFamily="34" charset="0"/>
                <a:sym typeface="+mn-ea"/>
              </a:rPr>
              <a:t>);</a:t>
            </a:r>
            <a:endParaRPr lang="en-US" sz="1800" dirty="0">
              <a:latin typeface="+mn-lt"/>
              <a:cs typeface="Calibri" panose="020F0502020204030204" pitchFamily="34" charset="0"/>
            </a:endParaRPr>
          </a:p>
          <a:p>
            <a:r>
              <a:rPr lang="" sz="1800" dirty="0">
                <a:latin typeface="+mn-lt"/>
                <a:cs typeface="Calibri" panose="020F0502020204030204" pitchFamily="34" charset="0"/>
              </a:rPr>
              <a:t>Орон нутгийн эдийн засаг, нийгэм, соёл, ХБО үзүүлж буй эерэг сөрөг нөлөөллийг </a:t>
            </a:r>
            <a:r>
              <a:rPr lang="" sz="1800" dirty="0" smtClean="0">
                <a:latin typeface="+mn-lt"/>
                <a:cs typeface="Calibri" panose="020F0502020204030204" pitchFamily="34" charset="0"/>
              </a:rPr>
              <a:t>гаргах;</a:t>
            </a:r>
            <a:endParaRPr lang="" sz="1800" dirty="0">
              <a:latin typeface="+mn-lt"/>
              <a:cs typeface="Calibri" panose="020F0502020204030204" pitchFamily="34" charset="0"/>
            </a:endParaRPr>
          </a:p>
          <a:p>
            <a:r>
              <a:rPr lang="" sz="1800" dirty="0">
                <a:latin typeface="+mn-lt"/>
                <a:cs typeface="Calibri" panose="020F0502020204030204" pitchFamily="34" charset="0"/>
              </a:rPr>
              <a:t>Орон нутгийн иргэдийн амьдралын чанарт өөрчлөлт гарч буй эсэхэд мөшгих судалгаа </a:t>
            </a:r>
            <a:r>
              <a:rPr lang="" sz="1800" dirty="0" smtClean="0">
                <a:latin typeface="+mn-lt"/>
                <a:cs typeface="Calibri" panose="020F0502020204030204" pitchFamily="34" charset="0"/>
              </a:rPr>
              <a:t>хийх</a:t>
            </a:r>
            <a:r>
              <a:rPr lang="en-US" sz="1800" dirty="0" smtClean="0">
                <a:latin typeface="+mn-lt"/>
                <a:cs typeface="Calibri" panose="020F0502020204030204" pitchFamily="34" charset="0"/>
              </a:rPr>
              <a:t>;</a:t>
            </a:r>
            <a:endParaRPr lang="" sz="1800" dirty="0">
              <a:latin typeface="+mn-lt"/>
              <a:cs typeface="Calibri" panose="020F0502020204030204" pitchFamily="34" charset="0"/>
            </a:endParaRPr>
          </a:p>
          <a:p>
            <a:r>
              <a:rPr lang="" sz="1800" dirty="0">
                <a:latin typeface="+mn-lt"/>
                <a:cs typeface="Calibri" panose="020F0502020204030204" pitchFamily="34" charset="0"/>
              </a:rPr>
              <a:t>Эвентийн зохион байгуулалтыг хил орчмын зэргэлдээ ижил соёл, угсаа гарвалтай ард түмний хооронд зохион байгуулах боломжийг </a:t>
            </a:r>
            <a:r>
              <a:rPr lang="" sz="1800" dirty="0" smtClean="0">
                <a:latin typeface="+mn-lt"/>
                <a:cs typeface="Calibri" panose="020F0502020204030204" pitchFamily="34" charset="0"/>
              </a:rPr>
              <a:t>эрэлхийлэх; </a:t>
            </a:r>
            <a:r>
              <a:rPr lang="en-US" sz="1800" dirty="0" smtClean="0">
                <a:latin typeface="+mn-lt"/>
                <a:cs typeface="Calibri" panose="020F0502020204030204" pitchFamily="34" charset="0"/>
              </a:rPr>
              <a:t>(</a:t>
            </a:r>
            <a:r>
              <a:rPr lang="mn-MN" sz="1800" dirty="0" smtClean="0">
                <a:latin typeface="+mn-lt"/>
                <a:cs typeface="Calibri" panose="020F0502020204030204" pitchFamily="34" charset="0"/>
              </a:rPr>
              <a:t>Алтаргана</a:t>
            </a:r>
            <a:r>
              <a:rPr lang="en-US" sz="1800" dirty="0" smtClean="0">
                <a:latin typeface="+mn-lt"/>
                <a:cs typeface="Calibri" panose="020F0502020204030204" pitchFamily="34" charset="0"/>
              </a:rPr>
              <a:t>)</a:t>
            </a:r>
            <a:endParaRPr lang="" sz="1800" dirty="0">
              <a:latin typeface="+mn-lt"/>
              <a:cs typeface="Calibri" panose="020F0502020204030204" pitchFamily="34" charset="0"/>
            </a:endParaRPr>
          </a:p>
          <a:p>
            <a:r>
              <a:rPr lang="" sz="1800" dirty="0">
                <a:latin typeface="+mn-lt"/>
                <a:cs typeface="Calibri" panose="020F0502020204030204" pitchFamily="34" charset="0"/>
              </a:rPr>
              <a:t>Хотын хүн амын эзлэх жин ихэссэн үед үндэсний уламжлал соёлыг танин мэдэхүйн эвентээр дамжуулж залуу үед үндэсний дархлааг бий болгох, </a:t>
            </a:r>
            <a:r>
              <a:rPr lang="" sz="1800" dirty="0" smtClean="0">
                <a:latin typeface="+mn-lt"/>
                <a:cs typeface="Calibri" panose="020F0502020204030204" pitchFamily="34" charset="0"/>
              </a:rPr>
              <a:t>төлөвшүүлэх;</a:t>
            </a:r>
            <a:endParaRPr lang="" sz="1800" dirty="0">
              <a:latin typeface="+mn-lt"/>
              <a:cs typeface="Calibri" panose="020F0502020204030204" pitchFamily="34" charset="0"/>
            </a:endParaRPr>
          </a:p>
          <a:p>
            <a:r>
              <a:rPr lang="" sz="1800" dirty="0">
                <a:latin typeface="+mn-lt"/>
                <a:cs typeface="Calibri" panose="020F0502020204030204" pitchFamily="34" charset="0"/>
              </a:rPr>
              <a:t>Биечлэн хийх, оролцох, туршлага хуримтлуулах чиг хандлагатай эвентийг бий болгох байжуулах, залуучуудад зориулсан дэд хөтөлбөрүүд бий </a:t>
            </a:r>
            <a:r>
              <a:rPr lang="" sz="1800" dirty="0" smtClean="0">
                <a:latin typeface="+mn-lt"/>
                <a:cs typeface="Calibri" panose="020F0502020204030204" pitchFamily="34" charset="0"/>
              </a:rPr>
              <a:t>болгох;</a:t>
            </a:r>
            <a:endParaRPr lang="" sz="1800" dirty="0">
              <a:latin typeface="+mn-lt"/>
              <a:cs typeface="Calibri" panose="020F0502020204030204" pitchFamily="34" charset="0"/>
            </a:endParaRPr>
          </a:p>
          <a:p>
            <a:r>
              <a:rPr lang="" sz="18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Онцгойлон:</a:t>
            </a:r>
            <a:r>
              <a:rPr lang="" sz="1800" dirty="0">
                <a:latin typeface="+mn-lt"/>
                <a:cs typeface="Calibri" panose="020F0502020204030204" pitchFamily="34" charset="0"/>
              </a:rPr>
              <a:t> СЭЗИС -оюутнуудын хийсэн судалгаагаар эвентүүдийн 95</a:t>
            </a:r>
            <a:r>
              <a:rPr lang="en-US" sz="1800" dirty="0">
                <a:latin typeface="+mn-lt"/>
                <a:cs typeface="Calibri" panose="020F0502020204030204" pitchFamily="34" charset="0"/>
              </a:rPr>
              <a:t>% </a:t>
            </a:r>
            <a:r>
              <a:rPr lang="" sz="1800" dirty="0">
                <a:latin typeface="+mn-lt"/>
                <a:cs typeface="Mongolian Baiti" panose="03000500000000000000" charset="0"/>
              </a:rPr>
              <a:t>бэлэг тэмдэг байхгүй. Тиймээс  Бодлогын яам Үндэсний томоохон эвентийн бэлэг тэмдгийн </a:t>
            </a:r>
            <a:r>
              <a:rPr lang="" sz="1800" dirty="0" smtClean="0">
                <a:latin typeface="+mn-lt"/>
                <a:cs typeface="Mongolian Baiti" panose="03000500000000000000" charset="0"/>
              </a:rPr>
              <a:t>ура</a:t>
            </a:r>
            <a:r>
              <a:rPr lang="mn-MN" sz="1800" dirty="0" smtClean="0">
                <a:latin typeface="+mn-lt"/>
                <a:cs typeface="Mongolian Baiti" panose="03000500000000000000" charset="0"/>
              </a:rPr>
              <a:t>лдаан зарлах</a:t>
            </a:r>
            <a:r>
              <a:rPr lang="en-US" sz="1800" dirty="0" smtClean="0">
                <a:latin typeface="+mn-lt"/>
                <a:cs typeface="Mongolian Baiti" panose="03000500000000000000" charset="0"/>
              </a:rPr>
              <a:t>;</a:t>
            </a:r>
            <a:endParaRPr lang="mn-MN" sz="1800" dirty="0" smtClean="0">
              <a:latin typeface="+mn-lt"/>
              <a:cs typeface="Mongolian Baiti" panose="03000500000000000000" charset="0"/>
            </a:endParaRPr>
          </a:p>
          <a:p>
            <a:pPr marL="114300" indent="0">
              <a:buNone/>
            </a:pPr>
            <a:endParaRPr lang="" sz="1800" dirty="0">
              <a:latin typeface="+mn-lt"/>
              <a:cs typeface="Calibri" panose="020F0502020204030204" pitchFamily="34" charset="0"/>
            </a:endParaRPr>
          </a:p>
          <a:p>
            <a:endParaRPr lang="" sz="1800" dirty="0"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sp>
          <p:nvSpPr>
            <p:cNvPr id="136" name="Google Shape;136;p3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FF00"/>
                </a:solidFill>
                <a:latin typeface="+mn-lt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37" name="Google Shape;137;p3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5112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3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87465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35;p3"/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sp>
          <p:nvSpPr>
            <p:cNvPr id="5" name="Google Shape;136;p3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6" name="Google Shape;137;p3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6876" y="5112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38;p3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61" y="398879"/>
            <a:ext cx="2134789" cy="3019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373" y="388261"/>
            <a:ext cx="2149802" cy="3040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3736" y="388261"/>
            <a:ext cx="2122406" cy="3001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6935" y="272147"/>
            <a:ext cx="1993316" cy="29913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5373" y="3633817"/>
            <a:ext cx="2149802" cy="3040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7061" y="3633817"/>
            <a:ext cx="2169830" cy="30690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736" y="3633817"/>
            <a:ext cx="2119020" cy="299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6850" y="3633817"/>
            <a:ext cx="2183401" cy="308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99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5"/>
          <p:cNvSpPr/>
          <p:nvPr/>
        </p:nvSpPr>
        <p:spPr>
          <a:xfrm>
            <a:off x="8909163" y="-13693"/>
            <a:ext cx="3276960" cy="68853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FF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669" name="Google Shape;669;p25"/>
          <p:cNvCxnSpPr/>
          <p:nvPr/>
        </p:nvCxnSpPr>
        <p:spPr>
          <a:xfrm>
            <a:off x="4866043" y="4148937"/>
            <a:ext cx="4043120" cy="49102"/>
          </a:xfrm>
          <a:prstGeom prst="straightConnector1">
            <a:avLst/>
          </a:prstGeom>
          <a:noFill/>
          <a:ln w="28575" cap="flat" cmpd="sng">
            <a:solidFill>
              <a:srgbClr val="0000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0" name="Google Shape;670;p25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71" name="Google Shape;671;p2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192637" y="1400375"/>
            <a:ext cx="2704943" cy="635508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25"/>
          <p:cNvSpPr txBox="1"/>
          <p:nvPr/>
        </p:nvSpPr>
        <p:spPr>
          <a:xfrm>
            <a:off x="1194953" y="4148937"/>
            <a:ext cx="8887363" cy="1147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/>
              <a:buNone/>
            </a:pPr>
            <a:r>
              <a:rPr lang="en-US" sz="4800" b="1" i="0" u="none" strike="noStrike" cap="none" dirty="0">
                <a:solidFill>
                  <a:srgbClr val="00009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for your atten</a:t>
            </a:r>
            <a:r>
              <a:rPr lang="en-US" sz="48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tion</a:t>
            </a:r>
            <a:endParaRPr sz="48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3" name="Google Shape;673;p25"/>
          <p:cNvSpPr txBox="1"/>
          <p:nvPr/>
        </p:nvSpPr>
        <p:spPr>
          <a:xfrm>
            <a:off x="157642" y="3086031"/>
            <a:ext cx="8910158" cy="106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 panose="020B0604020202020204"/>
              <a:buNone/>
            </a:pPr>
            <a:r>
              <a:rPr lang="en-US" sz="5400" b="1" i="0" u="none" strike="noStrike" cap="none" dirty="0">
                <a:solidFill>
                  <a:srgbClr val="00008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 YOU 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65662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Google Shape;126;p2"/>
          <p:cNvCxnSpPr/>
          <p:nvPr/>
        </p:nvCxnSpPr>
        <p:spPr>
          <a:xfrm>
            <a:off x="2171700" y="936171"/>
            <a:ext cx="9583197" cy="0"/>
          </a:xfrm>
          <a:prstGeom prst="straightConnector1">
            <a:avLst/>
          </a:prstGeom>
          <a:noFill/>
          <a:ln w="9525" cap="flat" cmpd="sng">
            <a:solidFill>
              <a:srgbClr val="000099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8" name="Google Shape;128;p2"/>
          <p:cNvGrpSpPr/>
          <p:nvPr/>
        </p:nvGrpSpPr>
        <p:grpSpPr>
          <a:xfrm>
            <a:off x="-23777" y="5331"/>
            <a:ext cx="1800022" cy="6885385"/>
            <a:chOff x="-36535" y="-13693"/>
            <a:chExt cx="1800022" cy="6885385"/>
          </a:xfrm>
        </p:grpSpPr>
        <p:sp>
          <p:nvSpPr>
            <p:cNvPr id="129" name="Google Shape;129;p2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4171" y="525912"/>
              <a:ext cx="1278610" cy="4102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2614836" y="328447"/>
            <a:ext cx="11123648" cy="448400"/>
          </a:xfrm>
        </p:spPr>
        <p:txBody>
          <a:bodyPr>
            <a:noAutofit/>
          </a:bodyPr>
          <a:lstStyle/>
          <a:p>
            <a:r>
              <a:rPr lang="mn-MN" sz="1800" dirty="0" smtClean="0">
                <a:solidFill>
                  <a:srgbClr val="0070C0"/>
                </a:solidFill>
              </a:rPr>
              <a:t>АЯЛАЛ ЖУУЛЧЛАЛЫН ЭВЕНТИЙН </a:t>
            </a:r>
            <a:r>
              <a:rPr lang="mn-MN" sz="1800" dirty="0" smtClean="0">
                <a:solidFill>
                  <a:srgbClr val="0070C0"/>
                </a:solidFill>
              </a:rPr>
              <a:t>ТУХАЙ</a:t>
            </a:r>
            <a:endParaRPr lang="en-US" sz="1800" dirty="0">
              <a:solidFill>
                <a:srgbClr val="0070C0"/>
              </a:solidFill>
            </a:endParaRPr>
          </a:p>
        </p:txBody>
      </p:sp>
      <p:graphicFrame>
        <p:nvGraphicFramePr>
          <p:cNvPr id="55" name="Diagram 54"/>
          <p:cNvGraphicFramePr/>
          <p:nvPr>
            <p:extLst>
              <p:ext uri="{D42A27DB-BD31-4B8C-83A1-F6EECF244321}">
                <p14:modId xmlns:p14="http://schemas.microsoft.com/office/powerpoint/2010/main" val="1675313984"/>
              </p:ext>
            </p:extLst>
          </p:nvPr>
        </p:nvGraphicFramePr>
        <p:xfrm>
          <a:off x="-915208" y="1289310"/>
          <a:ext cx="10600864" cy="4872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6" name="Rectangle 55"/>
          <p:cNvSpPr/>
          <p:nvPr/>
        </p:nvSpPr>
        <p:spPr>
          <a:xfrm>
            <a:off x="1796884" y="3462008"/>
            <a:ext cx="1785104" cy="61574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mn-MN" sz="1067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АЯЛАЛ ЖУУЛЧЛАЛЫН</a:t>
            </a:r>
          </a:p>
          <a:p>
            <a:pPr algn="ctr"/>
            <a:r>
              <a:rPr lang="mn-MN" sz="1067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БҮТЭЭГДЭХҮҮНИЙ</a:t>
            </a:r>
          </a:p>
          <a:p>
            <a:pPr algn="ctr"/>
            <a:r>
              <a:rPr lang="mn-MN" sz="1067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АНГИЛАЛ</a:t>
            </a:r>
            <a:endParaRPr lang="en-US" sz="1067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125986" y="6189891"/>
            <a:ext cx="1737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ЭВЕНТ</a:t>
            </a:r>
            <a:endParaRPr lang="en-US" sz="32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8" name="Down Arrow 57"/>
          <p:cNvSpPr/>
          <p:nvPr/>
        </p:nvSpPr>
        <p:spPr>
          <a:xfrm rot="16200000">
            <a:off x="3578910" y="6327211"/>
            <a:ext cx="436880" cy="40640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B672995-9D0D-4034-A0C0-230243BED050}"/>
              </a:ext>
            </a:extLst>
          </p:cNvPr>
          <p:cNvSpPr txBox="1"/>
          <p:nvPr/>
        </p:nvSpPr>
        <p:spPr>
          <a:xfrm>
            <a:off x="6318447" y="6610948"/>
            <a:ext cx="5679924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933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OECD (2017), “Major events as catalysts for tourism”, </a:t>
            </a:r>
            <a:r>
              <a:rPr lang="mn-MN" sz="933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OECD Tourism Papers</a:t>
            </a:r>
            <a:r>
              <a:rPr lang="mn-MN" sz="933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2017/02, 11 </a:t>
            </a:r>
            <a:r>
              <a:rPr lang="en-US" sz="933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page</a:t>
            </a:r>
            <a:endParaRPr lang="mn-MN" sz="9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887248" y="1226481"/>
            <a:ext cx="6037046" cy="5167937"/>
            <a:chOff x="3841077" y="301748"/>
            <a:chExt cx="5105029" cy="4577115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35ADBF1-97EA-41DC-871B-C2AD8587E34E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2" t="1767" r="1827" b="3792"/>
            <a:stretch/>
          </p:blipFill>
          <p:spPr>
            <a:xfrm>
              <a:off x="6164466" y="1198827"/>
              <a:ext cx="2781640" cy="3680036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4777400" y="301748"/>
              <a:ext cx="3866960" cy="4634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mn-MN" b="1" dirty="0" smtClean="0">
                  <a:solidFill>
                    <a:srgbClr val="0070C0"/>
                  </a:solidFill>
                </a:rPr>
                <a:t>ЭВЕНТҮҮДИЙГ </a:t>
              </a:r>
              <a:r>
                <a:rPr lang="en-US" b="1" dirty="0" smtClean="0">
                  <a:solidFill>
                    <a:srgbClr val="0070C0"/>
                  </a:solidFill>
                </a:rPr>
                <a:t>УЛИРАЛ, ЗОРИЛТОТ ЗАХ ЗЭЭЛ, ҮНЭ ЦЭНЭЭР НЬ </a:t>
              </a:r>
              <a:r>
                <a:rPr lang="mn-MN" b="1" dirty="0" smtClean="0">
                  <a:solidFill>
                    <a:srgbClr val="0070C0"/>
                  </a:solidFill>
                </a:rPr>
                <a:t>АНГИЛСАН БАЙДАЛ: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841077" y="1356125"/>
              <a:ext cx="1808323" cy="2935522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>
              <a:spAutoFit/>
            </a:bodyPr>
            <a:lstStyle/>
            <a:p>
              <a:pPr algn="just"/>
              <a:endParaRPr lang="mn-MN" b="1" dirty="0"/>
            </a:p>
            <a:p>
              <a:pPr algn="just"/>
              <a:endParaRPr lang="mn-MN" b="1" dirty="0"/>
            </a:p>
            <a:p>
              <a:pPr algn="just"/>
              <a:endParaRPr lang="mn-MN" b="1" dirty="0"/>
            </a:p>
            <a:p>
              <a:pPr algn="just"/>
              <a:endParaRPr lang="mn-MN" b="1" dirty="0"/>
            </a:p>
            <a:p>
              <a:pPr algn="just"/>
              <a:endParaRPr lang="mn-MN" b="1" dirty="0"/>
            </a:p>
            <a:p>
              <a:pPr algn="just"/>
              <a:endParaRPr lang="mn-MN" b="1" dirty="0"/>
            </a:p>
            <a:p>
              <a:pPr algn="just"/>
              <a:endParaRPr lang="mn-MN" b="1" dirty="0"/>
            </a:p>
            <a:p>
              <a:pPr algn="just"/>
              <a:endParaRPr lang="mn-MN" b="1" dirty="0"/>
            </a:p>
            <a:p>
              <a:pPr algn="just"/>
              <a:endParaRPr lang="mn-MN" b="1" dirty="0"/>
            </a:p>
            <a:p>
              <a:pPr algn="just"/>
              <a:endParaRPr lang="mn-MN" b="1" dirty="0"/>
            </a:p>
            <a:p>
              <a:pPr algn="just"/>
              <a:endParaRPr lang="mn-MN" b="1" dirty="0"/>
            </a:p>
            <a:p>
              <a:pPr algn="just"/>
              <a:endParaRPr lang="mn-MN" b="1" dirty="0"/>
            </a:p>
            <a:p>
              <a:pPr algn="just"/>
              <a:endParaRPr lang="mn-MN" b="1" dirty="0"/>
            </a:p>
            <a:p>
              <a:pPr algn="just"/>
              <a:endParaRPr lang="mn-MN" b="1" dirty="0"/>
            </a:p>
            <a:p>
              <a:pPr algn="just"/>
              <a:endParaRPr lang="mn-MN" b="1" dirty="0"/>
            </a:p>
            <a:p>
              <a:pPr algn="just"/>
              <a:endParaRPr lang="mn-MN" b="1" dirty="0"/>
            </a:p>
            <a:p>
              <a:pPr algn="just"/>
              <a:endParaRPr lang="mn-MN" b="1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461225" y="1250256"/>
              <a:ext cx="1853154" cy="6016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mn-MN" sz="1467" u="sng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Өвөл зуны Олимп</a:t>
              </a:r>
              <a:r>
                <a:rPr lang="en-US" sz="1467" u="sng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FIFA, World Cup, USA NFL Super Bowl </a:t>
              </a:r>
              <a:endParaRPr lang="en-US" sz="1467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461225" y="2304637"/>
              <a:ext cx="1776334" cy="60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67" u="sng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Sydney Gay Mardi Gras, Tamworth Country music festival</a:t>
              </a:r>
              <a:endParaRPr lang="en-US" sz="1467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461225" y="3264814"/>
              <a:ext cx="1327937" cy="7781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mn-MN" sz="1467" u="sng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Улс, муж, аймгийн хэмжээний эвентүүд</a:t>
              </a:r>
              <a:endParaRPr lang="en-US" sz="1467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441460" y="4210853"/>
              <a:ext cx="1011836" cy="6016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mn-MN" sz="1467" u="sng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Сум, орон нутгийн </a:t>
              </a:r>
            </a:p>
            <a:p>
              <a:r>
                <a:rPr lang="mn-MN" sz="1467" u="sng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эвентүүд</a:t>
              </a:r>
              <a:endParaRPr lang="en-US" sz="1467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Down Arrow 67"/>
          <p:cNvSpPr/>
          <p:nvPr/>
        </p:nvSpPr>
        <p:spPr>
          <a:xfrm rot="10800000">
            <a:off x="5078084" y="5709136"/>
            <a:ext cx="436880" cy="40640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70" name="Down Arrow 69"/>
          <p:cNvSpPr/>
          <p:nvPr/>
        </p:nvSpPr>
        <p:spPr>
          <a:xfrm rot="16200000">
            <a:off x="6013782" y="2872401"/>
            <a:ext cx="436880" cy="40640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20355"/>
            <a:ext cx="13854563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mn-MN" sz="2667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АЯЛАЛ ЖУУЛЧЛАЛЫН ЭВЕНТҮҮДИЙГ ЭРЭМБЭЛЭХ АРГА ЗҮЙ</a:t>
            </a:r>
            <a:r>
              <a:rPr lang="mn-MN" sz="1867" b="1" dirty="0">
                <a:solidFill>
                  <a:srgbClr val="002060"/>
                </a:solidFill>
                <a:latin typeface="Fira Sans"/>
                <a:ea typeface="Fira Sans"/>
                <a:cs typeface="Fira Sans"/>
                <a:sym typeface="Fira Sans"/>
              </a:rPr>
              <a:t/>
            </a:r>
            <a:br>
              <a:rPr lang="mn-MN" sz="1867" b="1" dirty="0">
                <a:solidFill>
                  <a:srgbClr val="002060"/>
                </a:solidFill>
                <a:latin typeface="Fira Sans"/>
                <a:ea typeface="Fira Sans"/>
                <a:cs typeface="Fira Sans"/>
                <a:sym typeface="Fira Sans"/>
              </a:rPr>
            </a:br>
            <a:endParaRPr lang="en-US" sz="2667" b="1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6945" y="667159"/>
            <a:ext cx="4711699" cy="3036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867" b="1" dirty="0">
                <a:solidFill>
                  <a:srgbClr val="0070C0"/>
                </a:solidFill>
              </a:rPr>
              <a:t>Эвентийн үнэ цэнээр нь эрэмбэлэх арга зүй:</a:t>
            </a:r>
          </a:p>
          <a:p>
            <a:pPr marL="228594" indent="-228594" algn="just">
              <a:buFont typeface="Wingdings" panose="05000000000000000000" pitchFamily="2" charset="2"/>
              <a:buChar char="ü"/>
            </a:pPr>
            <a:r>
              <a:rPr lang="mn-MN" b="1" dirty="0"/>
              <a:t>Жуулчдын тоо</a:t>
            </a:r>
          </a:p>
          <a:p>
            <a:pPr marL="228594" indent="-228594" algn="just">
              <a:buFont typeface="Wingdings" panose="05000000000000000000" pitchFamily="2" charset="2"/>
              <a:buChar char="ü"/>
            </a:pPr>
            <a:r>
              <a:rPr lang="mn-MN" b="1" dirty="0"/>
              <a:t>Эдийн засгийн үр өгөөж</a:t>
            </a:r>
          </a:p>
          <a:p>
            <a:pPr marL="228594" indent="-228594" algn="just">
              <a:buFont typeface="Wingdings" panose="05000000000000000000" pitchFamily="2" charset="2"/>
              <a:buChar char="ü"/>
            </a:pPr>
            <a:r>
              <a:rPr lang="mn-MN" b="1" dirty="0"/>
              <a:t>Өсөх, тэлэх боломж</a:t>
            </a:r>
          </a:p>
          <a:p>
            <a:pPr marL="228594" indent="-228594" algn="just">
              <a:buFont typeface="Wingdings" panose="05000000000000000000" pitchFamily="2" charset="2"/>
              <a:buChar char="ü"/>
            </a:pPr>
            <a:r>
              <a:rPr lang="mn-MN" b="1" dirty="0"/>
              <a:t>Зах зээлд эзлэх хувь</a:t>
            </a:r>
          </a:p>
          <a:p>
            <a:pPr marL="228594" indent="-228594" algn="just">
              <a:buFont typeface="Wingdings" panose="05000000000000000000" pitchFamily="2" charset="2"/>
              <a:buChar char="ü"/>
            </a:pPr>
            <a:r>
              <a:rPr lang="mn-MN" b="1" dirty="0"/>
              <a:t>Чанар</a:t>
            </a:r>
          </a:p>
          <a:p>
            <a:pPr marL="228594" indent="-228594" algn="just">
              <a:buFont typeface="Wingdings" panose="05000000000000000000" pitchFamily="2" charset="2"/>
              <a:buChar char="ü"/>
            </a:pPr>
            <a:r>
              <a:rPr lang="mn-MN" b="1" dirty="0"/>
              <a:t>Онцлог дүр төрх</a:t>
            </a:r>
            <a:endParaRPr lang="en-US" b="1" dirty="0"/>
          </a:p>
          <a:p>
            <a:pPr marL="228594" indent="-228594" algn="just">
              <a:buFont typeface="Wingdings" panose="05000000000000000000" pitchFamily="2" charset="2"/>
              <a:buChar char="ü"/>
            </a:pPr>
            <a:r>
              <a:rPr lang="mn-MN" b="1" dirty="0"/>
              <a:t>Нутгийн иргэдэд үнэ цэнэтэй, нийгэмд дэмжлэг үзүүлэх байдал</a:t>
            </a:r>
          </a:p>
          <a:p>
            <a:pPr marL="228594" indent="-228594" algn="just">
              <a:buFont typeface="Wingdings" panose="05000000000000000000" pitchFamily="2" charset="2"/>
              <a:buChar char="ü"/>
            </a:pPr>
            <a:r>
              <a:rPr lang="mn-MN" b="1" dirty="0"/>
              <a:t>Хүрээлэн буй орчины үнэ цэнэ, тогтвортой хөгжил</a:t>
            </a:r>
            <a:endParaRPr lang="en-US" b="1" dirty="0"/>
          </a:p>
          <a:p>
            <a:pPr marL="228594" indent="-228594" algn="just">
              <a:buFont typeface="Arial" panose="020B0604020202020204" pitchFamily="34" charset="0"/>
              <a:buChar char="•"/>
            </a:pPr>
            <a:endParaRPr lang="mn-MN" b="1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05898"/>
              </p:ext>
            </p:extLst>
          </p:nvPr>
        </p:nvGraphicFramePr>
        <p:xfrm>
          <a:off x="2002278" y="3834025"/>
          <a:ext cx="5165478" cy="3073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3345">
                  <a:extLst>
                    <a:ext uri="{9D8B030D-6E8A-4147-A177-3AD203B41FA5}">
                      <a16:colId xmlns:a16="http://schemas.microsoft.com/office/drawing/2014/main" val="4071144546"/>
                    </a:ext>
                  </a:extLst>
                </a:gridCol>
                <a:gridCol w="1399339">
                  <a:extLst>
                    <a:ext uri="{9D8B030D-6E8A-4147-A177-3AD203B41FA5}">
                      <a16:colId xmlns:a16="http://schemas.microsoft.com/office/drawing/2014/main" val="2470622787"/>
                    </a:ext>
                  </a:extLst>
                </a:gridCol>
                <a:gridCol w="1287777">
                  <a:extLst>
                    <a:ext uri="{9D8B030D-6E8A-4147-A177-3AD203B41FA5}">
                      <a16:colId xmlns:a16="http://schemas.microsoft.com/office/drawing/2014/main" val="4171890730"/>
                    </a:ext>
                  </a:extLst>
                </a:gridCol>
                <a:gridCol w="1285017">
                  <a:extLst>
                    <a:ext uri="{9D8B030D-6E8A-4147-A177-3AD203B41FA5}">
                      <a16:colId xmlns:a16="http://schemas.microsoft.com/office/drawing/2014/main" val="2196727298"/>
                    </a:ext>
                  </a:extLst>
                </a:gridCol>
              </a:tblGrid>
              <a:tr h="5744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33625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MEGA EVENT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33625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HALLMARK EVENT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33625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REGIONAL EVENT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33625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LOCAL EVENT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950590"/>
                  </a:ext>
                </a:extLst>
              </a:tr>
              <a:tr h="2499263">
                <a:tc>
                  <a:txBody>
                    <a:bodyPr/>
                    <a:lstStyle/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b="0" dirty="0" smtClean="0">
                          <a:solidFill>
                            <a:schemeClr val="tx1"/>
                          </a:solidFill>
                          <a:effectLst/>
                        </a:rPr>
                        <a:t>Дэлхийг хамарсан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b="0" dirty="0" smtClean="0">
                          <a:solidFill>
                            <a:schemeClr val="tx1"/>
                          </a:solidFill>
                          <a:effectLst/>
                        </a:rPr>
                        <a:t>Асар </a:t>
                      </a:r>
                      <a:r>
                        <a:rPr lang="mn-MN" sz="1000" b="0" dirty="0">
                          <a:solidFill>
                            <a:schemeClr val="tx1"/>
                          </a:solidFill>
                          <a:effectLst/>
                        </a:rPr>
                        <a:t>их </a:t>
                      </a:r>
                      <a:r>
                        <a:rPr lang="mn-MN" sz="1000" b="0" dirty="0" smtClean="0">
                          <a:solidFill>
                            <a:schemeClr val="tx1"/>
                          </a:solidFill>
                          <a:effectLst/>
                        </a:rPr>
                        <a:t>зардал</a:t>
                      </a:r>
                    </a:p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b="0" dirty="0" smtClean="0">
                          <a:solidFill>
                            <a:schemeClr val="tx1"/>
                          </a:solidFill>
                          <a:effectLst/>
                        </a:rPr>
                        <a:t>Олон </a:t>
                      </a:r>
                      <a:r>
                        <a:rPr lang="mn-MN" sz="1000" b="0" dirty="0">
                          <a:solidFill>
                            <a:schemeClr val="tx1"/>
                          </a:solidFill>
                          <a:effectLst/>
                        </a:rPr>
                        <a:t>ажлын байр 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b="0" dirty="0">
                          <a:solidFill>
                            <a:schemeClr val="tx1"/>
                          </a:solidFill>
                          <a:effectLst/>
                        </a:rPr>
                        <a:t>Заавал үзэх </a:t>
                      </a:r>
                      <a:r>
                        <a:rPr lang="mn-MN" sz="1000" b="0" dirty="0" smtClean="0">
                          <a:solidFill>
                            <a:schemeClr val="tx1"/>
                          </a:solidFill>
                          <a:effectLst/>
                        </a:rPr>
                        <a:t>ёстой</a:t>
                      </a:r>
                    </a:p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b="0" dirty="0" smtClean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r>
                        <a:rPr lang="mn-MN" sz="1000" b="0" dirty="0">
                          <a:solidFill>
                            <a:schemeClr val="tx1"/>
                          </a:solidFill>
                          <a:effectLst/>
                        </a:rPr>
                        <a:t>сая гаруй </a:t>
                      </a:r>
                      <a:r>
                        <a:rPr lang="mn-MN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жуулчин</a:t>
                      </a:r>
                    </a:p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Ихэвчлэн 4 жилд 1 удаа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dirty="0">
                          <a:solidFill>
                            <a:schemeClr val="tx1"/>
                          </a:solidFill>
                          <a:effectLst/>
                        </a:rPr>
                        <a:t>Олон улсын </a:t>
                      </a:r>
                      <a:r>
                        <a:rPr lang="mn-MN" sz="1000" dirty="0" smtClean="0">
                          <a:solidFill>
                            <a:schemeClr val="tx1"/>
                          </a:solidFill>
                          <a:effectLst/>
                        </a:rPr>
                        <a:t>оролцогчидтой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dirty="0">
                          <a:solidFill>
                            <a:schemeClr val="tx1"/>
                          </a:solidFill>
                          <a:effectLst/>
                        </a:rPr>
                        <a:t>Төр засгаас нь бүхэлд нь болон хэсэгчилж санхүүжүүлдэг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dirty="0" smtClean="0">
                          <a:solidFill>
                            <a:schemeClr val="tx1"/>
                          </a:solidFill>
                          <a:effectLst/>
                        </a:rPr>
                        <a:t>Олон үйлчилгээг </a:t>
                      </a:r>
                      <a:r>
                        <a:rPr lang="mn-MN" sz="1000" dirty="0">
                          <a:solidFill>
                            <a:schemeClr val="tx1"/>
                          </a:solidFill>
                          <a:effectLst/>
                        </a:rPr>
                        <a:t>бий </a:t>
                      </a:r>
                      <a:r>
                        <a:rPr lang="mn-MN" sz="1000" dirty="0" smtClean="0">
                          <a:solidFill>
                            <a:schemeClr val="tx1"/>
                          </a:solidFill>
                          <a:effectLst/>
                        </a:rPr>
                        <a:t>болгодог</a:t>
                      </a:r>
                    </a:p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dirty="0" smtClean="0">
                          <a:solidFill>
                            <a:schemeClr val="tx1"/>
                          </a:solidFill>
                          <a:effectLst/>
                        </a:rPr>
                        <a:t>1-7 хоногт</a:t>
                      </a:r>
                      <a:r>
                        <a:rPr lang="mn-MN" sz="1000" baseline="0" dirty="0" smtClean="0">
                          <a:solidFill>
                            <a:schemeClr val="tx1"/>
                          </a:solidFill>
                          <a:effectLst/>
                        </a:rPr>
                        <a:t> болдог</a:t>
                      </a:r>
                      <a:r>
                        <a:rPr lang="mn-MN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dirty="0" smtClean="0">
                          <a:solidFill>
                            <a:schemeClr val="tx1"/>
                          </a:solidFill>
                          <a:effectLst/>
                        </a:rPr>
                        <a:t>Ихэнх үзэгчид</a:t>
                      </a:r>
                      <a:r>
                        <a:rPr lang="mn-MN" sz="1000" baseline="0" dirty="0" smtClean="0">
                          <a:solidFill>
                            <a:schemeClr val="tx1"/>
                          </a:solidFill>
                          <a:effectLst/>
                        </a:rPr>
                        <a:t> нь дотоод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dirty="0" smtClean="0">
                          <a:solidFill>
                            <a:schemeClr val="tx1"/>
                          </a:solidFill>
                          <a:effectLst/>
                        </a:rPr>
                        <a:t>Орон</a:t>
                      </a:r>
                      <a:r>
                        <a:rPr lang="mn-MN" sz="1000" baseline="0" dirty="0" smtClean="0">
                          <a:solidFill>
                            <a:schemeClr val="tx1"/>
                          </a:solidFill>
                          <a:effectLst/>
                        </a:rPr>
                        <a:t> н</a:t>
                      </a:r>
                      <a:r>
                        <a:rPr lang="mn-MN" sz="1000" dirty="0" smtClean="0">
                          <a:solidFill>
                            <a:schemeClr val="tx1"/>
                          </a:solidFill>
                          <a:effectLst/>
                        </a:rPr>
                        <a:t>утгийн </a:t>
                      </a:r>
                      <a:r>
                        <a:rPr lang="mn-MN" sz="1000" dirty="0">
                          <a:solidFill>
                            <a:schemeClr val="tx1"/>
                          </a:solidFill>
                          <a:effectLst/>
                        </a:rPr>
                        <a:t>эдийн засгийг нэмэгдүүлдэг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dirty="0">
                          <a:solidFill>
                            <a:schemeClr val="tx1"/>
                          </a:solidFill>
                          <a:effectLst/>
                        </a:rPr>
                        <a:t>Хэвлэл мэдээллийн хэрэгслээр дамжуулан бус нутгийг </a:t>
                      </a:r>
                      <a:r>
                        <a:rPr lang="mn-MN" sz="1000" dirty="0" smtClean="0">
                          <a:solidFill>
                            <a:schemeClr val="tx1"/>
                          </a:solidFill>
                          <a:effectLst/>
                        </a:rPr>
                        <a:t>сурталчилдаг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dirty="0">
                          <a:solidFill>
                            <a:schemeClr val="tx1"/>
                          </a:solidFill>
                          <a:effectLst/>
                        </a:rPr>
                        <a:t>Эвент зохион байгуулахад дан ганц орон нутгийн талбайг ашигладаг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dirty="0">
                          <a:solidFill>
                            <a:schemeClr val="tx1"/>
                          </a:solidFill>
                          <a:effectLst/>
                        </a:rPr>
                        <a:t>Хүлээгдэж буй жуулчны тоо </a:t>
                      </a:r>
                      <a:r>
                        <a:rPr lang="mn-MN" sz="1000" dirty="0" smtClean="0">
                          <a:solidFill>
                            <a:schemeClr val="tx1"/>
                          </a:solidFill>
                          <a:effectLst/>
                        </a:rPr>
                        <a:t>5000-аас </a:t>
                      </a:r>
                      <a:r>
                        <a:rPr lang="mn-MN" sz="1000" dirty="0">
                          <a:solidFill>
                            <a:schemeClr val="tx1"/>
                          </a:solidFill>
                          <a:effectLst/>
                        </a:rPr>
                        <a:t>бага байдаг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8900" lvl="0" indent="-88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333625" algn="l"/>
                        </a:tabLst>
                      </a:pPr>
                      <a:r>
                        <a:rPr lang="mn-MN" sz="1000" dirty="0">
                          <a:solidFill>
                            <a:schemeClr val="tx1"/>
                          </a:solidFill>
                          <a:effectLst/>
                        </a:rPr>
                        <a:t>Зорилтот үзэгчидтэй 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5436202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4A77D4B3-7339-43E5-B2FD-E888EEBA8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74" t="22509" r="28468" b="13834"/>
          <a:stretch/>
        </p:blipFill>
        <p:spPr>
          <a:xfrm>
            <a:off x="7771519" y="3187698"/>
            <a:ext cx="3680948" cy="33150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6B3469-D2A5-4FF8-A48B-943963C17D81}"/>
              </a:ext>
            </a:extLst>
          </p:cNvPr>
          <p:cNvSpPr txBox="1"/>
          <p:nvPr/>
        </p:nvSpPr>
        <p:spPr>
          <a:xfrm>
            <a:off x="6994141" y="754180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Christian Have (2004) lists the DNA of an event: </a:t>
            </a:r>
            <a:endParaRPr lang="en-US" sz="1600" dirty="0"/>
          </a:p>
          <a:p>
            <a:r>
              <a:rPr lang="en-US" sz="1600" dirty="0"/>
              <a:t>• </a:t>
            </a:r>
            <a:r>
              <a:rPr lang="mn-MN" sz="1600" dirty="0">
                <a:solidFill>
                  <a:srgbClr val="C00000"/>
                </a:solidFill>
              </a:rPr>
              <a:t>Өвөрмөц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mn-MN" sz="1600" dirty="0">
                <a:solidFill>
                  <a:srgbClr val="C00000"/>
                </a:solidFill>
              </a:rPr>
              <a:t>онцлогтой, ялгарахуйц</a:t>
            </a:r>
            <a:endParaRPr lang="en-US" sz="1600" dirty="0">
              <a:solidFill>
                <a:srgbClr val="C00000"/>
              </a:solidFill>
            </a:endParaRPr>
          </a:p>
          <a:p>
            <a:r>
              <a:rPr lang="en-US" sz="1600" dirty="0"/>
              <a:t>• </a:t>
            </a:r>
            <a:r>
              <a:rPr lang="mn-MN" sz="1600" dirty="0"/>
              <a:t>Гэнэтийн биш </a:t>
            </a:r>
            <a:endParaRPr lang="en-US" sz="1600" dirty="0"/>
          </a:p>
          <a:p>
            <a:r>
              <a:rPr lang="en-US" sz="1600" dirty="0"/>
              <a:t>• </a:t>
            </a:r>
            <a:r>
              <a:rPr lang="mn-MN" sz="1600" dirty="0"/>
              <a:t>Эвентийн талаарх мэдээлэл нээлттэй, тодорхой </a:t>
            </a:r>
            <a:endParaRPr lang="en-US" sz="1600" dirty="0"/>
          </a:p>
          <a:p>
            <a:r>
              <a:rPr lang="en-US" sz="1600" dirty="0"/>
              <a:t>• </a:t>
            </a:r>
            <a:r>
              <a:rPr lang="mn-MN" sz="1600" dirty="0">
                <a:solidFill>
                  <a:srgbClr val="C00000"/>
                </a:solidFill>
              </a:rPr>
              <a:t>Түүх </a:t>
            </a:r>
            <a:r>
              <a:rPr lang="mn-MN" sz="1600" dirty="0">
                <a:solidFill>
                  <a:srgbClr val="C00000"/>
                </a:solidFill>
              </a:rPr>
              <a:t>бүтээж буй байдал</a:t>
            </a:r>
            <a:endParaRPr lang="en-US" sz="1600" dirty="0">
              <a:solidFill>
                <a:srgbClr val="C00000"/>
              </a:solidFill>
            </a:endParaRPr>
          </a:p>
          <a:p>
            <a:r>
              <a:rPr lang="en-US" sz="1600" dirty="0"/>
              <a:t>• </a:t>
            </a:r>
            <a:r>
              <a:rPr lang="mn-MN" sz="1600" dirty="0">
                <a:solidFill>
                  <a:srgbClr val="C00000"/>
                </a:solidFill>
              </a:rPr>
              <a:t>Түүх, соёлын өвийг хадгалж, харуулсан </a:t>
            </a:r>
            <a:r>
              <a:rPr lang="mn-MN" sz="1600" dirty="0">
                <a:solidFill>
                  <a:srgbClr val="C00000"/>
                </a:solidFill>
              </a:rPr>
              <a:t>байдал</a:t>
            </a:r>
            <a:endParaRPr lang="en-US" sz="1600" dirty="0">
              <a:solidFill>
                <a:srgbClr val="C00000"/>
              </a:solidFill>
            </a:endParaRPr>
          </a:p>
          <a:p>
            <a:r>
              <a:rPr lang="en-US" sz="1600" dirty="0"/>
              <a:t>• </a:t>
            </a:r>
            <a:r>
              <a:rPr lang="mn-MN" sz="1600" dirty="0"/>
              <a:t>Эвентийн явцыг тодорхой мэдээлэх </a:t>
            </a:r>
            <a:r>
              <a:rPr lang="mn-MN" sz="1600" dirty="0"/>
              <a:t>байдал</a:t>
            </a:r>
            <a:endParaRPr lang="en-US" sz="1600" dirty="0"/>
          </a:p>
          <a:p>
            <a:r>
              <a:rPr lang="en-US" sz="1600" dirty="0"/>
              <a:t>• </a:t>
            </a:r>
            <a:r>
              <a:rPr lang="mn-MN" sz="1600" dirty="0"/>
              <a:t>Бүтээлч </a:t>
            </a:r>
            <a:r>
              <a:rPr lang="mn-MN" sz="1600" dirty="0"/>
              <a:t>байдал</a:t>
            </a:r>
            <a:endParaRPr lang="en-US" sz="1600" dirty="0"/>
          </a:p>
          <a:p>
            <a:r>
              <a:rPr lang="en-US" sz="1600" dirty="0"/>
              <a:t>• </a:t>
            </a:r>
            <a:r>
              <a:rPr lang="mn-MN" sz="1600" dirty="0">
                <a:solidFill>
                  <a:srgbClr val="C00000"/>
                </a:solidFill>
              </a:rPr>
              <a:t>Үзэгчдийн оролцоо, тоо, хамрах хүрээ</a:t>
            </a:r>
            <a:endParaRPr lang="en-US" sz="1600" dirty="0">
              <a:solidFill>
                <a:srgbClr val="C00000"/>
              </a:solidFill>
            </a:endParaRPr>
          </a:p>
          <a:p>
            <a:r>
              <a:rPr lang="en-US" sz="1600" dirty="0"/>
              <a:t>• </a:t>
            </a:r>
            <a:r>
              <a:rPr lang="mn-MN" sz="1600" dirty="0">
                <a:solidFill>
                  <a:srgbClr val="C00000"/>
                </a:solidFill>
              </a:rPr>
              <a:t>Эвентийн нэр </a:t>
            </a:r>
            <a:r>
              <a:rPr lang="mn-MN" sz="1600" dirty="0">
                <a:solidFill>
                  <a:srgbClr val="C00000"/>
                </a:solidFill>
              </a:rPr>
              <a:t>хүнд, хамрах </a:t>
            </a:r>
            <a:r>
              <a:rPr lang="mn-MN" sz="1600" dirty="0">
                <a:solidFill>
                  <a:srgbClr val="C00000"/>
                </a:solidFill>
              </a:rPr>
              <a:t>хүрээ</a:t>
            </a:r>
          </a:p>
        </p:txBody>
      </p:sp>
      <p:grpSp>
        <p:nvGrpSpPr>
          <p:cNvPr id="7" name="Google Shape;128;p2"/>
          <p:cNvGrpSpPr/>
          <p:nvPr/>
        </p:nvGrpSpPr>
        <p:grpSpPr>
          <a:xfrm>
            <a:off x="-76200" y="-27385"/>
            <a:ext cx="1800022" cy="6885385"/>
            <a:chOff x="-36535" y="-13693"/>
            <a:chExt cx="1800022" cy="6885385"/>
          </a:xfrm>
        </p:grpSpPr>
        <p:sp>
          <p:nvSpPr>
            <p:cNvPr id="8" name="Google Shape;129;p2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" name="Google Shape;130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31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32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4171" y="525912"/>
              <a:ext cx="1278610" cy="41025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2923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E9A020-24E8-440A-98B9-907AB6AC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210" y="57635"/>
            <a:ext cx="9923172" cy="763600"/>
          </a:xfrm>
        </p:spPr>
        <p:txBody>
          <a:bodyPr/>
          <a:lstStyle/>
          <a:p>
            <a:r>
              <a:rPr lang="mn-MN" sz="2667" dirty="0">
                <a:solidFill>
                  <a:srgbClr val="0070C0"/>
                </a:solidFill>
              </a:rPr>
              <a:t>АЯЛАЛ ЖУУЛЧЛАЛЫН</a:t>
            </a:r>
            <a:r>
              <a:rPr lang="en-US" sz="2667" dirty="0">
                <a:solidFill>
                  <a:srgbClr val="0070C0"/>
                </a:solidFill>
              </a:rPr>
              <a:t> </a:t>
            </a:r>
            <a:r>
              <a:rPr lang="mn-MN" sz="2667" dirty="0">
                <a:solidFill>
                  <a:srgbClr val="0070C0"/>
                </a:solidFill>
              </a:rPr>
              <a:t>САЛБАРЫН ӨРСӨЛДӨХ ЧАДВАРЫН ҮНЭЛГЭЭ</a:t>
            </a:r>
            <a:endParaRPr lang="mn-MN" sz="2667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416" t="39963" r="21750" b="20397"/>
          <a:stretch/>
        </p:blipFill>
        <p:spPr>
          <a:xfrm>
            <a:off x="2975200" y="1408487"/>
            <a:ext cx="8428430" cy="3427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4200" y="5061874"/>
            <a:ext cx="4954210" cy="307777"/>
          </a:xfrm>
          <a:prstGeom prst="rect">
            <a:avLst/>
          </a:prstGeom>
          <a:solidFill>
            <a:srgbClr val="125C96"/>
          </a:solidFill>
        </p:spPr>
        <p:txBody>
          <a:bodyPr wrap="square" rtlCol="0">
            <a:spAutoFit/>
          </a:bodyPr>
          <a:lstStyle/>
          <a:p>
            <a:pPr algn="r"/>
            <a:r>
              <a:rPr lang="mn-MN" dirty="0">
                <a:solidFill>
                  <a:srgbClr val="0070C0"/>
                </a:solidFill>
              </a:rPr>
              <a:t>Эх сурвалж: Дэлхийн эдийн засгийн форум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6210" y="5025934"/>
            <a:ext cx="552510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867" b="1" dirty="0">
                <a:solidFill>
                  <a:srgbClr val="0070C0"/>
                </a:solidFill>
              </a:rPr>
              <a:t>ЭВЕНТИЙН ШАЛГУУРТ НИЙЦЭХ БАЙДАЛ</a:t>
            </a:r>
            <a:endParaRPr lang="en-US" sz="1867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6B3469-D2A5-4FF8-A48B-943963C17D81}"/>
              </a:ext>
            </a:extLst>
          </p:cNvPr>
          <p:cNvSpPr txBox="1"/>
          <p:nvPr/>
        </p:nvSpPr>
        <p:spPr>
          <a:xfrm>
            <a:off x="5194661" y="5631613"/>
            <a:ext cx="4752707" cy="995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mn-MN" sz="1467" b="1" dirty="0">
                <a:solidFill>
                  <a:srgbClr val="0070C0"/>
                </a:solidFill>
              </a:rPr>
              <a:t>Олон улсад нээлттэй байдал</a:t>
            </a:r>
            <a:endParaRPr lang="mn-MN" sz="1467" dirty="0">
              <a:solidFill>
                <a:srgbClr val="0070C0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mn-MN" sz="1467" b="1" dirty="0">
                <a:solidFill>
                  <a:srgbClr val="0070C0"/>
                </a:solidFill>
              </a:rPr>
              <a:t>Байгаль орчинд ээлтэй зохион байгуулах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mn-MN" sz="1467" b="1" dirty="0">
                <a:solidFill>
                  <a:srgbClr val="0070C0"/>
                </a:solidFill>
              </a:rPr>
              <a:t>Эвент болох бүс нутгийн үйлчилгээний хүчин чадал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B3469-D2A5-4FF8-A48B-943963C17D81}"/>
              </a:ext>
            </a:extLst>
          </p:cNvPr>
          <p:cNvSpPr txBox="1"/>
          <p:nvPr/>
        </p:nvSpPr>
        <p:spPr>
          <a:xfrm>
            <a:off x="1922310" y="5632230"/>
            <a:ext cx="4107542" cy="76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mn-MN" sz="1467" b="1" dirty="0">
                <a:solidFill>
                  <a:srgbClr val="0070C0"/>
                </a:solidFill>
              </a:rPr>
              <a:t>Эрүүл ахуй, ариутгал халдваргүйжүүлэлт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mn-MN" sz="1467" b="1" dirty="0">
                <a:solidFill>
                  <a:srgbClr val="0070C0"/>
                </a:solidFill>
              </a:rPr>
              <a:t>Аюулгүй байдал хангасан эсэх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6B3469-D2A5-4FF8-A48B-943963C17D81}"/>
              </a:ext>
            </a:extLst>
          </p:cNvPr>
          <p:cNvSpPr txBox="1"/>
          <p:nvPr/>
        </p:nvSpPr>
        <p:spPr>
          <a:xfrm>
            <a:off x="9667968" y="5755156"/>
            <a:ext cx="2844801" cy="543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mn-MN" sz="1467" b="1" dirty="0">
                <a:solidFill>
                  <a:srgbClr val="0070C0"/>
                </a:solidFill>
              </a:rPr>
              <a:t>Байгалийн нөөц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mn-MN" sz="1467" b="1" dirty="0">
                <a:solidFill>
                  <a:srgbClr val="0070C0"/>
                </a:solidFill>
              </a:rPr>
              <a:t>Соёлын нөөц</a:t>
            </a:r>
          </a:p>
        </p:txBody>
      </p:sp>
      <p:grpSp>
        <p:nvGrpSpPr>
          <p:cNvPr id="10" name="Google Shape;128;p2"/>
          <p:cNvGrpSpPr/>
          <p:nvPr/>
        </p:nvGrpSpPr>
        <p:grpSpPr>
          <a:xfrm>
            <a:off x="0" y="-39313"/>
            <a:ext cx="1800022" cy="6885385"/>
            <a:chOff x="-36535" y="-13693"/>
            <a:chExt cx="1800022" cy="6885385"/>
          </a:xfrm>
        </p:grpSpPr>
        <p:sp>
          <p:nvSpPr>
            <p:cNvPr id="11" name="Google Shape;129;p2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30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1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32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4171" y="525912"/>
              <a:ext cx="1278610" cy="41025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2891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E9A020-24E8-440A-98B9-907AB6AC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19" y="382699"/>
            <a:ext cx="10819463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mn-MN" sz="2667" dirty="0">
                <a:solidFill>
                  <a:srgbClr val="125C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МОНГОЛЫН АЯЛАЛ ЖУУЛЧЛАЛЫН</a:t>
            </a:r>
            <a:r>
              <a:rPr lang="en-US" sz="2667" dirty="0">
                <a:solidFill>
                  <a:srgbClr val="125C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667" dirty="0">
                <a:solidFill>
                  <a:srgbClr val="125C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ЭВЕНТҮҮДИЙГ </a:t>
            </a:r>
            <a:br>
              <a:rPr lang="mn-MN" sz="2667" dirty="0">
                <a:solidFill>
                  <a:srgbClr val="125C9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667" dirty="0">
                <a:solidFill>
                  <a:srgbClr val="125C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ЭРЭМБЭЛСЭН ШАЛГУУР ҮЗҮҮЛЭЛТ</a:t>
            </a:r>
            <a:endParaRPr lang="mn-MN" sz="2667" dirty="0">
              <a:solidFill>
                <a:srgbClr val="125C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oogle Shape;381;p22"/>
          <p:cNvGrpSpPr/>
          <p:nvPr/>
        </p:nvGrpSpPr>
        <p:grpSpPr>
          <a:xfrm>
            <a:off x="4832071" y="1761732"/>
            <a:ext cx="5599516" cy="371369"/>
            <a:chOff x="3557650" y="1304913"/>
            <a:chExt cx="3507600" cy="350100"/>
          </a:xfrm>
          <a:solidFill>
            <a:srgbClr val="0070C0"/>
          </a:solidFill>
        </p:grpSpPr>
        <p:sp>
          <p:nvSpPr>
            <p:cNvPr id="6" name="Google Shape;382;p22"/>
            <p:cNvSpPr/>
            <p:nvPr/>
          </p:nvSpPr>
          <p:spPr>
            <a:xfrm>
              <a:off x="3557650" y="1304913"/>
              <a:ext cx="3507600" cy="350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Google Shape;383;p22"/>
            <p:cNvSpPr txBox="1"/>
            <p:nvPr/>
          </p:nvSpPr>
          <p:spPr>
            <a:xfrm>
              <a:off x="4712650" y="1330697"/>
              <a:ext cx="1197600" cy="3017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mn-MN" sz="2400" b="1" dirty="0">
                  <a:solidFill>
                    <a:schemeClr val="bg1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ТАЙЛБАР</a:t>
              </a:r>
              <a:endParaRPr sz="2400" b="1" dirty="0">
                <a:solidFill>
                  <a:schemeClr val="bg1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</p:grpSp>
      <p:grpSp>
        <p:nvGrpSpPr>
          <p:cNvPr id="8" name="Google Shape;384;p22"/>
          <p:cNvGrpSpPr/>
          <p:nvPr/>
        </p:nvGrpSpPr>
        <p:grpSpPr>
          <a:xfrm>
            <a:off x="2248359" y="1764850"/>
            <a:ext cx="2433115" cy="376164"/>
            <a:chOff x="1276713" y="1235964"/>
            <a:chExt cx="1409700" cy="361500"/>
          </a:xfrm>
          <a:solidFill>
            <a:srgbClr val="0070C0"/>
          </a:solidFill>
        </p:grpSpPr>
        <p:sp>
          <p:nvSpPr>
            <p:cNvPr id="9" name="Google Shape;385;p22"/>
            <p:cNvSpPr/>
            <p:nvPr/>
          </p:nvSpPr>
          <p:spPr>
            <a:xfrm>
              <a:off x="1276713" y="1238104"/>
              <a:ext cx="1409700" cy="357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386;p22"/>
            <p:cNvSpPr txBox="1"/>
            <p:nvPr/>
          </p:nvSpPr>
          <p:spPr>
            <a:xfrm>
              <a:off x="1371211" y="1235964"/>
              <a:ext cx="1220700" cy="361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mn-MN" sz="2400" b="1" dirty="0">
                  <a:solidFill>
                    <a:schemeClr val="bg1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ШАЛГУУР</a:t>
              </a:r>
              <a:endParaRPr sz="2400" b="1" dirty="0">
                <a:solidFill>
                  <a:schemeClr val="bg1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</p:grpSp>
      <p:sp>
        <p:nvSpPr>
          <p:cNvPr id="11" name="Google Shape;388;p22"/>
          <p:cNvSpPr/>
          <p:nvPr/>
        </p:nvSpPr>
        <p:spPr>
          <a:xfrm>
            <a:off x="10615430" y="1761513"/>
            <a:ext cx="1240561" cy="37179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oogle Shape;390;p22"/>
          <p:cNvGrpSpPr/>
          <p:nvPr/>
        </p:nvGrpSpPr>
        <p:grpSpPr>
          <a:xfrm>
            <a:off x="2235138" y="2221724"/>
            <a:ext cx="9629180" cy="681357"/>
            <a:chOff x="2324885" y="1664788"/>
            <a:chExt cx="5542401" cy="720116"/>
          </a:xfrm>
        </p:grpSpPr>
        <p:sp>
          <p:nvSpPr>
            <p:cNvPr id="13" name="Google Shape;391;p22"/>
            <p:cNvSpPr/>
            <p:nvPr/>
          </p:nvSpPr>
          <p:spPr>
            <a:xfrm>
              <a:off x="2324885" y="1672464"/>
              <a:ext cx="1409700" cy="70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392;p22"/>
            <p:cNvSpPr txBox="1"/>
            <p:nvPr/>
          </p:nvSpPr>
          <p:spPr>
            <a:xfrm>
              <a:off x="2421119" y="1830243"/>
              <a:ext cx="1236420" cy="3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mn-MN" sz="1600" b="1" dirty="0">
                  <a:solidFill>
                    <a:srgbClr val="FFFFFF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ХЭРЭГЛЭГЧИЙН ТОО</a:t>
              </a:r>
              <a:endParaRPr sz="1600" b="1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15" name="Google Shape;393;p22"/>
            <p:cNvSpPr/>
            <p:nvPr/>
          </p:nvSpPr>
          <p:spPr>
            <a:xfrm>
              <a:off x="3819641" y="1664788"/>
              <a:ext cx="3222990" cy="708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394;p22"/>
            <p:cNvSpPr txBox="1"/>
            <p:nvPr/>
          </p:nvSpPr>
          <p:spPr>
            <a:xfrm>
              <a:off x="3866523" y="1722932"/>
              <a:ext cx="2901057" cy="53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mn-MN" sz="1600" dirty="0">
                  <a:solidFill>
                    <a:schemeClr val="lt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Оролцсон </a:t>
              </a:r>
              <a:r>
                <a:rPr lang="mn-MN" sz="1600" dirty="0">
                  <a:solidFill>
                    <a:schemeClr val="lt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үзэгч гадаадын </a:t>
              </a:r>
              <a:r>
                <a:rPr lang="mn-MN" sz="1600" dirty="0">
                  <a:solidFill>
                    <a:schemeClr val="lt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жуулчдын тоо</a:t>
              </a:r>
              <a:endParaRPr sz="1600" dirty="0">
                <a:solidFill>
                  <a:schemeClr val="lt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7" name="Google Shape;395;p22"/>
            <p:cNvSpPr/>
            <p:nvPr/>
          </p:nvSpPr>
          <p:spPr>
            <a:xfrm>
              <a:off x="7148450" y="1675704"/>
              <a:ext cx="718836" cy="70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oogle Shape;399;p22"/>
          <p:cNvGrpSpPr/>
          <p:nvPr/>
        </p:nvGrpSpPr>
        <p:grpSpPr>
          <a:xfrm>
            <a:off x="2235137" y="2951090"/>
            <a:ext cx="9629272" cy="692897"/>
            <a:chOff x="2324832" y="2436265"/>
            <a:chExt cx="5542455" cy="732312"/>
          </a:xfrm>
        </p:grpSpPr>
        <p:sp>
          <p:nvSpPr>
            <p:cNvPr id="19" name="Google Shape;400;p22"/>
            <p:cNvSpPr/>
            <p:nvPr/>
          </p:nvSpPr>
          <p:spPr>
            <a:xfrm>
              <a:off x="2324832" y="2436265"/>
              <a:ext cx="1409700" cy="709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401;p22"/>
            <p:cNvSpPr txBox="1"/>
            <p:nvPr/>
          </p:nvSpPr>
          <p:spPr>
            <a:xfrm>
              <a:off x="2459584" y="2638898"/>
              <a:ext cx="1140087" cy="361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mn-MN" sz="1600" b="1" dirty="0">
                  <a:solidFill>
                    <a:srgbClr val="FFFFFF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ТОГТМОЛЖСОН БАЙДАЛ</a:t>
              </a:r>
              <a:endParaRPr lang="mn-MN" sz="1600" b="1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21" name="Google Shape;402;p22"/>
            <p:cNvSpPr/>
            <p:nvPr/>
          </p:nvSpPr>
          <p:spPr>
            <a:xfrm>
              <a:off x="3819587" y="2451484"/>
              <a:ext cx="3222991" cy="70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403;p22"/>
            <p:cNvSpPr txBox="1"/>
            <p:nvPr/>
          </p:nvSpPr>
          <p:spPr>
            <a:xfrm>
              <a:off x="3866470" y="2500512"/>
              <a:ext cx="2936138" cy="53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ru-RU" sz="1600" dirty="0">
                  <a:solidFill>
                    <a:schemeClr val="lt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Дахин давтагдаж олон удаа хийгдсэн байдал</a:t>
              </a:r>
              <a:endParaRPr sz="1600" dirty="0">
                <a:solidFill>
                  <a:schemeClr val="lt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23" name="Google Shape;404;p22"/>
            <p:cNvSpPr/>
            <p:nvPr/>
          </p:nvSpPr>
          <p:spPr>
            <a:xfrm>
              <a:off x="7148396" y="2459377"/>
              <a:ext cx="718891" cy="709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oogle Shape;408;p22"/>
          <p:cNvGrpSpPr/>
          <p:nvPr/>
        </p:nvGrpSpPr>
        <p:grpSpPr>
          <a:xfrm>
            <a:off x="2223410" y="3705524"/>
            <a:ext cx="9640905" cy="680424"/>
            <a:chOff x="2318136" y="3233120"/>
            <a:chExt cx="5549151" cy="719129"/>
          </a:xfrm>
        </p:grpSpPr>
        <p:sp>
          <p:nvSpPr>
            <p:cNvPr id="25" name="Google Shape;409;p22"/>
            <p:cNvSpPr/>
            <p:nvPr/>
          </p:nvSpPr>
          <p:spPr>
            <a:xfrm>
              <a:off x="2318136" y="3233120"/>
              <a:ext cx="1409700" cy="709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410;p22"/>
            <p:cNvSpPr txBox="1"/>
            <p:nvPr/>
          </p:nvSpPr>
          <p:spPr>
            <a:xfrm>
              <a:off x="2416838" y="3452570"/>
              <a:ext cx="1209208" cy="361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mn-MN" sz="1600" b="1" dirty="0">
                  <a:solidFill>
                    <a:srgbClr val="FFFFFF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ТЭНЦВЭРЖҮҮЛЭХ БАЙДАЛ</a:t>
              </a:r>
              <a:endParaRPr lang="mn-MN" sz="1600" b="1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27" name="Google Shape;411;p22"/>
            <p:cNvSpPr/>
            <p:nvPr/>
          </p:nvSpPr>
          <p:spPr>
            <a:xfrm>
              <a:off x="3819641" y="3238180"/>
              <a:ext cx="3222990" cy="708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412;p22"/>
            <p:cNvSpPr txBox="1"/>
            <p:nvPr/>
          </p:nvSpPr>
          <p:spPr>
            <a:xfrm flipH="1">
              <a:off x="3893935" y="3323395"/>
              <a:ext cx="2134404" cy="53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mn-MN" sz="1600" dirty="0">
                  <a:solidFill>
                    <a:schemeClr val="lt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Аялал жуулчлалын </a:t>
              </a:r>
              <a:r>
                <a:rPr lang="mn-MN" sz="1600" dirty="0">
                  <a:solidFill>
                    <a:schemeClr val="lt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бус улиралыг дэмжихэд чиглэсэн байдал</a:t>
              </a:r>
              <a:endParaRPr sz="1600" dirty="0">
                <a:solidFill>
                  <a:schemeClr val="lt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29" name="Google Shape;413;p22"/>
            <p:cNvSpPr/>
            <p:nvPr/>
          </p:nvSpPr>
          <p:spPr>
            <a:xfrm>
              <a:off x="7148449" y="3243049"/>
              <a:ext cx="718838" cy="709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oogle Shape;417;p22"/>
          <p:cNvGrpSpPr/>
          <p:nvPr/>
        </p:nvGrpSpPr>
        <p:grpSpPr>
          <a:xfrm>
            <a:off x="2218411" y="4448259"/>
            <a:ext cx="9646000" cy="684736"/>
            <a:chOff x="2315203" y="4012233"/>
            <a:chExt cx="5552084" cy="723688"/>
          </a:xfrm>
        </p:grpSpPr>
        <p:sp>
          <p:nvSpPr>
            <p:cNvPr id="31" name="Google Shape;418;p22"/>
            <p:cNvSpPr/>
            <p:nvPr/>
          </p:nvSpPr>
          <p:spPr>
            <a:xfrm>
              <a:off x="2315203" y="4012233"/>
              <a:ext cx="1409700" cy="709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419;p22"/>
            <p:cNvSpPr txBox="1"/>
            <p:nvPr/>
          </p:nvSpPr>
          <p:spPr>
            <a:xfrm>
              <a:off x="2489160" y="4196354"/>
              <a:ext cx="1024800" cy="3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mn-MN" sz="1600" b="1" dirty="0">
                  <a:solidFill>
                    <a:srgbClr val="FFFFFF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ӨВ ТЭЭГЧ БАЙДАЛ</a:t>
              </a:r>
              <a:endParaRPr lang="mn-MN" sz="1600" b="1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33" name="Google Shape;420;p22"/>
            <p:cNvSpPr/>
            <p:nvPr/>
          </p:nvSpPr>
          <p:spPr>
            <a:xfrm>
              <a:off x="3819584" y="4024876"/>
              <a:ext cx="3223047" cy="70889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421;p22"/>
            <p:cNvSpPr txBox="1"/>
            <p:nvPr/>
          </p:nvSpPr>
          <p:spPr>
            <a:xfrm flipH="1">
              <a:off x="3893821" y="4121395"/>
              <a:ext cx="3053056" cy="53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mn-MN" sz="1600" dirty="0">
                  <a:solidFill>
                    <a:schemeClr val="lt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Түүх, соёл урлагийн уламжлалыг хадгалах, хамгаалах сурталчлах байдал</a:t>
              </a:r>
              <a:endParaRPr sz="1600" dirty="0">
                <a:solidFill>
                  <a:schemeClr val="lt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35" name="Google Shape;422;p22"/>
            <p:cNvSpPr/>
            <p:nvPr/>
          </p:nvSpPr>
          <p:spPr>
            <a:xfrm>
              <a:off x="7148449" y="4026720"/>
              <a:ext cx="718838" cy="7092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424;p22"/>
            <p:cNvSpPr/>
            <p:nvPr/>
          </p:nvSpPr>
          <p:spPr>
            <a:xfrm>
              <a:off x="7376227" y="4114176"/>
              <a:ext cx="289488" cy="51345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oogle Shape;417;p22"/>
          <p:cNvGrpSpPr/>
          <p:nvPr/>
        </p:nvGrpSpPr>
        <p:grpSpPr>
          <a:xfrm>
            <a:off x="2208736" y="5190993"/>
            <a:ext cx="9655677" cy="673043"/>
            <a:chOff x="2309633" y="4024592"/>
            <a:chExt cx="5557653" cy="711329"/>
          </a:xfrm>
        </p:grpSpPr>
        <p:sp>
          <p:nvSpPr>
            <p:cNvPr id="38" name="Google Shape;418;p22"/>
            <p:cNvSpPr/>
            <p:nvPr/>
          </p:nvSpPr>
          <p:spPr>
            <a:xfrm>
              <a:off x="2309633" y="4024592"/>
              <a:ext cx="1409700" cy="709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419;p22"/>
            <p:cNvSpPr txBox="1"/>
            <p:nvPr/>
          </p:nvSpPr>
          <p:spPr>
            <a:xfrm>
              <a:off x="2503869" y="4210774"/>
              <a:ext cx="1024800" cy="3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mn-MN" sz="1600" b="1" dirty="0">
                  <a:solidFill>
                    <a:srgbClr val="FFFFFF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ӨВӨРМӨЦ БАЙДАЛ</a:t>
              </a:r>
              <a:endParaRPr lang="mn-MN" sz="1600" b="1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40" name="Google Shape;420;p22"/>
            <p:cNvSpPr/>
            <p:nvPr/>
          </p:nvSpPr>
          <p:spPr>
            <a:xfrm>
              <a:off x="3819583" y="4024876"/>
              <a:ext cx="3230404" cy="70889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421;p22"/>
            <p:cNvSpPr txBox="1"/>
            <p:nvPr/>
          </p:nvSpPr>
          <p:spPr>
            <a:xfrm flipH="1">
              <a:off x="3913569" y="4126170"/>
              <a:ext cx="2134462" cy="53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mn-MN" sz="1600" dirty="0">
                  <a:solidFill>
                    <a:schemeClr val="lt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Бусад бүс нутаг, эвентүүдээс ялгарах имиж бүрдүүлсэн байдал</a:t>
              </a:r>
              <a:endParaRPr sz="1600" dirty="0">
                <a:solidFill>
                  <a:schemeClr val="lt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42" name="Google Shape;422;p22"/>
            <p:cNvSpPr/>
            <p:nvPr/>
          </p:nvSpPr>
          <p:spPr>
            <a:xfrm>
              <a:off x="7155804" y="4026720"/>
              <a:ext cx="711482" cy="7092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oogle Shape;417;p22"/>
          <p:cNvGrpSpPr/>
          <p:nvPr/>
        </p:nvGrpSpPr>
        <p:grpSpPr>
          <a:xfrm>
            <a:off x="2199062" y="5920109"/>
            <a:ext cx="9665353" cy="794500"/>
            <a:chOff x="2304064" y="4024875"/>
            <a:chExt cx="5563222" cy="839696"/>
          </a:xfrm>
        </p:grpSpPr>
        <p:sp>
          <p:nvSpPr>
            <p:cNvPr id="44" name="Google Shape;418;p22"/>
            <p:cNvSpPr/>
            <p:nvPr/>
          </p:nvSpPr>
          <p:spPr>
            <a:xfrm>
              <a:off x="2304064" y="4046014"/>
              <a:ext cx="1409700" cy="8117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Google Shape;419;p22"/>
            <p:cNvSpPr txBox="1"/>
            <p:nvPr/>
          </p:nvSpPr>
          <p:spPr>
            <a:xfrm>
              <a:off x="2353220" y="4259724"/>
              <a:ext cx="1225681" cy="3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mn-MN" sz="1600" b="1" dirty="0">
                  <a:solidFill>
                    <a:srgbClr val="FFFFFF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ЦОГЦ КОМПЛЕКС БАЙДАЛ</a:t>
              </a:r>
              <a:endParaRPr lang="mn-MN" sz="1600" b="1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46" name="Google Shape;420;p22"/>
            <p:cNvSpPr/>
            <p:nvPr/>
          </p:nvSpPr>
          <p:spPr>
            <a:xfrm>
              <a:off x="3819583" y="4024875"/>
              <a:ext cx="3230404" cy="8329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Google Shape;421;p22"/>
            <p:cNvSpPr txBox="1"/>
            <p:nvPr/>
          </p:nvSpPr>
          <p:spPr>
            <a:xfrm flipH="1">
              <a:off x="3917917" y="4155165"/>
              <a:ext cx="3289904" cy="5483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mn-MN" sz="1600" dirty="0">
                  <a:solidFill>
                    <a:schemeClr val="lt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Байршил болон цаг хугацааны хувьд бусад аялал жуулчлалын нөөц, бүтээгдэхүүнтэй холбогдох боломжтой эсэх</a:t>
              </a:r>
              <a:endParaRPr sz="1600" dirty="0">
                <a:solidFill>
                  <a:schemeClr val="lt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48" name="Google Shape;422;p22"/>
            <p:cNvSpPr/>
            <p:nvPr/>
          </p:nvSpPr>
          <p:spPr>
            <a:xfrm>
              <a:off x="7155804" y="4026720"/>
              <a:ext cx="711482" cy="837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Google Shape;424;p22"/>
          <p:cNvSpPr/>
          <p:nvPr/>
        </p:nvSpPr>
        <p:spPr>
          <a:xfrm>
            <a:off x="11011263" y="5303134"/>
            <a:ext cx="502947" cy="48582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Google Shape;424;p22"/>
          <p:cNvSpPr/>
          <p:nvPr/>
        </p:nvSpPr>
        <p:spPr>
          <a:xfrm>
            <a:off x="11040076" y="6004603"/>
            <a:ext cx="502947" cy="48582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Google Shape;424;p22"/>
          <p:cNvSpPr/>
          <p:nvPr/>
        </p:nvSpPr>
        <p:spPr>
          <a:xfrm>
            <a:off x="10988400" y="3794805"/>
            <a:ext cx="502947" cy="48582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Google Shape;424;p22"/>
          <p:cNvSpPr/>
          <p:nvPr/>
        </p:nvSpPr>
        <p:spPr>
          <a:xfrm>
            <a:off x="11011263" y="3057950"/>
            <a:ext cx="502947" cy="48582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Google Shape;424;p22"/>
          <p:cNvSpPr/>
          <p:nvPr/>
        </p:nvSpPr>
        <p:spPr>
          <a:xfrm>
            <a:off x="10978517" y="2286721"/>
            <a:ext cx="502947" cy="48582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oogle Shape;128;p2"/>
          <p:cNvGrpSpPr/>
          <p:nvPr/>
        </p:nvGrpSpPr>
        <p:grpSpPr>
          <a:xfrm>
            <a:off x="-78825" y="-776"/>
            <a:ext cx="1800022" cy="6885385"/>
            <a:chOff x="-36535" y="-13693"/>
            <a:chExt cx="1800022" cy="6885385"/>
          </a:xfrm>
        </p:grpSpPr>
        <p:sp>
          <p:nvSpPr>
            <p:cNvPr id="55" name="Google Shape;129;p2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" name="Google Shape;130;p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131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132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4171" y="525912"/>
              <a:ext cx="1278610" cy="41025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53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28;p2"/>
          <p:cNvGrpSpPr/>
          <p:nvPr/>
        </p:nvGrpSpPr>
        <p:grpSpPr>
          <a:xfrm>
            <a:off x="0" y="-39313"/>
            <a:ext cx="1800022" cy="6885385"/>
            <a:chOff x="-36535" y="-13693"/>
            <a:chExt cx="1800022" cy="6885385"/>
          </a:xfrm>
        </p:grpSpPr>
        <p:sp>
          <p:nvSpPr>
            <p:cNvPr id="4" name="Google Shape;129;p2"/>
            <p:cNvSpPr/>
            <p:nvPr/>
          </p:nvSpPr>
          <p:spPr>
            <a:xfrm>
              <a:off x="-36535" y="-13693"/>
              <a:ext cx="1800022" cy="688538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" name="Google Shape;130;p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26876" y="3255940"/>
              <a:ext cx="1473200" cy="346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31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858" y="4457700"/>
              <a:ext cx="1309425" cy="24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32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4171" y="525912"/>
              <a:ext cx="1278610" cy="4102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2923540" y="1562573"/>
            <a:ext cx="8531860" cy="4027730"/>
            <a:chOff x="3469640" y="3165230"/>
            <a:chExt cx="4340860" cy="1978270"/>
          </a:xfrm>
        </p:grpSpPr>
        <p:pic>
          <p:nvPicPr>
            <p:cNvPr id="9" name="Picture 8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" t="14020" r="2730" b="7952"/>
            <a:stretch/>
          </p:blipFill>
          <p:spPr bwMode="auto">
            <a:xfrm>
              <a:off x="3469640" y="3165230"/>
              <a:ext cx="4340860" cy="19782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912613" y="3695737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n-MN" sz="2400" b="1" dirty="0" smtClean="0"/>
                <a:t>28%</a:t>
              </a:r>
              <a:endParaRPr lang="en-US" sz="2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64859" y="4419618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n-MN" sz="2400" b="1" dirty="0" smtClean="0"/>
                <a:t>27%</a:t>
              </a:r>
              <a:endParaRPr lang="en-US" sz="2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14436" y="3695737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n-MN" sz="2400" b="1" dirty="0" smtClean="0"/>
                <a:t>18%</a:t>
              </a:r>
              <a:endParaRPr lang="en-US" sz="2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10790" y="3695737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n-MN" sz="2400" b="1" dirty="0" smtClean="0"/>
                <a:t>15%</a:t>
              </a:r>
              <a:endParaRPr lang="en-US" sz="2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66682" y="3695737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n-MN" sz="2400" b="1" dirty="0" smtClean="0"/>
                <a:t>12%</a:t>
              </a:r>
              <a:endParaRPr lang="en-US" sz="2400" b="1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D2E9A020-24E8-440A-98B9-907AB6AC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22" y="323621"/>
            <a:ext cx="10267006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mn-MN" sz="2667" dirty="0">
                <a:solidFill>
                  <a:srgbClr val="125C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МОНГОЛЫН АЯЛАЛ ЖУУЛЧЛАЛЫН</a:t>
            </a:r>
            <a:r>
              <a:rPr lang="en-US" sz="2667" dirty="0">
                <a:solidFill>
                  <a:srgbClr val="125C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667" dirty="0">
                <a:solidFill>
                  <a:srgbClr val="125C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ЭВЕНТҮҮДИЙГ </a:t>
            </a:r>
            <a:br>
              <a:rPr lang="mn-MN" sz="2667" dirty="0">
                <a:solidFill>
                  <a:srgbClr val="125C9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667" dirty="0">
                <a:solidFill>
                  <a:srgbClr val="125C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ЭРЭМБЭЛСЭН ШАЛГУУР ҮЗҮҮЛЭЛТ</a:t>
            </a:r>
            <a:endParaRPr lang="mn-MN" sz="2667" dirty="0">
              <a:solidFill>
                <a:srgbClr val="125C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59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3208</Words>
  <Application>Microsoft Office PowerPoint</Application>
  <PresentationFormat>Widescreen</PresentationFormat>
  <Paragraphs>578</Paragraphs>
  <Slides>43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Fira Sans Extra Condensed Medium</vt:lpstr>
      <vt:lpstr>Fira Sans Condensed Medium</vt:lpstr>
      <vt:lpstr>Montserrat</vt:lpstr>
      <vt:lpstr>Nunito Sans ExtraBold</vt:lpstr>
      <vt:lpstr>Wingdings</vt:lpstr>
      <vt:lpstr>Arial</vt:lpstr>
      <vt:lpstr>Calibri</vt:lpstr>
      <vt:lpstr>Times New Roman</vt:lpstr>
      <vt:lpstr>Mongolian Baiti</vt:lpstr>
      <vt:lpstr>Fira Sans</vt:lpstr>
      <vt:lpstr>Raleway</vt:lpstr>
      <vt:lpstr>Roboto</vt:lpstr>
      <vt:lpstr>Symbol</vt:lpstr>
      <vt:lpstr>Nunito Sans</vt:lpstr>
      <vt:lpstr>Office Theme</vt:lpstr>
      <vt:lpstr>PowerPoint Presentation</vt:lpstr>
      <vt:lpstr>БАГИЙН ГИШҮҮД</vt:lpstr>
      <vt:lpstr>PowerPoint Presentation</vt:lpstr>
      <vt:lpstr>PowerPoint Presentation</vt:lpstr>
      <vt:lpstr>АЯЛАЛ ЖУУЛЧЛАЛЫН ЭВЕНТИЙН ТУХАЙ</vt:lpstr>
      <vt:lpstr>АЯЛАЛ ЖУУЛЧЛАЛЫН ЭВЕНТҮҮДИЙГ ЭРЭМБЭЛЭХ АРГА ЗҮЙ </vt:lpstr>
      <vt:lpstr>АЯЛАЛ ЖУУЛЧЛАЛЫН САЛБАРЫН ӨРСӨЛДӨХ ЧАДВАРЫН ҮНЭЛГЭЭ</vt:lpstr>
      <vt:lpstr>МОНГОЛЫН АЯЛАЛ ЖУУЛЧЛАЛЫН ЭВЕНТҮҮДИЙГ  ЭРЭМБЭЛСЭН ШАЛГУУР ҮЗҮҮЛЭЛТ</vt:lpstr>
      <vt:lpstr>МОНГОЛЫН АЯЛАЛ ЖУУЛЧЛАЛЫН ЭВЕНТҮҮДИЙГ  ЭРЭМБЭЛСЭН ШАЛГУУР ҮЗҮҮЛЭЛТ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ҮНДЭСЛЭСЭН БИЧИГ БАРИМТУУД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ҮНДЭСЛЭСЭН БИЧИГ БАРИМТУУД</vt:lpstr>
      <vt:lpstr>Donald Getz "Event Tourism:  Concepts, International Case Studies, and Research"</vt:lpstr>
      <vt:lpstr>PowerPoint Presentation</vt:lpstr>
      <vt:lpstr>Монгол Улсын эвентүүдийг эрэмбэлэх үндсэн ШАЛГУУР ҮЗҮҮЛЭЛТҮҮД</vt:lpstr>
      <vt:lpstr>НЭГ. ҮЗЭГЧДИЙН ТОО</vt:lpstr>
      <vt:lpstr>ХОЁР. СОЁЛЫН ӨВИЙГ ДЭМЖСЭН БАЙДАЛ</vt:lpstr>
      <vt:lpstr>ГУРАВ. ЭДИЙН ЗАСГИЙН ҮЗҮҮЛЭЛТ</vt:lpstr>
      <vt:lpstr>ДӨРӨВ.ХҮНИЙ НӨӨЦ, НУТГИЙН ИРГЭДИЙН ОРОЛЦОО</vt:lpstr>
      <vt:lpstr>ШАЛГУУР-5: БАЙГАЛЬ ОРЧНЫ НӨЛӨӨ, ЭРСДЭЛ, АЮУЛГҮЙ БАЙДАЛ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ССАЖЗЯ, НАЖГ, АЯЛАЛ ЖУУЛЧЛАЛЫН МЭРГЭЖЛИЙН ХОЛБОО, ЭВЕНТ ЗОХИОН БАЙГУУЛАГЧДАД ХҮРГҮҮЛЭХ САНАЛ, ХҮСЭЛТ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batbolddd@gmail.com</dc:creator>
  <cp:lastModifiedBy>Administrator</cp:lastModifiedBy>
  <cp:revision>20</cp:revision>
  <dcterms:created xsi:type="dcterms:W3CDTF">2024-02-23T03:32:11Z</dcterms:created>
  <dcterms:modified xsi:type="dcterms:W3CDTF">2025-02-10T07:51:56Z</dcterms:modified>
</cp:coreProperties>
</file>