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7" r:id="rId4"/>
    <p:sldId id="268" r:id="rId5"/>
    <p:sldId id="274" r:id="rId6"/>
    <p:sldId id="269" r:id="rId7"/>
    <p:sldId id="270" r:id="rId8"/>
    <p:sldId id="257" r:id="rId9"/>
    <p:sldId id="271" r:id="rId10"/>
    <p:sldId id="272" r:id="rId11"/>
    <p:sldId id="273" r:id="rId12"/>
    <p:sldId id="275" r:id="rId13"/>
    <p:sldId id="276" r:id="rId14"/>
    <p:sldId id="277" r:id="rId15"/>
    <p:sldId id="278" r:id="rId16"/>
    <p:sldId id="260" r:id="rId17"/>
    <p:sldId id="280" r:id="rId18"/>
    <p:sldId id="279" r:id="rId19"/>
    <p:sldId id="261" r:id="rId20"/>
    <p:sldId id="26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9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34" d="100"/>
          <a:sy n="34" d="100"/>
        </p:scale>
        <p:origin x="893"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268B4ED-DCFC-4496-9F9C-92B5CC1F98BB}"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B3880-B346-4561-922C-21DF7AE24EF0}" type="slidenum">
              <a:rPr lang="en-US" smtClean="0"/>
              <a:t>‹#›</a:t>
            </a:fld>
            <a:endParaRPr lang="en-US"/>
          </a:p>
        </p:txBody>
      </p:sp>
    </p:spTree>
    <p:extLst>
      <p:ext uri="{BB962C8B-B14F-4D97-AF65-F5344CB8AC3E}">
        <p14:creationId xmlns:p14="http://schemas.microsoft.com/office/powerpoint/2010/main" val="3975267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68B4ED-DCFC-4496-9F9C-92B5CC1F98BB}"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B3880-B346-4561-922C-21DF7AE24EF0}" type="slidenum">
              <a:rPr lang="en-US" smtClean="0"/>
              <a:t>‹#›</a:t>
            </a:fld>
            <a:endParaRPr lang="en-US"/>
          </a:p>
        </p:txBody>
      </p:sp>
    </p:spTree>
    <p:extLst>
      <p:ext uri="{BB962C8B-B14F-4D97-AF65-F5344CB8AC3E}">
        <p14:creationId xmlns:p14="http://schemas.microsoft.com/office/powerpoint/2010/main" val="2638505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68B4ED-DCFC-4496-9F9C-92B5CC1F98BB}"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B3880-B346-4561-922C-21DF7AE24EF0}" type="slidenum">
              <a:rPr lang="en-US" smtClean="0"/>
              <a:t>‹#›</a:t>
            </a:fld>
            <a:endParaRPr lang="en-US"/>
          </a:p>
        </p:txBody>
      </p:sp>
    </p:spTree>
    <p:extLst>
      <p:ext uri="{BB962C8B-B14F-4D97-AF65-F5344CB8AC3E}">
        <p14:creationId xmlns:p14="http://schemas.microsoft.com/office/powerpoint/2010/main" val="873003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68B4ED-DCFC-4496-9F9C-92B5CC1F98BB}"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B3880-B346-4561-922C-21DF7AE24EF0}" type="slidenum">
              <a:rPr lang="en-US" smtClean="0"/>
              <a:t>‹#›</a:t>
            </a:fld>
            <a:endParaRPr lang="en-US"/>
          </a:p>
        </p:txBody>
      </p:sp>
    </p:spTree>
    <p:extLst>
      <p:ext uri="{BB962C8B-B14F-4D97-AF65-F5344CB8AC3E}">
        <p14:creationId xmlns:p14="http://schemas.microsoft.com/office/powerpoint/2010/main" val="349277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68B4ED-DCFC-4496-9F9C-92B5CC1F98BB}"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B3880-B346-4561-922C-21DF7AE24EF0}" type="slidenum">
              <a:rPr lang="en-US" smtClean="0"/>
              <a:t>‹#›</a:t>
            </a:fld>
            <a:endParaRPr lang="en-US"/>
          </a:p>
        </p:txBody>
      </p:sp>
    </p:spTree>
    <p:extLst>
      <p:ext uri="{BB962C8B-B14F-4D97-AF65-F5344CB8AC3E}">
        <p14:creationId xmlns:p14="http://schemas.microsoft.com/office/powerpoint/2010/main" val="328443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68B4ED-DCFC-4496-9F9C-92B5CC1F98BB}" type="datetimeFigureOut">
              <a:rPr lang="en-US" smtClean="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7B3880-B346-4561-922C-21DF7AE24EF0}" type="slidenum">
              <a:rPr lang="en-US" smtClean="0"/>
              <a:t>‹#›</a:t>
            </a:fld>
            <a:endParaRPr lang="en-US"/>
          </a:p>
        </p:txBody>
      </p:sp>
    </p:spTree>
    <p:extLst>
      <p:ext uri="{BB962C8B-B14F-4D97-AF65-F5344CB8AC3E}">
        <p14:creationId xmlns:p14="http://schemas.microsoft.com/office/powerpoint/2010/main" val="4161292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68B4ED-DCFC-4496-9F9C-92B5CC1F98BB}" type="datetimeFigureOut">
              <a:rPr lang="en-US" smtClean="0"/>
              <a:t>2/11/2025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7B3880-B346-4561-922C-21DF7AE24EF0}" type="slidenum">
              <a:rPr lang="en-US" smtClean="0"/>
              <a:t>‹#›</a:t>
            </a:fld>
            <a:endParaRPr lang="en-US"/>
          </a:p>
        </p:txBody>
      </p:sp>
    </p:spTree>
    <p:extLst>
      <p:ext uri="{BB962C8B-B14F-4D97-AF65-F5344CB8AC3E}">
        <p14:creationId xmlns:p14="http://schemas.microsoft.com/office/powerpoint/2010/main" val="4218164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68B4ED-DCFC-4496-9F9C-92B5CC1F98BB}" type="datetimeFigureOut">
              <a:rPr lang="en-US" smtClean="0"/>
              <a:t>2/11/2025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7B3880-B346-4561-922C-21DF7AE24EF0}" type="slidenum">
              <a:rPr lang="en-US" smtClean="0"/>
              <a:t>‹#›</a:t>
            </a:fld>
            <a:endParaRPr lang="en-US"/>
          </a:p>
        </p:txBody>
      </p:sp>
    </p:spTree>
    <p:extLst>
      <p:ext uri="{BB962C8B-B14F-4D97-AF65-F5344CB8AC3E}">
        <p14:creationId xmlns:p14="http://schemas.microsoft.com/office/powerpoint/2010/main" val="3526790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68B4ED-DCFC-4496-9F9C-92B5CC1F98BB}" type="datetimeFigureOut">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7B3880-B346-4561-922C-21DF7AE24EF0}" type="slidenum">
              <a:rPr lang="en-US" smtClean="0"/>
              <a:t>‹#›</a:t>
            </a:fld>
            <a:endParaRPr lang="en-US"/>
          </a:p>
        </p:txBody>
      </p:sp>
    </p:spTree>
    <p:extLst>
      <p:ext uri="{BB962C8B-B14F-4D97-AF65-F5344CB8AC3E}">
        <p14:creationId xmlns:p14="http://schemas.microsoft.com/office/powerpoint/2010/main" val="82707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68B4ED-DCFC-4496-9F9C-92B5CC1F98BB}" type="datetimeFigureOut">
              <a:rPr lang="en-US" smtClean="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7B3880-B346-4561-922C-21DF7AE24EF0}" type="slidenum">
              <a:rPr lang="en-US" smtClean="0"/>
              <a:t>‹#›</a:t>
            </a:fld>
            <a:endParaRPr lang="en-US"/>
          </a:p>
        </p:txBody>
      </p:sp>
    </p:spTree>
    <p:extLst>
      <p:ext uri="{BB962C8B-B14F-4D97-AF65-F5344CB8AC3E}">
        <p14:creationId xmlns:p14="http://schemas.microsoft.com/office/powerpoint/2010/main" val="77187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68B4ED-DCFC-4496-9F9C-92B5CC1F98BB}" type="datetimeFigureOut">
              <a:rPr lang="en-US" smtClean="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7B3880-B346-4561-922C-21DF7AE24EF0}" type="slidenum">
              <a:rPr lang="en-US" smtClean="0"/>
              <a:t>‹#›</a:t>
            </a:fld>
            <a:endParaRPr lang="en-US"/>
          </a:p>
        </p:txBody>
      </p:sp>
    </p:spTree>
    <p:extLst>
      <p:ext uri="{BB962C8B-B14F-4D97-AF65-F5344CB8AC3E}">
        <p14:creationId xmlns:p14="http://schemas.microsoft.com/office/powerpoint/2010/main" val="4098066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68B4ED-DCFC-4496-9F9C-92B5CC1F98BB}" type="datetimeFigureOut">
              <a:rPr lang="en-US" smtClean="0"/>
              <a:t>2/11/2025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7B3880-B346-4561-922C-21DF7AE24EF0}" type="slidenum">
              <a:rPr lang="en-US" smtClean="0"/>
              <a:t>‹#›</a:t>
            </a:fld>
            <a:endParaRPr lang="en-US"/>
          </a:p>
        </p:txBody>
      </p:sp>
    </p:spTree>
    <p:extLst>
      <p:ext uri="{BB962C8B-B14F-4D97-AF65-F5344CB8AC3E}">
        <p14:creationId xmlns:p14="http://schemas.microsoft.com/office/powerpoint/2010/main" val="2613598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hyperlink" Target="mailto:Ankhbayar@mto.mn" TargetMode="External"/><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425"/>
            <a:ext cx="12192000" cy="6852004"/>
          </a:xfrm>
          <a:prstGeom prst="rect">
            <a:avLst/>
          </a:prstGeom>
        </p:spPr>
      </p:pic>
      <p:sp>
        <p:nvSpPr>
          <p:cNvPr id="6" name="TextBox 5"/>
          <p:cNvSpPr txBox="1"/>
          <p:nvPr/>
        </p:nvSpPr>
        <p:spPr>
          <a:xfrm>
            <a:off x="1676713" y="2655151"/>
            <a:ext cx="9032135" cy="1323439"/>
          </a:xfrm>
          <a:prstGeom prst="rect">
            <a:avLst/>
          </a:prstGeom>
          <a:noFill/>
        </p:spPr>
        <p:txBody>
          <a:bodyPr wrap="square" rtlCol="0">
            <a:spAutoFit/>
          </a:bodyPr>
          <a:lstStyle/>
          <a:p>
            <a:pPr algn="ctr"/>
            <a:r>
              <a:rPr lang="en-US" sz="4000" b="1" dirty="0">
                <a:solidFill>
                  <a:schemeClr val="bg1"/>
                </a:solidFill>
                <a:latin typeface="Montserrat" panose="00000500000000000000" pitchFamily="2" charset="0"/>
                <a:ea typeface="Roboto" panose="02000000000000000000" pitchFamily="2" charset="0"/>
              </a:rPr>
              <a:t>2025 </a:t>
            </a:r>
            <a:r>
              <a:rPr lang="mn-MN" sz="4000" b="1" dirty="0">
                <a:solidFill>
                  <a:schemeClr val="bg1"/>
                </a:solidFill>
                <a:latin typeface="Montserrat" panose="00000500000000000000" pitchFamily="2" charset="0"/>
                <a:ea typeface="Roboto" panose="02000000000000000000" pitchFamily="2" charset="0"/>
              </a:rPr>
              <a:t>онд оролцох олон улсын үзэсгэлэн, рөүд шоу</a:t>
            </a:r>
            <a:endParaRPr lang="en-US" sz="4000" b="1" dirty="0">
              <a:solidFill>
                <a:schemeClr val="bg1"/>
              </a:solidFill>
              <a:latin typeface="Montserrat" panose="00000500000000000000" pitchFamily="2" charset="0"/>
              <a:ea typeface="Roboto" panose="02000000000000000000" pitchFamily="2" charset="0"/>
            </a:endParaRPr>
          </a:p>
        </p:txBody>
      </p:sp>
    </p:spTree>
    <p:extLst>
      <p:ext uri="{BB962C8B-B14F-4D97-AF65-F5344CB8AC3E}">
        <p14:creationId xmlns:p14="http://schemas.microsoft.com/office/powerpoint/2010/main" val="4293902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968"/>
            <a:ext cx="12192000" cy="6852004"/>
          </a:xfrm>
          <a:prstGeom prst="rect">
            <a:avLst/>
          </a:prstGeom>
        </p:spPr>
      </p:pic>
      <p:sp>
        <p:nvSpPr>
          <p:cNvPr id="3" name="TextBox 2"/>
          <p:cNvSpPr txBox="1"/>
          <p:nvPr/>
        </p:nvSpPr>
        <p:spPr>
          <a:xfrm>
            <a:off x="228831" y="840403"/>
            <a:ext cx="4841966" cy="523220"/>
          </a:xfrm>
          <a:prstGeom prst="rect">
            <a:avLst/>
          </a:prstGeom>
          <a:noFill/>
        </p:spPr>
        <p:txBody>
          <a:bodyPr wrap="square" rtlCol="0">
            <a:spAutoFit/>
          </a:bodyPr>
          <a:lstStyle/>
          <a:p>
            <a:r>
              <a:rPr lang="en-US" altLang="zh-CN" sz="2800" b="1" dirty="0">
                <a:solidFill>
                  <a:schemeClr val="bg1"/>
                </a:solidFill>
                <a:latin typeface="Roboto" panose="02000000000000000000" pitchFamily="2" charset="0"/>
                <a:ea typeface="Roboto" panose="02000000000000000000" pitchFamily="2" charset="0"/>
              </a:rPr>
              <a:t>WTM 2025</a:t>
            </a:r>
            <a:endParaRPr lang="en-US" sz="2800" b="1" dirty="0">
              <a:solidFill>
                <a:schemeClr val="bg1"/>
              </a:solidFill>
              <a:latin typeface="Roboto" panose="02000000000000000000" pitchFamily="2" charset="0"/>
              <a:ea typeface="Roboto" panose="02000000000000000000" pitchFamily="2" charset="0"/>
            </a:endParaRPr>
          </a:p>
        </p:txBody>
      </p:sp>
      <p:sp>
        <p:nvSpPr>
          <p:cNvPr id="4" name="TextBox 3"/>
          <p:cNvSpPr txBox="1"/>
          <p:nvPr/>
        </p:nvSpPr>
        <p:spPr>
          <a:xfrm>
            <a:off x="226243" y="1863960"/>
            <a:ext cx="5808796" cy="4401205"/>
          </a:xfrm>
          <a:prstGeom prst="rect">
            <a:avLst/>
          </a:prstGeom>
          <a:noFill/>
        </p:spPr>
        <p:txBody>
          <a:bodyPr wrap="square" rtlCol="0">
            <a:spAutoFit/>
          </a:bodyPr>
          <a:lstStyle/>
          <a:p>
            <a:r>
              <a:rPr lang="mn-MN" sz="1400" dirty="0">
                <a:solidFill>
                  <a:schemeClr val="bg1"/>
                </a:solidFill>
                <a:latin typeface="Roboto" panose="02000000000000000000" pitchFamily="2" charset="0"/>
                <a:ea typeface="Roboto" panose="02000000000000000000" pitchFamily="2" charset="0"/>
              </a:rPr>
              <a:t>Хэзээ: </a:t>
            </a:r>
            <a:r>
              <a:rPr lang="ru-RU" sz="1400" dirty="0">
                <a:solidFill>
                  <a:schemeClr val="bg1"/>
                </a:solidFill>
                <a:latin typeface="Roboto" panose="02000000000000000000" pitchFamily="2" charset="0"/>
                <a:ea typeface="Roboto" panose="02000000000000000000" pitchFamily="2" charset="0"/>
              </a:rPr>
              <a:t>2025 оны 11 сарын 4-6</a:t>
            </a:r>
            <a:endParaRPr lang="en-US" sz="1400" dirty="0">
              <a:solidFill>
                <a:schemeClr val="bg1"/>
              </a:solidFill>
              <a:latin typeface="Roboto" panose="02000000000000000000" pitchFamily="2" charset="0"/>
              <a:ea typeface="Roboto" panose="02000000000000000000" pitchFamily="2" charset="0"/>
            </a:endParaRPr>
          </a:p>
          <a:p>
            <a:r>
              <a:rPr lang="mn-MN" sz="1400" dirty="0">
                <a:solidFill>
                  <a:schemeClr val="bg1"/>
                </a:solidFill>
                <a:latin typeface="Roboto" panose="02000000000000000000" pitchFamily="2" charset="0"/>
                <a:ea typeface="Roboto" panose="02000000000000000000" pitchFamily="2" charset="0"/>
              </a:rPr>
              <a:t>Хаана: Их Британи Умард Ирландын  Нэгдсэн Вант  Улс, Лондон хот</a:t>
            </a:r>
            <a:r>
              <a:rPr lang="en-US" sz="1400" dirty="0">
                <a:solidFill>
                  <a:schemeClr val="bg1"/>
                </a:solidFill>
                <a:latin typeface="Roboto" panose="02000000000000000000" pitchFamily="2" charset="0"/>
                <a:ea typeface="Roboto" panose="02000000000000000000" pitchFamily="2" charset="0"/>
              </a:rPr>
              <a:t>, </a:t>
            </a:r>
            <a:r>
              <a:rPr lang="en-US" sz="1400" dirty="0" err="1">
                <a:solidFill>
                  <a:schemeClr val="bg1"/>
                </a:solidFill>
                <a:latin typeface="Roboto" panose="02000000000000000000" pitchFamily="2" charset="0"/>
                <a:ea typeface="Roboto" panose="02000000000000000000" pitchFamily="2" charset="0"/>
              </a:rPr>
              <a:t>ExCel</a:t>
            </a:r>
            <a:r>
              <a:rPr lang="en-US" sz="1400" dirty="0">
                <a:solidFill>
                  <a:schemeClr val="bg1"/>
                </a:solidFill>
                <a:latin typeface="Roboto" panose="02000000000000000000" pitchFamily="2" charset="0"/>
                <a:ea typeface="Roboto" panose="02000000000000000000" pitchFamily="2" charset="0"/>
              </a:rPr>
              <a:t> London </a:t>
            </a:r>
            <a:r>
              <a:rPr lang="mn-MN" sz="1400" dirty="0">
                <a:solidFill>
                  <a:schemeClr val="bg1"/>
                </a:solidFill>
                <a:latin typeface="Roboto" panose="02000000000000000000" pitchFamily="2" charset="0"/>
                <a:ea typeface="Roboto" panose="02000000000000000000" pitchFamily="2" charset="0"/>
              </a:rPr>
              <a:t>үзэсгэлэнгийн танхимд</a:t>
            </a:r>
            <a:br>
              <a:rPr lang="en-US" sz="1400" dirty="0">
                <a:solidFill>
                  <a:schemeClr val="bg1"/>
                </a:solidFill>
                <a:latin typeface="Roboto" panose="02000000000000000000" pitchFamily="2" charset="0"/>
                <a:ea typeface="Roboto" panose="02000000000000000000" pitchFamily="2" charset="0"/>
              </a:rPr>
            </a:br>
            <a:br>
              <a:rPr lang="en-US" sz="1400" dirty="0">
                <a:solidFill>
                  <a:schemeClr val="bg1"/>
                </a:solidFill>
                <a:latin typeface="Roboto" panose="02000000000000000000" pitchFamily="2" charset="0"/>
                <a:ea typeface="Roboto" panose="02000000000000000000" pitchFamily="2" charset="0"/>
              </a:rPr>
            </a:br>
            <a:br>
              <a:rPr lang="en-US" sz="1400" dirty="0">
                <a:solidFill>
                  <a:schemeClr val="bg1"/>
                </a:solidFill>
                <a:latin typeface="Roboto" panose="02000000000000000000" pitchFamily="2" charset="0"/>
                <a:ea typeface="Roboto" panose="02000000000000000000" pitchFamily="2" charset="0"/>
              </a:rPr>
            </a:br>
            <a:r>
              <a:rPr lang="mn-MN" sz="1400" dirty="0">
                <a:solidFill>
                  <a:schemeClr val="bg1"/>
                </a:solidFill>
                <a:latin typeface="Roboto" panose="02000000000000000000" pitchFamily="2" charset="0"/>
                <a:ea typeface="Roboto" panose="02000000000000000000" pitchFamily="2" charset="0"/>
              </a:rPr>
              <a:t>1994 оноос зохион байгуулагдаж эхэлсэн   дэлхийн хэмжээнд хамгийн нөлөө бүхий аялал жуулчлалын үзэсгэлэн яармаг бөгөөд жилээс жилд оролцогчдын тоо, хамрах хүрээ өргөжиж 2022 онд  гэхэд 184 орны 35,000 гаруй салбарынхан оролцсон байна.  Тус үзэсгэлэн нь </a:t>
            </a:r>
            <a:r>
              <a:rPr lang="en-US" sz="1400" dirty="0">
                <a:solidFill>
                  <a:schemeClr val="bg1"/>
                </a:solidFill>
                <a:latin typeface="Roboto" panose="02000000000000000000" pitchFamily="2" charset="0"/>
                <a:ea typeface="Roboto" panose="02000000000000000000" pitchFamily="2" charset="0"/>
              </a:rPr>
              <a:t>B2B </a:t>
            </a:r>
            <a:r>
              <a:rPr lang="mn-MN" sz="1400" dirty="0">
                <a:solidFill>
                  <a:schemeClr val="bg1"/>
                </a:solidFill>
                <a:latin typeface="Roboto" panose="02000000000000000000" pitchFamily="2" charset="0"/>
                <a:ea typeface="Roboto" panose="02000000000000000000" pitchFamily="2" charset="0"/>
              </a:rPr>
              <a:t>аялал, аялал жуулчлалын хүрээнд бизнес эрхлэх хүсэлтэй байгууллагуудын хамгийн өргөн хүрээний цугларалт болдог.</a:t>
            </a:r>
            <a:endParaRPr lang="en-US" sz="1400" dirty="0">
              <a:solidFill>
                <a:schemeClr val="bg1"/>
              </a:solidFill>
              <a:latin typeface="Roboto" panose="02000000000000000000" pitchFamily="2" charset="0"/>
              <a:ea typeface="Roboto" panose="02000000000000000000" pitchFamily="2" charset="0"/>
            </a:endParaRPr>
          </a:p>
          <a:p>
            <a:endParaRPr lang="en-US" sz="1400" dirty="0">
              <a:solidFill>
                <a:schemeClr val="bg1"/>
              </a:solidFill>
              <a:latin typeface="Roboto" panose="02000000000000000000" pitchFamily="2" charset="0"/>
              <a:ea typeface="Roboto" panose="02000000000000000000" pitchFamily="2" charset="0"/>
            </a:endParaRPr>
          </a:p>
          <a:p>
            <a:r>
              <a:rPr lang="mn-MN" sz="1400" dirty="0">
                <a:solidFill>
                  <a:schemeClr val="bg1"/>
                </a:solidFill>
                <a:latin typeface="Roboto" panose="02000000000000000000" pitchFamily="2" charset="0"/>
                <a:ea typeface="Roboto" panose="02000000000000000000" pitchFamily="2" charset="0"/>
              </a:rPr>
              <a:t>Аялал жуулчлалын мэргэжилтнүүд шинэ өвөрмөц, өрсөлдөхүйц дэлхийн түвшний багц аялал, хөтөлбөрүүдийг хэрэглэгчдэд түгээдэг. Мөн </a:t>
            </a:r>
            <a:r>
              <a:rPr lang="en-US" sz="1400" dirty="0">
                <a:solidFill>
                  <a:schemeClr val="bg1"/>
                </a:solidFill>
                <a:latin typeface="Roboto" panose="02000000000000000000" pitchFamily="2" charset="0"/>
                <a:ea typeface="Roboto" panose="02000000000000000000" pitchFamily="2" charset="0"/>
              </a:rPr>
              <a:t>WTM </a:t>
            </a:r>
            <a:r>
              <a:rPr lang="mn-MN" sz="1400" dirty="0">
                <a:solidFill>
                  <a:schemeClr val="bg1"/>
                </a:solidFill>
                <a:latin typeface="Roboto" panose="02000000000000000000" pitchFamily="2" charset="0"/>
                <a:ea typeface="Roboto" panose="02000000000000000000" pitchFamily="2" charset="0"/>
              </a:rPr>
              <a:t>нь аялал жуулчлалын худалдаанд зориулж жил бүр нэгэн дээвэр дор дэлхийн хэвлэл мэдээллийн хамгийн том бүрэлдэхүүнийг цуглуулж, аялал жуулчлалын салбарт юу өрнөж байгаа болон шинэлэг зүйлс юу болж байгаа талаар дэлхийн даяар мэдээлэл хүргэдэг том суваг нь болж өгдөг.</a:t>
            </a:r>
            <a:endParaRPr lang="en-US" sz="1400" dirty="0">
              <a:solidFill>
                <a:schemeClr val="bg1"/>
              </a:solidFill>
              <a:latin typeface="Roboto" panose="02000000000000000000" pitchFamily="2" charset="0"/>
              <a:ea typeface="Roboto" panose="02000000000000000000" pitchFamily="2" charset="0"/>
            </a:endParaRPr>
          </a:p>
        </p:txBody>
      </p:sp>
      <p:sp>
        <p:nvSpPr>
          <p:cNvPr id="9" name="Rectangle 8"/>
          <p:cNvSpPr/>
          <p:nvPr/>
        </p:nvSpPr>
        <p:spPr>
          <a:xfrm>
            <a:off x="6696891" y="3487782"/>
            <a:ext cx="5024846" cy="2664823"/>
          </a:xfrm>
          <a:prstGeom prst="rect">
            <a:avLst/>
          </a:prstGeom>
          <a:solidFill>
            <a:schemeClr val="bg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162E0DA-79A6-4D96-B86A-EBC1289235C1}"/>
              </a:ext>
            </a:extLst>
          </p:cNvPr>
          <p:cNvPicPr>
            <a:picLocks noChangeAspect="1"/>
          </p:cNvPicPr>
          <p:nvPr/>
        </p:nvPicPr>
        <p:blipFill>
          <a:blip r:embed="rId3" cstate="print">
            <a:extLst>
              <a:ext uri="{28A0092B-C50C-407E-A947-70E740481C1C}">
                <a14:useLocalDpi xmlns:a14="http://schemas.microsoft.com/office/drawing/2010/main" val="0"/>
              </a:ext>
            </a:extLst>
          </a:blip>
          <a:srcRect t="1558" b="1558"/>
          <a:stretch/>
        </p:blipFill>
        <p:spPr>
          <a:xfrm>
            <a:off x="6696891" y="426213"/>
            <a:ext cx="5024846" cy="2737050"/>
          </a:xfrm>
          <a:prstGeom prst="rect">
            <a:avLst/>
          </a:prstGeom>
        </p:spPr>
      </p:pic>
      <p:pic>
        <p:nvPicPr>
          <p:cNvPr id="10" name="Picture 9">
            <a:extLst>
              <a:ext uri="{FF2B5EF4-FFF2-40B4-BE49-F238E27FC236}">
                <a16:creationId xmlns:a16="http://schemas.microsoft.com/office/drawing/2014/main" id="{87A51A54-2F91-4FD3-94E6-E5D63E3ABB9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5357"/>
          <a:stretch/>
        </p:blipFill>
        <p:spPr>
          <a:xfrm>
            <a:off x="6707975" y="3477535"/>
            <a:ext cx="5024846" cy="2675070"/>
          </a:xfrm>
          <a:prstGeom prst="rect">
            <a:avLst/>
          </a:prstGeom>
        </p:spPr>
      </p:pic>
    </p:spTree>
    <p:extLst>
      <p:ext uri="{BB962C8B-B14F-4D97-AF65-F5344CB8AC3E}">
        <p14:creationId xmlns:p14="http://schemas.microsoft.com/office/powerpoint/2010/main" val="278178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41"/>
            <a:ext cx="12192000" cy="6852004"/>
          </a:xfrm>
          <a:prstGeom prst="rect">
            <a:avLst/>
          </a:prstGeom>
        </p:spPr>
      </p:pic>
      <p:sp>
        <p:nvSpPr>
          <p:cNvPr id="3" name="TextBox 2"/>
          <p:cNvSpPr txBox="1"/>
          <p:nvPr/>
        </p:nvSpPr>
        <p:spPr>
          <a:xfrm>
            <a:off x="228831" y="840403"/>
            <a:ext cx="4841966" cy="523220"/>
          </a:xfrm>
          <a:prstGeom prst="rect">
            <a:avLst/>
          </a:prstGeom>
          <a:noFill/>
        </p:spPr>
        <p:txBody>
          <a:bodyPr wrap="square" rtlCol="0">
            <a:spAutoFit/>
          </a:bodyPr>
          <a:lstStyle/>
          <a:p>
            <a:r>
              <a:rPr lang="en-US" altLang="zh-CN" sz="2800" b="1" dirty="0">
                <a:solidFill>
                  <a:schemeClr val="bg1"/>
                </a:solidFill>
                <a:latin typeface="Roboto" panose="02000000000000000000" pitchFamily="2" charset="0"/>
                <a:ea typeface="Roboto" panose="02000000000000000000" pitchFamily="2" charset="0"/>
              </a:rPr>
              <a:t>CITM 2025</a:t>
            </a:r>
            <a:endParaRPr lang="en-US" sz="2800" b="1" dirty="0">
              <a:solidFill>
                <a:schemeClr val="bg1"/>
              </a:solidFill>
              <a:latin typeface="Roboto" panose="02000000000000000000" pitchFamily="2" charset="0"/>
              <a:ea typeface="Roboto" panose="02000000000000000000" pitchFamily="2" charset="0"/>
            </a:endParaRPr>
          </a:p>
        </p:txBody>
      </p:sp>
      <p:sp>
        <p:nvSpPr>
          <p:cNvPr id="4" name="TextBox 3"/>
          <p:cNvSpPr txBox="1"/>
          <p:nvPr/>
        </p:nvSpPr>
        <p:spPr>
          <a:xfrm>
            <a:off x="226243" y="1863960"/>
            <a:ext cx="5808796" cy="4832092"/>
          </a:xfrm>
          <a:prstGeom prst="rect">
            <a:avLst/>
          </a:prstGeom>
          <a:noFill/>
        </p:spPr>
        <p:txBody>
          <a:bodyPr wrap="square" rtlCol="0">
            <a:spAutoFit/>
          </a:bodyPr>
          <a:lstStyle/>
          <a:p>
            <a:r>
              <a:rPr lang="mn-MN" sz="1400" dirty="0">
                <a:solidFill>
                  <a:schemeClr val="bg1"/>
                </a:solidFill>
                <a:latin typeface="Roboto" panose="02000000000000000000" pitchFamily="2" charset="0"/>
                <a:ea typeface="Roboto" panose="02000000000000000000" pitchFamily="2" charset="0"/>
              </a:rPr>
              <a:t>Хэзээ: </a:t>
            </a:r>
            <a:r>
              <a:rPr lang="ru-RU" sz="1400" dirty="0">
                <a:solidFill>
                  <a:schemeClr val="bg1"/>
                </a:solidFill>
                <a:latin typeface="Roboto" panose="02000000000000000000" pitchFamily="2" charset="0"/>
                <a:ea typeface="Roboto" panose="02000000000000000000" pitchFamily="2" charset="0"/>
              </a:rPr>
              <a:t>2025 оны 11</a:t>
            </a:r>
            <a:r>
              <a:rPr lang="en-US" sz="1400" dirty="0">
                <a:solidFill>
                  <a:schemeClr val="bg1"/>
                </a:solidFill>
                <a:latin typeface="Roboto" panose="02000000000000000000" pitchFamily="2" charset="0"/>
                <a:ea typeface="Roboto" panose="02000000000000000000" pitchFamily="2" charset="0"/>
              </a:rPr>
              <a:t>-</a:t>
            </a:r>
            <a:r>
              <a:rPr lang="mn-MN" sz="1400" dirty="0">
                <a:solidFill>
                  <a:schemeClr val="bg1"/>
                </a:solidFill>
                <a:latin typeface="Roboto" panose="02000000000000000000" pitchFamily="2" charset="0"/>
                <a:ea typeface="Roboto" panose="02000000000000000000" pitchFamily="2" charset="0"/>
              </a:rPr>
              <a:t>р сард</a:t>
            </a:r>
            <a:endParaRPr lang="en-US" sz="1400" dirty="0">
              <a:solidFill>
                <a:schemeClr val="bg1"/>
              </a:solidFill>
              <a:latin typeface="Roboto" panose="02000000000000000000" pitchFamily="2" charset="0"/>
              <a:ea typeface="Roboto" panose="02000000000000000000" pitchFamily="2" charset="0"/>
            </a:endParaRPr>
          </a:p>
          <a:p>
            <a:r>
              <a:rPr lang="mn-MN" sz="1400" dirty="0">
                <a:solidFill>
                  <a:schemeClr val="bg1"/>
                </a:solidFill>
                <a:latin typeface="Roboto" panose="02000000000000000000" pitchFamily="2" charset="0"/>
                <a:ea typeface="Roboto" panose="02000000000000000000" pitchFamily="2" charset="0"/>
              </a:rPr>
              <a:t>Хаана: БНХАУ, </a:t>
            </a:r>
            <a:r>
              <a:rPr lang="en-US" altLang="zh-CN" sz="1400" dirty="0">
                <a:solidFill>
                  <a:schemeClr val="bg1"/>
                </a:solidFill>
                <a:latin typeface="Roboto" panose="02000000000000000000" pitchFamily="2" charset="0"/>
                <a:ea typeface="Roboto" panose="02000000000000000000" pitchFamily="2" charset="0"/>
              </a:rPr>
              <a:t>TBD</a:t>
            </a:r>
            <a:br>
              <a:rPr lang="en-US" sz="1400" dirty="0">
                <a:solidFill>
                  <a:schemeClr val="bg1"/>
                </a:solidFill>
                <a:latin typeface="Roboto" panose="02000000000000000000" pitchFamily="2" charset="0"/>
                <a:ea typeface="Roboto" panose="02000000000000000000" pitchFamily="2" charset="0"/>
              </a:rPr>
            </a:br>
            <a:br>
              <a:rPr lang="en-US" sz="1400" dirty="0">
                <a:solidFill>
                  <a:schemeClr val="bg1"/>
                </a:solidFill>
                <a:latin typeface="Roboto" panose="02000000000000000000" pitchFamily="2" charset="0"/>
                <a:ea typeface="Roboto" panose="02000000000000000000" pitchFamily="2" charset="0"/>
              </a:rPr>
            </a:br>
            <a:br>
              <a:rPr lang="en-US" sz="1400" dirty="0">
                <a:solidFill>
                  <a:schemeClr val="bg1"/>
                </a:solidFill>
                <a:latin typeface="Roboto" panose="02000000000000000000" pitchFamily="2" charset="0"/>
                <a:ea typeface="Roboto" panose="02000000000000000000" pitchFamily="2" charset="0"/>
              </a:rPr>
            </a:br>
            <a:r>
              <a:rPr lang="mn-MN" sz="1400" dirty="0">
                <a:solidFill>
                  <a:schemeClr val="bg1"/>
                </a:solidFill>
                <a:latin typeface="Roboto" panose="02000000000000000000" pitchFamily="2" charset="0"/>
                <a:ea typeface="Roboto" panose="02000000000000000000" pitchFamily="2" charset="0"/>
              </a:rPr>
              <a:t>БНХАУ-ын олон улсын аялал жуулчлалын үзэсгэлэн (</a:t>
            </a:r>
            <a:r>
              <a:rPr lang="en-US" sz="1400" dirty="0">
                <a:solidFill>
                  <a:schemeClr val="bg1"/>
                </a:solidFill>
                <a:latin typeface="Roboto" panose="02000000000000000000" pitchFamily="2" charset="0"/>
                <a:ea typeface="Roboto" panose="02000000000000000000" pitchFamily="2" charset="0"/>
              </a:rPr>
              <a:t>CITM) </a:t>
            </a:r>
            <a:r>
              <a:rPr lang="mn-MN" sz="1400" dirty="0">
                <a:solidFill>
                  <a:schemeClr val="bg1"/>
                </a:solidFill>
                <a:latin typeface="Roboto" panose="02000000000000000000" pitchFamily="2" charset="0"/>
                <a:ea typeface="Roboto" panose="02000000000000000000" pitchFamily="2" charset="0"/>
              </a:rPr>
              <a:t>нь Хятадын Төрийн зөвлөлөөс зөвшөөрөгдсөн анхны олон улсын аялал жуулчлалын үзэсгэлэн юм. Аялал жуулчлалын байгууллага, аялал жуулчлалын агентлаг, зочид буудал, агаарын тээврийн компаниуд, соёлын байгууллагууд, музей болон бусад соёл, аялал жуулчлалын бизнес эрхлэгчид оролцдог. </a:t>
            </a:r>
          </a:p>
          <a:p>
            <a:endParaRPr lang="mn-MN" sz="1400" dirty="0">
              <a:solidFill>
                <a:schemeClr val="bg1"/>
              </a:solidFill>
              <a:latin typeface="Roboto" panose="02000000000000000000" pitchFamily="2" charset="0"/>
              <a:ea typeface="Roboto" panose="02000000000000000000" pitchFamily="2" charset="0"/>
            </a:endParaRPr>
          </a:p>
          <a:p>
            <a:r>
              <a:rPr lang="mn-MN" sz="1400" dirty="0">
                <a:solidFill>
                  <a:schemeClr val="bg1"/>
                </a:solidFill>
                <a:latin typeface="Roboto" panose="02000000000000000000" pitchFamily="2" charset="0"/>
                <a:ea typeface="Roboto" panose="02000000000000000000" pitchFamily="2" charset="0"/>
              </a:rPr>
              <a:t>Олон улсын аялал жуулчлалын зах зээлийн шинэ өөрчлөлт, аялал жуулчлалын шинэ хэрэглээ, бүтээгдэхүүнд анхаарлаа хандуулж дотоод, гадаадын аялал жуулчлалын мэргэжилтнүүдийг цуглуулж, хамтын ажиллагааны талаар ярилцах, аялал жуулчлалын бүтээгдэхүүний худалдааг дэмжих, хамтын хөгжлийг эрэлхийлэх, Хятад улс бусад оронтой соёл, аялал жуулчлалын маркетинг, бүтээгдэхүүн, мэдээлэл, үйлчилгээний стандарт болон бусад салбарын солилцоо хамтын ажиллагаагаа гүнзгийрүүлж, соёл, аялал жуулчлалын бүтээгдэхүүнийг дотоод гадаадын жуулчдад улам ихээр хүргэх зорилгоор уг үзэсгэлэнг зохион байгуулж байна. </a:t>
            </a:r>
            <a:endParaRPr lang="en-US" sz="1400" dirty="0">
              <a:solidFill>
                <a:schemeClr val="bg1"/>
              </a:solidFill>
              <a:latin typeface="Roboto" panose="02000000000000000000" pitchFamily="2" charset="0"/>
              <a:ea typeface="Roboto" panose="02000000000000000000" pitchFamily="2" charset="0"/>
            </a:endParaRPr>
          </a:p>
        </p:txBody>
      </p:sp>
      <p:sp>
        <p:nvSpPr>
          <p:cNvPr id="9" name="Rectangle 8"/>
          <p:cNvSpPr/>
          <p:nvPr/>
        </p:nvSpPr>
        <p:spPr>
          <a:xfrm>
            <a:off x="6696891" y="3487782"/>
            <a:ext cx="5024846" cy="2664823"/>
          </a:xfrm>
          <a:prstGeom prst="rect">
            <a:avLst/>
          </a:prstGeom>
          <a:solidFill>
            <a:schemeClr val="bg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162E0DA-79A6-4D96-B86A-EBC1289235C1}"/>
              </a:ext>
            </a:extLst>
          </p:cNvPr>
          <p:cNvPicPr>
            <a:picLocks noChangeAspect="1"/>
          </p:cNvPicPr>
          <p:nvPr/>
        </p:nvPicPr>
        <p:blipFill>
          <a:blip r:embed="rId3">
            <a:extLst>
              <a:ext uri="{28A0092B-C50C-407E-A947-70E740481C1C}">
                <a14:useLocalDpi xmlns:a14="http://schemas.microsoft.com/office/drawing/2010/main" val="0"/>
              </a:ext>
            </a:extLst>
          </a:blip>
          <a:srcRect l="24241" r="24241"/>
          <a:stretch/>
        </p:blipFill>
        <p:spPr>
          <a:xfrm>
            <a:off x="6696891" y="426213"/>
            <a:ext cx="5024846" cy="2737050"/>
          </a:xfrm>
          <a:prstGeom prst="rect">
            <a:avLst/>
          </a:prstGeom>
        </p:spPr>
      </p:pic>
      <p:pic>
        <p:nvPicPr>
          <p:cNvPr id="10" name="Picture 9">
            <a:extLst>
              <a:ext uri="{FF2B5EF4-FFF2-40B4-BE49-F238E27FC236}">
                <a16:creationId xmlns:a16="http://schemas.microsoft.com/office/drawing/2014/main" id="{87A51A54-2F91-4FD3-94E6-E5D63E3ABB94}"/>
              </a:ext>
            </a:extLst>
          </p:cNvPr>
          <p:cNvPicPr>
            <a:picLocks noChangeAspect="1"/>
          </p:cNvPicPr>
          <p:nvPr/>
        </p:nvPicPr>
        <p:blipFill>
          <a:blip r:embed="rId4">
            <a:extLst>
              <a:ext uri="{28A0092B-C50C-407E-A947-70E740481C1C}">
                <a14:useLocalDpi xmlns:a14="http://schemas.microsoft.com/office/drawing/2010/main" val="0"/>
              </a:ext>
            </a:extLst>
          </a:blip>
          <a:srcRect t="2678" b="2678"/>
          <a:stretch/>
        </p:blipFill>
        <p:spPr>
          <a:xfrm>
            <a:off x="6707975" y="3477535"/>
            <a:ext cx="5024846" cy="2675070"/>
          </a:xfrm>
          <a:prstGeom prst="rect">
            <a:avLst/>
          </a:prstGeom>
        </p:spPr>
      </p:pic>
    </p:spTree>
    <p:extLst>
      <p:ext uri="{BB962C8B-B14F-4D97-AF65-F5344CB8AC3E}">
        <p14:creationId xmlns:p14="http://schemas.microsoft.com/office/powerpoint/2010/main" val="2340986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425"/>
            <a:ext cx="12192000" cy="6852004"/>
          </a:xfrm>
          <a:prstGeom prst="rect">
            <a:avLst/>
          </a:prstGeom>
        </p:spPr>
      </p:pic>
      <p:sp>
        <p:nvSpPr>
          <p:cNvPr id="6" name="TextBox 5"/>
          <p:cNvSpPr txBox="1"/>
          <p:nvPr/>
        </p:nvSpPr>
        <p:spPr>
          <a:xfrm>
            <a:off x="1579932" y="1973507"/>
            <a:ext cx="9032135" cy="3785652"/>
          </a:xfrm>
          <a:prstGeom prst="rect">
            <a:avLst/>
          </a:prstGeom>
          <a:noFill/>
        </p:spPr>
        <p:txBody>
          <a:bodyPr wrap="square" rtlCol="0">
            <a:spAutoFit/>
          </a:bodyPr>
          <a:lstStyle/>
          <a:p>
            <a:pPr algn="ctr"/>
            <a:r>
              <a:rPr lang="mn-MN" sz="4000" b="1" dirty="0">
                <a:solidFill>
                  <a:schemeClr val="bg1"/>
                </a:solidFill>
                <a:latin typeface="Montserrat" panose="00000500000000000000" pitchFamily="2" charset="0"/>
                <a:ea typeface="Roboto" panose="02000000000000000000" pitchFamily="2" charset="0"/>
              </a:rPr>
              <a:t>ОЛОН УЛСЫН АЯЛАЛ ЖУУЛЧЛАЛЫН ҮЗЭСГЭЛЭНД ОРОЛЦОГЧ БАЙГУУЛЛАГЫГ ШАЛГАРУУЛАХ АРГАЧЛАЛ</a:t>
            </a:r>
          </a:p>
          <a:p>
            <a:pPr algn="ctr"/>
            <a:endParaRPr lang="mn-MN" sz="4000" b="1" dirty="0">
              <a:solidFill>
                <a:schemeClr val="bg1"/>
              </a:solidFill>
              <a:latin typeface="Montserrat" panose="00000500000000000000" pitchFamily="2" charset="0"/>
              <a:ea typeface="Roboto" panose="02000000000000000000" pitchFamily="2" charset="0"/>
            </a:endParaRPr>
          </a:p>
          <a:p>
            <a:pPr algn="ctr"/>
            <a:r>
              <a:rPr lang="mn-MN" sz="4000" i="1" dirty="0">
                <a:solidFill>
                  <a:schemeClr val="bg1"/>
                </a:solidFill>
                <a:latin typeface="Montserrat" panose="00000500000000000000" pitchFamily="2" charset="0"/>
                <a:ea typeface="Roboto" panose="02000000000000000000" pitchFamily="2" charset="0"/>
              </a:rPr>
              <a:t>/Төсөл/</a:t>
            </a:r>
            <a:endParaRPr lang="en-US" sz="4000" i="1" dirty="0">
              <a:solidFill>
                <a:schemeClr val="bg1"/>
              </a:solidFill>
              <a:latin typeface="Montserrat" panose="00000500000000000000" pitchFamily="2" charset="0"/>
              <a:ea typeface="Roboto" panose="02000000000000000000" pitchFamily="2" charset="0"/>
            </a:endParaRPr>
          </a:p>
        </p:txBody>
      </p:sp>
    </p:spTree>
    <p:extLst>
      <p:ext uri="{BB962C8B-B14F-4D97-AF65-F5344CB8AC3E}">
        <p14:creationId xmlns:p14="http://schemas.microsoft.com/office/powerpoint/2010/main" val="3881906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41"/>
            <a:ext cx="12192000" cy="6852004"/>
          </a:xfrm>
          <a:prstGeom prst="rect">
            <a:avLst/>
          </a:prstGeom>
        </p:spPr>
      </p:pic>
      <p:sp>
        <p:nvSpPr>
          <p:cNvPr id="3" name="TextBox 2"/>
          <p:cNvSpPr txBox="1"/>
          <p:nvPr/>
        </p:nvSpPr>
        <p:spPr>
          <a:xfrm>
            <a:off x="470263" y="1183659"/>
            <a:ext cx="4841966" cy="1200329"/>
          </a:xfrm>
          <a:prstGeom prst="rect">
            <a:avLst/>
          </a:prstGeom>
          <a:noFill/>
        </p:spPr>
        <p:txBody>
          <a:bodyPr wrap="square" rtlCol="0">
            <a:spAutoFit/>
          </a:bodyPr>
          <a:lstStyle/>
          <a:p>
            <a:r>
              <a:rPr lang="mn-MN" altLang="zh-CN" sz="2400" b="1" dirty="0">
                <a:solidFill>
                  <a:schemeClr val="bg1"/>
                </a:solidFill>
                <a:latin typeface="Roboto" panose="02000000000000000000" pitchFamily="2" charset="0"/>
                <a:ea typeface="Roboto" panose="02000000000000000000" pitchFamily="2" charset="0"/>
              </a:rPr>
              <a:t>Олон улсын аялал жуулчлалын үзэсгэлэн, рөүд шоунд оролцох зорилго</a:t>
            </a:r>
            <a:endParaRPr lang="en-US" sz="2400" b="1" dirty="0">
              <a:solidFill>
                <a:schemeClr val="bg1"/>
              </a:solidFill>
              <a:latin typeface="Roboto" panose="02000000000000000000" pitchFamily="2" charset="0"/>
              <a:ea typeface="Roboto" panose="02000000000000000000" pitchFamily="2" charset="0"/>
            </a:endParaRPr>
          </a:p>
        </p:txBody>
      </p:sp>
      <p:sp>
        <p:nvSpPr>
          <p:cNvPr id="4" name="TextBox 3"/>
          <p:cNvSpPr txBox="1"/>
          <p:nvPr/>
        </p:nvSpPr>
        <p:spPr>
          <a:xfrm>
            <a:off x="457062" y="2697879"/>
            <a:ext cx="5808796" cy="1200329"/>
          </a:xfrm>
          <a:prstGeom prst="rect">
            <a:avLst/>
          </a:prstGeom>
          <a:noFill/>
        </p:spPr>
        <p:txBody>
          <a:bodyPr wrap="square" rtlCol="0">
            <a:spAutoFit/>
          </a:bodyPr>
          <a:lstStyle/>
          <a:p>
            <a:pPr marL="285750" indent="-285750">
              <a:buFont typeface="Arial" panose="020B0604020202020204" pitchFamily="34" charset="0"/>
              <a:buChar char="•"/>
            </a:pPr>
            <a:r>
              <a:rPr lang="mn-MN" dirty="0">
                <a:solidFill>
                  <a:schemeClr val="bg1"/>
                </a:solidFill>
                <a:latin typeface="Roboto" panose="02000000000000000000" pitchFamily="2" charset="0"/>
                <a:ea typeface="Roboto" panose="02000000000000000000" pitchFamily="2" charset="0"/>
              </a:rPr>
              <a:t>Монгол Улсын аялал жуулчлалын салбарыг сурталчлах</a:t>
            </a:r>
            <a:endParaRPr lang="en-US" dirty="0">
              <a:solidFill>
                <a:schemeClr val="bg1"/>
              </a:solidFill>
              <a:latin typeface="Roboto" panose="02000000000000000000" pitchFamily="2" charset="0"/>
              <a:ea typeface="Roboto" panose="02000000000000000000" pitchFamily="2" charset="0"/>
            </a:endParaRPr>
          </a:p>
          <a:p>
            <a:pPr marL="285750" indent="-285750">
              <a:buFont typeface="Arial" panose="020B0604020202020204" pitchFamily="34" charset="0"/>
              <a:buChar char="•"/>
            </a:pPr>
            <a:r>
              <a:rPr lang="mn-MN" dirty="0">
                <a:solidFill>
                  <a:schemeClr val="bg1"/>
                </a:solidFill>
                <a:latin typeface="Roboto" panose="02000000000000000000" pitchFamily="2" charset="0"/>
                <a:ea typeface="Roboto" panose="02000000000000000000" pitchFamily="2" charset="0"/>
              </a:rPr>
              <a:t>Жуулчдын урсгалыг нэмэгдүүлэх</a:t>
            </a:r>
            <a:endParaRPr lang="en-US" dirty="0">
              <a:solidFill>
                <a:schemeClr val="bg1"/>
              </a:solidFill>
              <a:latin typeface="Roboto" panose="02000000000000000000" pitchFamily="2" charset="0"/>
              <a:ea typeface="Roboto" panose="02000000000000000000" pitchFamily="2" charset="0"/>
            </a:endParaRPr>
          </a:p>
          <a:p>
            <a:pPr marL="285750" indent="-285750">
              <a:buFont typeface="Arial" panose="020B0604020202020204" pitchFamily="34" charset="0"/>
              <a:buChar char="•"/>
            </a:pPr>
            <a:r>
              <a:rPr lang="mn-MN" dirty="0">
                <a:solidFill>
                  <a:schemeClr val="bg1"/>
                </a:solidFill>
                <a:latin typeface="Roboto" panose="02000000000000000000" pitchFamily="2" charset="0"/>
                <a:ea typeface="Roboto" panose="02000000000000000000" pitchFamily="2" charset="0"/>
              </a:rPr>
              <a:t>"</a:t>
            </a:r>
            <a:r>
              <a:rPr lang="en-US" dirty="0">
                <a:solidFill>
                  <a:schemeClr val="bg1"/>
                </a:solidFill>
                <a:latin typeface="Roboto" panose="02000000000000000000" pitchFamily="2" charset="0"/>
                <a:ea typeface="Roboto" panose="02000000000000000000" pitchFamily="2" charset="0"/>
              </a:rPr>
              <a:t>Go Mongolia" </a:t>
            </a:r>
            <a:r>
              <a:rPr lang="mn-MN" dirty="0">
                <a:solidFill>
                  <a:schemeClr val="bg1"/>
                </a:solidFill>
                <a:latin typeface="Roboto" panose="02000000000000000000" pitchFamily="2" charset="0"/>
                <a:ea typeface="Roboto" panose="02000000000000000000" pitchFamily="2" charset="0"/>
              </a:rPr>
              <a:t>үндэсний брэндийг түгээх</a:t>
            </a:r>
            <a:endParaRPr lang="en-US" dirty="0">
              <a:solidFill>
                <a:schemeClr val="bg1"/>
              </a:solidFill>
              <a:latin typeface="Roboto" panose="02000000000000000000" pitchFamily="2" charset="0"/>
              <a:ea typeface="Roboto" panose="02000000000000000000" pitchFamily="2" charset="0"/>
            </a:endParaRPr>
          </a:p>
        </p:txBody>
      </p:sp>
      <p:sp>
        <p:nvSpPr>
          <p:cNvPr id="9" name="Rectangle 8"/>
          <p:cNvSpPr/>
          <p:nvPr/>
        </p:nvSpPr>
        <p:spPr>
          <a:xfrm>
            <a:off x="6696891" y="3487782"/>
            <a:ext cx="5024846" cy="2664823"/>
          </a:xfrm>
          <a:prstGeom prst="rect">
            <a:avLst/>
          </a:prstGeom>
          <a:solidFill>
            <a:schemeClr val="bg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7A51A54-2F91-4FD3-94E6-E5D63E3ABB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245" t="648" r="11641" b="31282"/>
          <a:stretch/>
        </p:blipFill>
        <p:spPr>
          <a:xfrm>
            <a:off x="6710092" y="3487782"/>
            <a:ext cx="5024846" cy="2664823"/>
          </a:xfrm>
          <a:prstGeom prst="rect">
            <a:avLst/>
          </a:prstGeom>
        </p:spPr>
      </p:pic>
      <p:pic>
        <p:nvPicPr>
          <p:cNvPr id="6" name="Picture 5">
            <a:extLst>
              <a:ext uri="{FF2B5EF4-FFF2-40B4-BE49-F238E27FC236}">
                <a16:creationId xmlns:a16="http://schemas.microsoft.com/office/drawing/2014/main" id="{1E3C5512-07F0-4F17-87B7-DBFFABE8562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2646"/>
          <a:stretch/>
        </p:blipFill>
        <p:spPr>
          <a:xfrm>
            <a:off x="6710092" y="451413"/>
            <a:ext cx="5011645" cy="2664823"/>
          </a:xfrm>
          <a:prstGeom prst="rect">
            <a:avLst/>
          </a:prstGeom>
        </p:spPr>
      </p:pic>
    </p:spTree>
    <p:extLst>
      <p:ext uri="{BB962C8B-B14F-4D97-AF65-F5344CB8AC3E}">
        <p14:creationId xmlns:p14="http://schemas.microsoft.com/office/powerpoint/2010/main" val="3248920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84"/>
            <a:ext cx="12192000" cy="6852004"/>
          </a:xfrm>
          <a:prstGeom prst="rect">
            <a:avLst/>
          </a:prstGeom>
        </p:spPr>
      </p:pic>
      <p:sp>
        <p:nvSpPr>
          <p:cNvPr id="3" name="TextBox 2"/>
          <p:cNvSpPr txBox="1"/>
          <p:nvPr/>
        </p:nvSpPr>
        <p:spPr>
          <a:xfrm>
            <a:off x="470263" y="1183659"/>
            <a:ext cx="4841966" cy="830997"/>
          </a:xfrm>
          <a:prstGeom prst="rect">
            <a:avLst/>
          </a:prstGeom>
          <a:noFill/>
        </p:spPr>
        <p:txBody>
          <a:bodyPr wrap="square" rtlCol="0">
            <a:spAutoFit/>
          </a:bodyPr>
          <a:lstStyle/>
          <a:p>
            <a:r>
              <a:rPr lang="mn-MN" altLang="zh-CN" sz="2400" b="1" dirty="0">
                <a:solidFill>
                  <a:schemeClr val="bg1"/>
                </a:solidFill>
                <a:latin typeface="Roboto" panose="02000000000000000000" pitchFamily="2" charset="0"/>
                <a:ea typeface="Roboto" panose="02000000000000000000" pitchFamily="2" charset="0"/>
              </a:rPr>
              <a:t>Оролцогчдод тавигдах шаардлага</a:t>
            </a:r>
            <a:endParaRPr lang="en-US" sz="2400" b="1" dirty="0">
              <a:solidFill>
                <a:schemeClr val="bg1"/>
              </a:solidFill>
              <a:latin typeface="Roboto" panose="02000000000000000000" pitchFamily="2" charset="0"/>
              <a:ea typeface="Roboto" panose="02000000000000000000" pitchFamily="2" charset="0"/>
            </a:endParaRPr>
          </a:p>
        </p:txBody>
      </p:sp>
      <p:sp>
        <p:nvSpPr>
          <p:cNvPr id="4" name="TextBox 3"/>
          <p:cNvSpPr txBox="1"/>
          <p:nvPr/>
        </p:nvSpPr>
        <p:spPr>
          <a:xfrm>
            <a:off x="457062" y="2697879"/>
            <a:ext cx="5808796" cy="253915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mn-MN" dirty="0">
                <a:solidFill>
                  <a:schemeClr val="bg1"/>
                </a:solidFill>
                <a:latin typeface="Roboto" panose="02000000000000000000" pitchFamily="2" charset="0"/>
                <a:ea typeface="Roboto" panose="02000000000000000000" pitchFamily="2" charset="0"/>
              </a:rPr>
              <a:t>Аялал жуулчлалын чиглэлээр үйл ажиллагаа явуулдаг байх</a:t>
            </a:r>
            <a:endParaRPr lang="en-US" dirty="0">
              <a:solidFill>
                <a:schemeClr val="bg1"/>
              </a:solidFill>
              <a:latin typeface="Roboto" panose="02000000000000000000" pitchFamily="2" charset="0"/>
              <a:ea typeface="Roboto" panose="02000000000000000000" pitchFamily="2" charset="0"/>
            </a:endParaRPr>
          </a:p>
          <a:p>
            <a:pPr marL="285750" indent="-285750">
              <a:lnSpc>
                <a:spcPct val="150000"/>
              </a:lnSpc>
              <a:buFont typeface="Arial" panose="020B0604020202020204" pitchFamily="34" charset="0"/>
              <a:buChar char="•"/>
            </a:pPr>
            <a:r>
              <a:rPr lang="mn-MN" dirty="0">
                <a:solidFill>
                  <a:schemeClr val="bg1"/>
                </a:solidFill>
                <a:latin typeface="Roboto" panose="02000000000000000000" pitchFamily="2" charset="0"/>
                <a:ea typeface="Roboto" panose="02000000000000000000" pitchFamily="2" charset="0"/>
              </a:rPr>
              <a:t>Тогтвортой бизнес, санхүүгийн чадавхтай байх</a:t>
            </a:r>
            <a:endParaRPr lang="en-US" dirty="0">
              <a:solidFill>
                <a:schemeClr val="bg1"/>
              </a:solidFill>
              <a:latin typeface="Roboto" panose="02000000000000000000" pitchFamily="2" charset="0"/>
              <a:ea typeface="Roboto" panose="02000000000000000000" pitchFamily="2" charset="0"/>
            </a:endParaRPr>
          </a:p>
          <a:p>
            <a:pPr marL="285750" indent="-285750">
              <a:lnSpc>
                <a:spcPct val="150000"/>
              </a:lnSpc>
              <a:buFont typeface="Arial" panose="020B0604020202020204" pitchFamily="34" charset="0"/>
              <a:buChar char="•"/>
            </a:pPr>
            <a:r>
              <a:rPr lang="mn-MN" dirty="0">
                <a:solidFill>
                  <a:schemeClr val="bg1"/>
                </a:solidFill>
                <a:latin typeface="Roboto" panose="02000000000000000000" pitchFamily="2" charset="0"/>
                <a:ea typeface="Roboto" panose="02000000000000000000" pitchFamily="2" charset="0"/>
              </a:rPr>
              <a:t>Олон улсын үзэсгэлэнгийн туршлагатай байх</a:t>
            </a:r>
            <a:endParaRPr lang="en-US" dirty="0">
              <a:solidFill>
                <a:schemeClr val="bg1"/>
              </a:solidFill>
              <a:latin typeface="Roboto" panose="02000000000000000000" pitchFamily="2" charset="0"/>
              <a:ea typeface="Roboto" panose="02000000000000000000" pitchFamily="2" charset="0"/>
            </a:endParaRPr>
          </a:p>
          <a:p>
            <a:pPr marL="285750" indent="-285750">
              <a:lnSpc>
                <a:spcPct val="150000"/>
              </a:lnSpc>
              <a:buFont typeface="Arial" panose="020B0604020202020204" pitchFamily="34" charset="0"/>
              <a:buChar char="•"/>
            </a:pPr>
            <a:r>
              <a:rPr lang="mn-MN" dirty="0">
                <a:solidFill>
                  <a:schemeClr val="bg1"/>
                </a:solidFill>
                <a:latin typeface="Roboto" panose="02000000000000000000" pitchFamily="2" charset="0"/>
                <a:ea typeface="Roboto" panose="02000000000000000000" pitchFamily="2" charset="0"/>
              </a:rPr>
              <a:t>"</a:t>
            </a:r>
            <a:r>
              <a:rPr lang="en-US" dirty="0">
                <a:solidFill>
                  <a:schemeClr val="bg1"/>
                </a:solidFill>
                <a:latin typeface="Roboto" panose="02000000000000000000" pitchFamily="2" charset="0"/>
                <a:ea typeface="Roboto" panose="02000000000000000000" pitchFamily="2" charset="0"/>
              </a:rPr>
              <a:t>Go Mongolia" </a:t>
            </a:r>
            <a:r>
              <a:rPr lang="mn-MN" dirty="0">
                <a:solidFill>
                  <a:schemeClr val="bg1"/>
                </a:solidFill>
                <a:latin typeface="Roboto" panose="02000000000000000000" pitchFamily="2" charset="0"/>
                <a:ea typeface="Roboto" panose="02000000000000000000" pitchFamily="2" charset="0"/>
              </a:rPr>
              <a:t>брэндийг сурталчилгаандаа ашиглах</a:t>
            </a:r>
            <a:endParaRPr lang="en-US" dirty="0">
              <a:solidFill>
                <a:schemeClr val="bg1"/>
              </a:solidFill>
              <a:latin typeface="Roboto" panose="02000000000000000000" pitchFamily="2" charset="0"/>
              <a:ea typeface="Roboto" panose="02000000000000000000" pitchFamily="2" charset="0"/>
            </a:endParaRPr>
          </a:p>
        </p:txBody>
      </p:sp>
      <p:sp>
        <p:nvSpPr>
          <p:cNvPr id="9" name="Rectangle 8"/>
          <p:cNvSpPr/>
          <p:nvPr/>
        </p:nvSpPr>
        <p:spPr>
          <a:xfrm>
            <a:off x="6696891" y="3487782"/>
            <a:ext cx="5024846" cy="2664823"/>
          </a:xfrm>
          <a:prstGeom prst="rect">
            <a:avLst/>
          </a:prstGeom>
          <a:solidFill>
            <a:schemeClr val="bg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7A51A54-2F91-4FD3-94E6-E5D63E3ABB94}"/>
              </a:ext>
            </a:extLst>
          </p:cNvPr>
          <p:cNvPicPr>
            <a:picLocks noChangeAspect="1"/>
          </p:cNvPicPr>
          <p:nvPr/>
        </p:nvPicPr>
        <p:blipFill>
          <a:blip r:embed="rId3" cstate="print">
            <a:extLst>
              <a:ext uri="{28A0092B-C50C-407E-A947-70E740481C1C}">
                <a14:useLocalDpi xmlns:a14="http://schemas.microsoft.com/office/drawing/2010/main" val="0"/>
              </a:ext>
            </a:extLst>
          </a:blip>
          <a:srcRect t="30102" b="30102"/>
          <a:stretch/>
        </p:blipFill>
        <p:spPr>
          <a:xfrm>
            <a:off x="6710092" y="3487782"/>
            <a:ext cx="5024846" cy="2664823"/>
          </a:xfrm>
          <a:prstGeom prst="rect">
            <a:avLst/>
          </a:prstGeom>
        </p:spPr>
      </p:pic>
      <p:pic>
        <p:nvPicPr>
          <p:cNvPr id="6" name="Picture 5">
            <a:extLst>
              <a:ext uri="{FF2B5EF4-FFF2-40B4-BE49-F238E27FC236}">
                <a16:creationId xmlns:a16="http://schemas.microsoft.com/office/drawing/2014/main" id="{1E3C5512-07F0-4F17-87B7-DBFFABE85621}"/>
              </a:ext>
            </a:extLst>
          </p:cNvPr>
          <p:cNvPicPr>
            <a:picLocks noChangeAspect="1"/>
          </p:cNvPicPr>
          <p:nvPr/>
        </p:nvPicPr>
        <p:blipFill>
          <a:blip r:embed="rId4" cstate="print">
            <a:extLst>
              <a:ext uri="{28A0092B-C50C-407E-A947-70E740481C1C}">
                <a14:useLocalDpi xmlns:a14="http://schemas.microsoft.com/office/drawing/2010/main" val="0"/>
              </a:ext>
            </a:extLst>
          </a:blip>
          <a:srcRect t="14552" b="14552"/>
          <a:stretch/>
        </p:blipFill>
        <p:spPr>
          <a:xfrm>
            <a:off x="6710092" y="451413"/>
            <a:ext cx="5011645" cy="2664823"/>
          </a:xfrm>
          <a:prstGeom prst="rect">
            <a:avLst/>
          </a:prstGeom>
        </p:spPr>
      </p:pic>
    </p:spTree>
    <p:extLst>
      <p:ext uri="{BB962C8B-B14F-4D97-AF65-F5344CB8AC3E}">
        <p14:creationId xmlns:p14="http://schemas.microsoft.com/office/powerpoint/2010/main" val="4025719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54"/>
            <a:ext cx="12192000" cy="6852004"/>
          </a:xfrm>
          <a:prstGeom prst="rect">
            <a:avLst/>
          </a:prstGeom>
        </p:spPr>
      </p:pic>
      <p:sp>
        <p:nvSpPr>
          <p:cNvPr id="3" name="TextBox 2"/>
          <p:cNvSpPr txBox="1"/>
          <p:nvPr/>
        </p:nvSpPr>
        <p:spPr>
          <a:xfrm>
            <a:off x="470263" y="1183659"/>
            <a:ext cx="4841966" cy="461665"/>
          </a:xfrm>
          <a:prstGeom prst="rect">
            <a:avLst/>
          </a:prstGeom>
          <a:noFill/>
        </p:spPr>
        <p:txBody>
          <a:bodyPr wrap="square" rtlCol="0">
            <a:spAutoFit/>
          </a:bodyPr>
          <a:lstStyle/>
          <a:p>
            <a:r>
              <a:rPr lang="mn-MN" altLang="zh-CN" sz="2400" b="1" dirty="0">
                <a:solidFill>
                  <a:schemeClr val="bg1"/>
                </a:solidFill>
                <a:latin typeface="Roboto" panose="02000000000000000000" pitchFamily="2" charset="0"/>
                <a:ea typeface="Roboto" panose="02000000000000000000" pitchFamily="2" charset="0"/>
              </a:rPr>
              <a:t>Бүрдүүлэх материал</a:t>
            </a:r>
            <a:endParaRPr lang="en-US" sz="2400" b="1" dirty="0">
              <a:solidFill>
                <a:schemeClr val="bg1"/>
              </a:solidFill>
              <a:latin typeface="Roboto" panose="02000000000000000000" pitchFamily="2" charset="0"/>
              <a:ea typeface="Roboto" panose="02000000000000000000" pitchFamily="2" charset="0"/>
            </a:endParaRPr>
          </a:p>
        </p:txBody>
      </p:sp>
      <p:sp>
        <p:nvSpPr>
          <p:cNvPr id="4" name="TextBox 3"/>
          <p:cNvSpPr txBox="1"/>
          <p:nvPr/>
        </p:nvSpPr>
        <p:spPr>
          <a:xfrm>
            <a:off x="373937" y="2697879"/>
            <a:ext cx="5808796" cy="175432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mn-MN" dirty="0">
                <a:solidFill>
                  <a:schemeClr val="bg1"/>
                </a:solidFill>
                <a:latin typeface="Roboto" panose="02000000000000000000" pitchFamily="2" charset="0"/>
                <a:ea typeface="Roboto" panose="02000000000000000000" pitchFamily="2" charset="0"/>
              </a:rPr>
              <a:t>Албан хүсэлт, АЖМХ НЭЗХЭ-н бүртгэлийн гэрчилгээ</a:t>
            </a:r>
          </a:p>
          <a:p>
            <a:pPr marL="285750" indent="-285750">
              <a:lnSpc>
                <a:spcPct val="150000"/>
              </a:lnSpc>
              <a:buFont typeface="Arial" panose="020B0604020202020204" pitchFamily="34" charset="0"/>
              <a:buChar char="•"/>
            </a:pPr>
            <a:r>
              <a:rPr lang="mn-MN" dirty="0">
                <a:solidFill>
                  <a:schemeClr val="bg1"/>
                </a:solidFill>
                <a:latin typeface="Roboto" panose="02000000000000000000" pitchFamily="2" charset="0"/>
                <a:ea typeface="Roboto" panose="02000000000000000000" pitchFamily="2" charset="0"/>
              </a:rPr>
              <a:t>Татвар төлөгчийн тодорхойлолт</a:t>
            </a:r>
          </a:p>
          <a:p>
            <a:pPr marL="285750" indent="-285750">
              <a:lnSpc>
                <a:spcPct val="150000"/>
              </a:lnSpc>
              <a:buFont typeface="Arial" panose="020B0604020202020204" pitchFamily="34" charset="0"/>
              <a:buChar char="•"/>
            </a:pPr>
            <a:r>
              <a:rPr lang="mn-MN" dirty="0">
                <a:solidFill>
                  <a:schemeClr val="bg1"/>
                </a:solidFill>
                <a:latin typeface="Roboto" panose="02000000000000000000" pitchFamily="2" charset="0"/>
                <a:ea typeface="Roboto" panose="02000000000000000000" pitchFamily="2" charset="0"/>
              </a:rPr>
              <a:t>Байгууллагын танилцуулга (монгол, англи хэл дээр)</a:t>
            </a:r>
          </a:p>
          <a:p>
            <a:pPr marL="285750" indent="-285750">
              <a:lnSpc>
                <a:spcPct val="150000"/>
              </a:lnSpc>
              <a:buFont typeface="Arial" panose="020B0604020202020204" pitchFamily="34" charset="0"/>
              <a:buChar char="•"/>
            </a:pPr>
            <a:r>
              <a:rPr lang="mn-MN" dirty="0">
                <a:solidFill>
                  <a:schemeClr val="bg1"/>
                </a:solidFill>
                <a:latin typeface="Roboto" panose="02000000000000000000" pitchFamily="2" charset="0"/>
                <a:ea typeface="Roboto" panose="02000000000000000000" pitchFamily="2" charset="0"/>
              </a:rPr>
              <a:t>Сурталчилгааны материал (брошюр, видео, лого)</a:t>
            </a:r>
            <a:endParaRPr lang="en-US" dirty="0">
              <a:solidFill>
                <a:schemeClr val="bg1"/>
              </a:solidFill>
              <a:latin typeface="Roboto" panose="02000000000000000000" pitchFamily="2" charset="0"/>
              <a:ea typeface="Roboto" panose="02000000000000000000" pitchFamily="2" charset="0"/>
            </a:endParaRPr>
          </a:p>
        </p:txBody>
      </p:sp>
      <p:sp>
        <p:nvSpPr>
          <p:cNvPr id="9" name="Rectangle 8"/>
          <p:cNvSpPr/>
          <p:nvPr/>
        </p:nvSpPr>
        <p:spPr>
          <a:xfrm>
            <a:off x="6696891" y="3487782"/>
            <a:ext cx="5024846" cy="2664823"/>
          </a:xfrm>
          <a:prstGeom prst="rect">
            <a:avLst/>
          </a:prstGeom>
          <a:solidFill>
            <a:schemeClr val="bg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7A51A54-2F91-4FD3-94E6-E5D63E3ABB94}"/>
              </a:ext>
            </a:extLst>
          </p:cNvPr>
          <p:cNvPicPr>
            <a:picLocks noChangeAspect="1"/>
          </p:cNvPicPr>
          <p:nvPr/>
        </p:nvPicPr>
        <p:blipFill>
          <a:blip r:embed="rId3" cstate="print">
            <a:extLst>
              <a:ext uri="{28A0092B-C50C-407E-A947-70E740481C1C}">
                <a14:useLocalDpi xmlns:a14="http://schemas.microsoft.com/office/drawing/2010/main" val="0"/>
              </a:ext>
            </a:extLst>
          </a:blip>
          <a:srcRect t="14645" b="14645"/>
          <a:stretch/>
        </p:blipFill>
        <p:spPr>
          <a:xfrm>
            <a:off x="6710092" y="3487782"/>
            <a:ext cx="5024846" cy="2664823"/>
          </a:xfrm>
          <a:prstGeom prst="rect">
            <a:avLst/>
          </a:prstGeom>
        </p:spPr>
      </p:pic>
      <p:pic>
        <p:nvPicPr>
          <p:cNvPr id="6" name="Picture 5">
            <a:extLst>
              <a:ext uri="{FF2B5EF4-FFF2-40B4-BE49-F238E27FC236}">
                <a16:creationId xmlns:a16="http://schemas.microsoft.com/office/drawing/2014/main" id="{1E3C5512-07F0-4F17-87B7-DBFFABE8562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507" b="15106"/>
          <a:stretch/>
        </p:blipFill>
        <p:spPr>
          <a:xfrm>
            <a:off x="6710092" y="254260"/>
            <a:ext cx="5011645" cy="2859330"/>
          </a:xfrm>
          <a:prstGeom prst="rect">
            <a:avLst/>
          </a:prstGeom>
        </p:spPr>
      </p:pic>
    </p:spTree>
    <p:extLst>
      <p:ext uri="{BB962C8B-B14F-4D97-AF65-F5344CB8AC3E}">
        <p14:creationId xmlns:p14="http://schemas.microsoft.com/office/powerpoint/2010/main" val="4059093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98"/>
            <a:ext cx="12192000" cy="6852004"/>
          </a:xfrm>
          <a:prstGeom prst="rect">
            <a:avLst/>
          </a:prstGeom>
        </p:spPr>
      </p:pic>
      <p:sp>
        <p:nvSpPr>
          <p:cNvPr id="3" name="TextBox 2">
            <a:extLst>
              <a:ext uri="{FF2B5EF4-FFF2-40B4-BE49-F238E27FC236}">
                <a16:creationId xmlns:a16="http://schemas.microsoft.com/office/drawing/2014/main" id="{52756405-14C6-4050-8AA8-D9E52A1F2066}"/>
              </a:ext>
            </a:extLst>
          </p:cNvPr>
          <p:cNvSpPr txBox="1"/>
          <p:nvPr/>
        </p:nvSpPr>
        <p:spPr>
          <a:xfrm>
            <a:off x="470262" y="1183659"/>
            <a:ext cx="5791641" cy="461665"/>
          </a:xfrm>
          <a:prstGeom prst="rect">
            <a:avLst/>
          </a:prstGeom>
          <a:noFill/>
        </p:spPr>
        <p:txBody>
          <a:bodyPr wrap="square" rtlCol="0">
            <a:spAutoFit/>
          </a:bodyPr>
          <a:lstStyle/>
          <a:p>
            <a:r>
              <a:rPr lang="mn-MN" sz="2400" b="1" dirty="0">
                <a:solidFill>
                  <a:schemeClr val="bg1"/>
                </a:solidFill>
                <a:latin typeface="Roboto" panose="02000000000000000000" pitchFamily="2" charset="0"/>
                <a:ea typeface="Roboto" panose="02000000000000000000" pitchFamily="2" charset="0"/>
              </a:rPr>
              <a:t>Сонгон шалгаруулалтын шалгуур</a:t>
            </a:r>
            <a:endParaRPr lang="en-US" sz="2400" b="1" dirty="0">
              <a:solidFill>
                <a:schemeClr val="bg1"/>
              </a:solidFill>
              <a:latin typeface="Roboto" panose="02000000000000000000" pitchFamily="2" charset="0"/>
              <a:ea typeface="Roboto" panose="02000000000000000000" pitchFamily="2" charset="0"/>
            </a:endParaRPr>
          </a:p>
        </p:txBody>
      </p:sp>
      <p:graphicFrame>
        <p:nvGraphicFramePr>
          <p:cNvPr id="5" name="Table 5">
            <a:extLst>
              <a:ext uri="{FF2B5EF4-FFF2-40B4-BE49-F238E27FC236}">
                <a16:creationId xmlns:a16="http://schemas.microsoft.com/office/drawing/2014/main" id="{F1B17A4E-7C05-495E-9510-CFA87B2C4D0A}"/>
              </a:ext>
            </a:extLst>
          </p:cNvPr>
          <p:cNvGraphicFramePr>
            <a:graphicFrameLocks noGrp="1"/>
          </p:cNvGraphicFramePr>
          <p:nvPr>
            <p:extLst>
              <p:ext uri="{D42A27DB-BD31-4B8C-83A1-F6EECF244321}">
                <p14:modId xmlns:p14="http://schemas.microsoft.com/office/powerpoint/2010/main" val="1464201614"/>
              </p:ext>
            </p:extLst>
          </p:nvPr>
        </p:nvGraphicFramePr>
        <p:xfrm>
          <a:off x="699625" y="1732006"/>
          <a:ext cx="10792750" cy="3757140"/>
        </p:xfrm>
        <a:graphic>
          <a:graphicData uri="http://schemas.openxmlformats.org/drawingml/2006/table">
            <a:tbl>
              <a:tblPr firstRow="1" bandRow="1">
                <a:tableStyleId>{5C22544A-7EE6-4342-B048-85BDC9FD1C3A}</a:tableStyleId>
              </a:tblPr>
              <a:tblGrid>
                <a:gridCol w="8029669">
                  <a:extLst>
                    <a:ext uri="{9D8B030D-6E8A-4147-A177-3AD203B41FA5}">
                      <a16:colId xmlns:a16="http://schemas.microsoft.com/office/drawing/2014/main" val="273748933"/>
                    </a:ext>
                  </a:extLst>
                </a:gridCol>
                <a:gridCol w="2763081">
                  <a:extLst>
                    <a:ext uri="{9D8B030D-6E8A-4147-A177-3AD203B41FA5}">
                      <a16:colId xmlns:a16="http://schemas.microsoft.com/office/drawing/2014/main" val="280990113"/>
                    </a:ext>
                  </a:extLst>
                </a:gridCol>
              </a:tblGrid>
              <a:tr h="619025">
                <a:tc>
                  <a:txBody>
                    <a:bodyPr/>
                    <a:lstStyle/>
                    <a:p>
                      <a:r>
                        <a:rPr lang="mn-MN" dirty="0">
                          <a:latin typeface="Roboto" panose="02000000000000000000" pitchFamily="2" charset="0"/>
                          <a:ea typeface="Roboto" panose="02000000000000000000" pitchFamily="2" charset="0"/>
                        </a:rPr>
                        <a:t>Шалгуур</a:t>
                      </a:r>
                      <a:endParaRPr lang="en-US" dirty="0">
                        <a:latin typeface="Roboto" panose="02000000000000000000" pitchFamily="2" charset="0"/>
                        <a:ea typeface="Roboto" panose="02000000000000000000" pitchFamily="2" charset="0"/>
                      </a:endParaRPr>
                    </a:p>
                  </a:txBody>
                  <a:tcPr>
                    <a:solidFill>
                      <a:srgbClr val="0079FE"/>
                    </a:solidFill>
                  </a:tcPr>
                </a:tc>
                <a:tc>
                  <a:txBody>
                    <a:bodyPr/>
                    <a:lstStyle/>
                    <a:p>
                      <a:pPr algn="ctr"/>
                      <a:r>
                        <a:rPr lang="mn-MN" dirty="0">
                          <a:latin typeface="Roboto" panose="02000000000000000000" pitchFamily="2" charset="0"/>
                          <a:ea typeface="Roboto" panose="02000000000000000000" pitchFamily="2" charset="0"/>
                        </a:rPr>
                        <a:t>Үнэлгээ </a:t>
                      </a:r>
                      <a:r>
                        <a:rPr lang="en-US" dirty="0">
                          <a:latin typeface="Roboto" panose="02000000000000000000" pitchFamily="2" charset="0"/>
                          <a:ea typeface="Roboto" panose="02000000000000000000" pitchFamily="2" charset="0"/>
                        </a:rPr>
                        <a:t>%</a:t>
                      </a:r>
                    </a:p>
                  </a:txBody>
                  <a:tcPr>
                    <a:solidFill>
                      <a:srgbClr val="0079FE"/>
                    </a:solidFill>
                  </a:tcPr>
                </a:tc>
                <a:extLst>
                  <a:ext uri="{0D108BD9-81ED-4DB2-BD59-A6C34878D82A}">
                    <a16:rowId xmlns:a16="http://schemas.microsoft.com/office/drawing/2014/main" val="82447604"/>
                  </a:ext>
                </a:extLst>
              </a:tr>
              <a:tr h="627623">
                <a:tc>
                  <a:txBody>
                    <a:bodyPr/>
                    <a:lstStyle/>
                    <a:p>
                      <a:r>
                        <a:rPr lang="mn-MN" dirty="0">
                          <a:latin typeface="Roboto" panose="02000000000000000000" pitchFamily="2" charset="0"/>
                          <a:ea typeface="Roboto" panose="02000000000000000000" pitchFamily="2" charset="0"/>
                        </a:rPr>
                        <a:t>Бүтээгдэхүүн, үйлчилгээний өрсөлдөх чадвар </a:t>
                      </a:r>
                      <a:endParaRPr lang="en-US" dirty="0">
                        <a:latin typeface="Roboto" panose="02000000000000000000" pitchFamily="2" charset="0"/>
                        <a:ea typeface="Roboto" panose="02000000000000000000" pitchFamily="2" charset="0"/>
                      </a:endParaRPr>
                    </a:p>
                  </a:txBody>
                  <a:tcPr>
                    <a:solidFill>
                      <a:schemeClr val="bg1"/>
                    </a:solidFill>
                  </a:tcPr>
                </a:tc>
                <a:tc>
                  <a:txBody>
                    <a:bodyPr/>
                    <a:lstStyle/>
                    <a:p>
                      <a:pPr algn="ctr"/>
                      <a:r>
                        <a:rPr lang="mn-MN" dirty="0">
                          <a:latin typeface="Roboto" panose="02000000000000000000" pitchFamily="2" charset="0"/>
                          <a:ea typeface="Roboto" panose="02000000000000000000" pitchFamily="2" charset="0"/>
                        </a:rPr>
                        <a:t>30</a:t>
                      </a:r>
                      <a:r>
                        <a:rPr lang="en-US" dirty="0">
                          <a:latin typeface="Roboto" panose="02000000000000000000" pitchFamily="2" charset="0"/>
                          <a:ea typeface="Roboto" panose="02000000000000000000" pitchFamily="2" charset="0"/>
                        </a:rPr>
                        <a:t>%</a:t>
                      </a:r>
                    </a:p>
                  </a:txBody>
                  <a:tcPr>
                    <a:solidFill>
                      <a:schemeClr val="bg1"/>
                    </a:solidFill>
                  </a:tcPr>
                </a:tc>
                <a:extLst>
                  <a:ext uri="{0D108BD9-81ED-4DB2-BD59-A6C34878D82A}">
                    <a16:rowId xmlns:a16="http://schemas.microsoft.com/office/drawing/2014/main" val="3591986858"/>
                  </a:ext>
                </a:extLst>
              </a:tr>
              <a:tr h="627623">
                <a:tc>
                  <a:txBody>
                    <a:bodyPr/>
                    <a:lstStyle/>
                    <a:p>
                      <a:r>
                        <a:rPr lang="mn-MN" dirty="0">
                          <a:latin typeface="Roboto" panose="02000000000000000000" pitchFamily="2" charset="0"/>
                          <a:ea typeface="Roboto" panose="02000000000000000000" pitchFamily="2" charset="0"/>
                        </a:rPr>
                        <a:t>Маркетингийн материалын чанар</a:t>
                      </a:r>
                      <a:endParaRPr lang="en-US" dirty="0">
                        <a:latin typeface="Roboto" panose="02000000000000000000" pitchFamily="2" charset="0"/>
                        <a:ea typeface="Roboto" panose="02000000000000000000" pitchFamily="2" charset="0"/>
                      </a:endParaRPr>
                    </a:p>
                  </a:txBody>
                  <a:tcPr>
                    <a:solidFill>
                      <a:schemeClr val="bg1"/>
                    </a:solidFill>
                  </a:tcPr>
                </a:tc>
                <a:tc>
                  <a:txBody>
                    <a:bodyPr/>
                    <a:lstStyle/>
                    <a:p>
                      <a:pPr algn="ctr"/>
                      <a:r>
                        <a:rPr lang="en-US" dirty="0">
                          <a:latin typeface="Roboto" panose="02000000000000000000" pitchFamily="2" charset="0"/>
                          <a:ea typeface="Roboto" panose="02000000000000000000" pitchFamily="2" charset="0"/>
                        </a:rPr>
                        <a:t>25%</a:t>
                      </a:r>
                    </a:p>
                  </a:txBody>
                  <a:tcPr>
                    <a:solidFill>
                      <a:schemeClr val="bg1"/>
                    </a:solidFill>
                  </a:tcPr>
                </a:tc>
                <a:extLst>
                  <a:ext uri="{0D108BD9-81ED-4DB2-BD59-A6C34878D82A}">
                    <a16:rowId xmlns:a16="http://schemas.microsoft.com/office/drawing/2014/main" val="1320605131"/>
                  </a:ext>
                </a:extLst>
              </a:tr>
              <a:tr h="627623">
                <a:tc>
                  <a:txBody>
                    <a:bodyPr/>
                    <a:lstStyle/>
                    <a:p>
                      <a:r>
                        <a:rPr lang="en-US" dirty="0">
                          <a:latin typeface="Roboto" panose="02000000000000000000" pitchFamily="2" charset="0"/>
                          <a:ea typeface="Roboto" panose="02000000000000000000" pitchFamily="2" charset="0"/>
                        </a:rPr>
                        <a:t>"Go Mongolia" </a:t>
                      </a:r>
                      <a:r>
                        <a:rPr lang="mn-MN" dirty="0">
                          <a:latin typeface="Roboto" panose="02000000000000000000" pitchFamily="2" charset="0"/>
                          <a:ea typeface="Roboto" panose="02000000000000000000" pitchFamily="2" charset="0"/>
                        </a:rPr>
                        <a:t>брэнд ашигласан байдал</a:t>
                      </a:r>
                      <a:endParaRPr lang="en-US" dirty="0">
                        <a:latin typeface="Roboto" panose="02000000000000000000" pitchFamily="2" charset="0"/>
                        <a:ea typeface="Roboto" panose="02000000000000000000" pitchFamily="2" charset="0"/>
                      </a:endParaRPr>
                    </a:p>
                  </a:txBody>
                  <a:tcPr>
                    <a:solidFill>
                      <a:schemeClr val="bg1"/>
                    </a:solidFill>
                  </a:tcPr>
                </a:tc>
                <a:tc>
                  <a:txBody>
                    <a:bodyPr/>
                    <a:lstStyle/>
                    <a:p>
                      <a:pPr algn="ctr"/>
                      <a:r>
                        <a:rPr lang="en-US" dirty="0">
                          <a:latin typeface="Roboto" panose="02000000000000000000" pitchFamily="2" charset="0"/>
                          <a:ea typeface="Roboto" panose="02000000000000000000" pitchFamily="2" charset="0"/>
                        </a:rPr>
                        <a:t>20%</a:t>
                      </a:r>
                    </a:p>
                  </a:txBody>
                  <a:tcPr>
                    <a:solidFill>
                      <a:schemeClr val="bg1"/>
                    </a:solidFill>
                  </a:tcPr>
                </a:tc>
                <a:extLst>
                  <a:ext uri="{0D108BD9-81ED-4DB2-BD59-A6C34878D82A}">
                    <a16:rowId xmlns:a16="http://schemas.microsoft.com/office/drawing/2014/main" val="3002582389"/>
                  </a:ext>
                </a:extLst>
              </a:tr>
              <a:tr h="627623">
                <a:tc>
                  <a:txBody>
                    <a:bodyPr/>
                    <a:lstStyle/>
                    <a:p>
                      <a:r>
                        <a:rPr lang="mn-MN" dirty="0">
                          <a:latin typeface="Roboto" panose="02000000000000000000" pitchFamily="2" charset="0"/>
                          <a:ea typeface="Roboto" panose="02000000000000000000" pitchFamily="2" charset="0"/>
                        </a:rPr>
                        <a:t>Байгууллагын туршлага, тогтвортой ажиллагаа</a:t>
                      </a:r>
                      <a:endParaRPr lang="en-US" dirty="0">
                        <a:latin typeface="Roboto" panose="02000000000000000000" pitchFamily="2" charset="0"/>
                        <a:ea typeface="Roboto" panose="02000000000000000000" pitchFamily="2" charset="0"/>
                      </a:endParaRPr>
                    </a:p>
                  </a:txBody>
                  <a:tcPr>
                    <a:solidFill>
                      <a:schemeClr val="bg1"/>
                    </a:solidFill>
                  </a:tcPr>
                </a:tc>
                <a:tc>
                  <a:txBody>
                    <a:bodyPr/>
                    <a:lstStyle/>
                    <a:p>
                      <a:pPr algn="ctr"/>
                      <a:r>
                        <a:rPr lang="en-US" dirty="0">
                          <a:latin typeface="Roboto" panose="02000000000000000000" pitchFamily="2" charset="0"/>
                          <a:ea typeface="Roboto" panose="02000000000000000000" pitchFamily="2" charset="0"/>
                        </a:rPr>
                        <a:t>15%</a:t>
                      </a:r>
                    </a:p>
                  </a:txBody>
                  <a:tcPr>
                    <a:solidFill>
                      <a:schemeClr val="bg1"/>
                    </a:solidFill>
                  </a:tcPr>
                </a:tc>
                <a:extLst>
                  <a:ext uri="{0D108BD9-81ED-4DB2-BD59-A6C34878D82A}">
                    <a16:rowId xmlns:a16="http://schemas.microsoft.com/office/drawing/2014/main" val="40340034"/>
                  </a:ext>
                </a:extLst>
              </a:tr>
              <a:tr h="627623">
                <a:tc>
                  <a:txBody>
                    <a:bodyPr/>
                    <a:lstStyle/>
                    <a:p>
                      <a:r>
                        <a:rPr lang="mn-MN" dirty="0">
                          <a:latin typeface="Roboto" panose="02000000000000000000" pitchFamily="2" charset="0"/>
                          <a:ea typeface="Roboto" panose="02000000000000000000" pitchFamily="2" charset="0"/>
                        </a:rPr>
                        <a:t>Тогтвортой аялал жуулчлалд оруулж буй хувь нэмэр</a:t>
                      </a:r>
                      <a:endParaRPr lang="en-US" dirty="0">
                        <a:latin typeface="Roboto" panose="02000000000000000000" pitchFamily="2" charset="0"/>
                        <a:ea typeface="Roboto" panose="02000000000000000000" pitchFamily="2" charset="0"/>
                      </a:endParaRPr>
                    </a:p>
                  </a:txBody>
                  <a:tcPr>
                    <a:solidFill>
                      <a:schemeClr val="bg1"/>
                    </a:solidFill>
                  </a:tcPr>
                </a:tc>
                <a:tc>
                  <a:txBody>
                    <a:bodyPr/>
                    <a:lstStyle/>
                    <a:p>
                      <a:pPr algn="ctr"/>
                      <a:r>
                        <a:rPr lang="en-US" dirty="0">
                          <a:latin typeface="Roboto" panose="02000000000000000000" pitchFamily="2" charset="0"/>
                          <a:ea typeface="Roboto" panose="02000000000000000000" pitchFamily="2" charset="0"/>
                        </a:rPr>
                        <a:t>10%</a:t>
                      </a:r>
                    </a:p>
                  </a:txBody>
                  <a:tcPr>
                    <a:solidFill>
                      <a:schemeClr val="bg1"/>
                    </a:solidFill>
                  </a:tcPr>
                </a:tc>
                <a:extLst>
                  <a:ext uri="{0D108BD9-81ED-4DB2-BD59-A6C34878D82A}">
                    <a16:rowId xmlns:a16="http://schemas.microsoft.com/office/drawing/2014/main" val="2201876711"/>
                  </a:ext>
                </a:extLst>
              </a:tr>
            </a:tbl>
          </a:graphicData>
        </a:graphic>
      </p:graphicFrame>
      <p:sp>
        <p:nvSpPr>
          <p:cNvPr id="6" name="TextBox 5">
            <a:extLst>
              <a:ext uri="{FF2B5EF4-FFF2-40B4-BE49-F238E27FC236}">
                <a16:creationId xmlns:a16="http://schemas.microsoft.com/office/drawing/2014/main" id="{26FDF2B0-385F-4C96-8E9D-9E690BBC4880}"/>
              </a:ext>
            </a:extLst>
          </p:cNvPr>
          <p:cNvSpPr txBox="1"/>
          <p:nvPr/>
        </p:nvSpPr>
        <p:spPr>
          <a:xfrm>
            <a:off x="645812" y="5489146"/>
            <a:ext cx="10014472" cy="923330"/>
          </a:xfrm>
          <a:prstGeom prst="rect">
            <a:avLst/>
          </a:prstGeom>
          <a:noFill/>
        </p:spPr>
        <p:txBody>
          <a:bodyPr wrap="square" rtlCol="0">
            <a:spAutoFit/>
          </a:bodyPr>
          <a:lstStyle/>
          <a:p>
            <a:r>
              <a:rPr lang="mn-MN" i="1" dirty="0">
                <a:solidFill>
                  <a:schemeClr val="bg1"/>
                </a:solidFill>
                <a:latin typeface="Roboto" panose="02000000000000000000" pitchFamily="2" charset="0"/>
                <a:ea typeface="Roboto" panose="02000000000000000000" pitchFamily="2" charset="0"/>
              </a:rPr>
              <a:t>Сонгогдсон оролцогчдын 25 хувь нь шинэ бизнес эрхлэгч, 75 хувь нь </a:t>
            </a:r>
            <a:r>
              <a:rPr lang="en-US" i="1" dirty="0">
                <a:solidFill>
                  <a:schemeClr val="bg1"/>
                </a:solidFill>
                <a:latin typeface="Roboto" panose="02000000000000000000" pitchFamily="2" charset="0"/>
                <a:ea typeface="Roboto" panose="02000000000000000000" pitchFamily="2" charset="0"/>
              </a:rPr>
              <a:t>Inbound </a:t>
            </a:r>
            <a:r>
              <a:rPr lang="mn-MN" i="1" dirty="0">
                <a:solidFill>
                  <a:schemeClr val="bg1"/>
                </a:solidFill>
                <a:latin typeface="Roboto" panose="02000000000000000000" pitchFamily="2" charset="0"/>
                <a:ea typeface="Roboto" panose="02000000000000000000" pitchFamily="2" charset="0"/>
              </a:rPr>
              <a:t>аялал жуулчлалын салбарт 3-аас дээш жил ажилласан туршлагатай бөгөөд </a:t>
            </a:r>
            <a:r>
              <a:rPr lang="en-US" i="1" dirty="0">
                <a:solidFill>
                  <a:schemeClr val="bg1"/>
                </a:solidFill>
                <a:latin typeface="Roboto" panose="02000000000000000000" pitchFamily="2" charset="0"/>
                <a:ea typeface="Roboto" panose="02000000000000000000" pitchFamily="2" charset="0"/>
              </a:rPr>
              <a:t>TripAdvisor, </a:t>
            </a:r>
            <a:r>
              <a:rPr lang="en-US" i="1" dirty="0" err="1">
                <a:solidFill>
                  <a:schemeClr val="bg1"/>
                </a:solidFill>
                <a:latin typeface="Roboto" panose="02000000000000000000" pitchFamily="2" charset="0"/>
                <a:ea typeface="Roboto" panose="02000000000000000000" pitchFamily="2" charset="0"/>
              </a:rPr>
              <a:t>TripRadar</a:t>
            </a:r>
            <a:r>
              <a:rPr lang="en-US" i="1" dirty="0">
                <a:solidFill>
                  <a:schemeClr val="bg1"/>
                </a:solidFill>
                <a:latin typeface="Roboto" panose="02000000000000000000" pitchFamily="2" charset="0"/>
                <a:ea typeface="Roboto" panose="02000000000000000000" pitchFamily="2" charset="0"/>
              </a:rPr>
              <a:t>, Trip.com </a:t>
            </a:r>
            <a:r>
              <a:rPr lang="mn-MN" i="1" dirty="0">
                <a:solidFill>
                  <a:schemeClr val="bg1"/>
                </a:solidFill>
                <a:latin typeface="Roboto" panose="02000000000000000000" pitchFamily="2" charset="0"/>
                <a:ea typeface="Roboto" panose="02000000000000000000" pitchFamily="2" charset="0"/>
              </a:rPr>
              <a:t>болон бусад вэбсайтууд дээр 80 хувиас дээш үнэлгээтэй компани байна.</a:t>
            </a:r>
            <a:endParaRPr lang="en-US" i="1"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048478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98"/>
            <a:ext cx="12192000" cy="6852004"/>
          </a:xfrm>
          <a:prstGeom prst="rect">
            <a:avLst/>
          </a:prstGeom>
        </p:spPr>
      </p:pic>
      <p:sp>
        <p:nvSpPr>
          <p:cNvPr id="3" name="TextBox 2">
            <a:extLst>
              <a:ext uri="{FF2B5EF4-FFF2-40B4-BE49-F238E27FC236}">
                <a16:creationId xmlns:a16="http://schemas.microsoft.com/office/drawing/2014/main" id="{52756405-14C6-4050-8AA8-D9E52A1F2066}"/>
              </a:ext>
            </a:extLst>
          </p:cNvPr>
          <p:cNvSpPr txBox="1"/>
          <p:nvPr/>
        </p:nvSpPr>
        <p:spPr>
          <a:xfrm>
            <a:off x="470262" y="1183659"/>
            <a:ext cx="5791641" cy="461665"/>
          </a:xfrm>
          <a:prstGeom prst="rect">
            <a:avLst/>
          </a:prstGeom>
          <a:noFill/>
        </p:spPr>
        <p:txBody>
          <a:bodyPr wrap="square" rtlCol="0">
            <a:spAutoFit/>
          </a:bodyPr>
          <a:lstStyle/>
          <a:p>
            <a:r>
              <a:rPr lang="mn-MN" altLang="zh-CN" sz="2400" b="1">
                <a:solidFill>
                  <a:schemeClr val="bg1"/>
                </a:solidFill>
                <a:latin typeface="Roboto" panose="02000000000000000000" pitchFamily="2" charset="0"/>
                <a:ea typeface="Roboto" panose="02000000000000000000" pitchFamily="2" charset="0"/>
              </a:rPr>
              <a:t>Санхүүжилт &amp; Зардал</a:t>
            </a:r>
            <a:endParaRPr lang="en-US" sz="2400" b="1" dirty="0">
              <a:solidFill>
                <a:schemeClr val="bg1"/>
              </a:solidFill>
              <a:latin typeface="Roboto" panose="02000000000000000000" pitchFamily="2" charset="0"/>
              <a:ea typeface="Roboto" panose="02000000000000000000" pitchFamily="2" charset="0"/>
            </a:endParaRPr>
          </a:p>
        </p:txBody>
      </p:sp>
      <p:sp>
        <p:nvSpPr>
          <p:cNvPr id="7" name="TextBox 6">
            <a:extLst>
              <a:ext uri="{FF2B5EF4-FFF2-40B4-BE49-F238E27FC236}">
                <a16:creationId xmlns:a16="http://schemas.microsoft.com/office/drawing/2014/main" id="{02784CAF-5A11-4168-85A5-5841CF08CE25}"/>
              </a:ext>
            </a:extLst>
          </p:cNvPr>
          <p:cNvSpPr txBox="1"/>
          <p:nvPr/>
        </p:nvSpPr>
        <p:spPr>
          <a:xfrm>
            <a:off x="330127" y="2042826"/>
            <a:ext cx="5808796" cy="2862322"/>
          </a:xfrm>
          <a:prstGeom prst="rect">
            <a:avLst/>
          </a:prstGeom>
          <a:noFill/>
        </p:spPr>
        <p:txBody>
          <a:bodyPr wrap="square" rtlCol="0">
            <a:spAutoFit/>
          </a:bodyPr>
          <a:lstStyle/>
          <a:p>
            <a:pPr algn="just"/>
            <a:r>
              <a:rPr lang="mn-MN" dirty="0">
                <a:solidFill>
                  <a:schemeClr val="bg1"/>
                </a:solidFill>
                <a:latin typeface="Roboto" panose="02000000000000000000" pitchFamily="2" charset="0"/>
                <a:ea typeface="Roboto" panose="02000000000000000000" pitchFamily="2" charset="0"/>
              </a:rPr>
              <a:t>АЖМХ нь үзэсгэлэн болон рөүд шоуг зохион байгуулагч талтай гэрээ байгуулах бөгөөд талбайн түрээс, талбайн тохижилтын зардлыг Зах зээлийн чиг үүргийн хорооны шийдвэрийг үндэслэн ССАЖЗЯ-ны аялал жуулчлалын хөтөлбөрөөс төлнө. Сонгогдсон байгууллагууд үзэсгэлэн, рөүд шоуны талбайн тохижилттой холбоотой гарах нэмэлт зардлын тодорхой хувийг хариуцан төлнө. Цаг үеийн аргагүй нөхцөл байдлын улмаас ССАЖЗЯ-ны олгох санхүүжилт хугацаа хоцрох нь тодорхой болсон нөхцөлд оролцогч байгууллагууд буцаан олгогдох нөхцөлтэйгөөр АЖМХ-нд дэнчин байршуулна</a:t>
            </a:r>
            <a:endParaRPr lang="en-US" dirty="0">
              <a:solidFill>
                <a:schemeClr val="bg1"/>
              </a:solidFill>
              <a:latin typeface="Roboto" panose="02000000000000000000" pitchFamily="2" charset="0"/>
              <a:ea typeface="Roboto" panose="02000000000000000000" pitchFamily="2" charset="0"/>
            </a:endParaRPr>
          </a:p>
        </p:txBody>
      </p:sp>
      <p:sp>
        <p:nvSpPr>
          <p:cNvPr id="8" name="TextBox 7">
            <a:extLst>
              <a:ext uri="{FF2B5EF4-FFF2-40B4-BE49-F238E27FC236}">
                <a16:creationId xmlns:a16="http://schemas.microsoft.com/office/drawing/2014/main" id="{72D4F005-7C53-4570-B920-FC9136F5F828}"/>
              </a:ext>
            </a:extLst>
          </p:cNvPr>
          <p:cNvSpPr txBox="1"/>
          <p:nvPr/>
        </p:nvSpPr>
        <p:spPr>
          <a:xfrm>
            <a:off x="6572049" y="1183658"/>
            <a:ext cx="5791641" cy="830997"/>
          </a:xfrm>
          <a:prstGeom prst="rect">
            <a:avLst/>
          </a:prstGeom>
          <a:noFill/>
        </p:spPr>
        <p:txBody>
          <a:bodyPr wrap="square" rtlCol="0">
            <a:spAutoFit/>
          </a:bodyPr>
          <a:lstStyle/>
          <a:p>
            <a:r>
              <a:rPr lang="mn-MN" altLang="zh-CN" sz="2400" b="1" dirty="0">
                <a:solidFill>
                  <a:schemeClr val="bg1"/>
                </a:solidFill>
                <a:latin typeface="Roboto" panose="02000000000000000000" pitchFamily="2" charset="0"/>
                <a:ea typeface="Roboto" panose="02000000000000000000" pitchFamily="2" charset="0"/>
              </a:rPr>
              <a:t>Нийтлэг зардлууд нь дараах төрлүүдтэй байна. Үүнд:</a:t>
            </a:r>
            <a:endParaRPr lang="en-US" sz="2400" b="1" dirty="0">
              <a:solidFill>
                <a:schemeClr val="bg1"/>
              </a:solidFill>
              <a:latin typeface="Roboto" panose="02000000000000000000" pitchFamily="2" charset="0"/>
              <a:ea typeface="Roboto" panose="02000000000000000000" pitchFamily="2" charset="0"/>
            </a:endParaRPr>
          </a:p>
        </p:txBody>
      </p:sp>
      <p:sp>
        <p:nvSpPr>
          <p:cNvPr id="9" name="TextBox 8">
            <a:extLst>
              <a:ext uri="{FF2B5EF4-FFF2-40B4-BE49-F238E27FC236}">
                <a16:creationId xmlns:a16="http://schemas.microsoft.com/office/drawing/2014/main" id="{53E98D91-19C8-42EE-9DAC-B15EB3AB27D2}"/>
              </a:ext>
            </a:extLst>
          </p:cNvPr>
          <p:cNvSpPr txBox="1"/>
          <p:nvPr/>
        </p:nvSpPr>
        <p:spPr>
          <a:xfrm>
            <a:off x="6469049" y="2057347"/>
            <a:ext cx="5808796" cy="3139321"/>
          </a:xfrm>
          <a:prstGeom prst="rect">
            <a:avLst/>
          </a:prstGeom>
          <a:noFill/>
        </p:spPr>
        <p:txBody>
          <a:bodyPr wrap="square" rtlCol="0">
            <a:spAutoFit/>
          </a:bodyPr>
          <a:lstStyle/>
          <a:p>
            <a:r>
              <a:rPr lang="mn-MN" dirty="0">
                <a:solidFill>
                  <a:schemeClr val="bg1"/>
                </a:solidFill>
                <a:latin typeface="Roboto" panose="02000000000000000000" pitchFamily="2" charset="0"/>
                <a:ea typeface="Roboto" panose="02000000000000000000" pitchFamily="2" charset="0"/>
              </a:rPr>
              <a:t>−	Талбайн түрээсийн зардал; </a:t>
            </a:r>
          </a:p>
          <a:p>
            <a:r>
              <a:rPr lang="mn-MN" dirty="0">
                <a:solidFill>
                  <a:schemeClr val="bg1"/>
                </a:solidFill>
                <a:latin typeface="Roboto" panose="02000000000000000000" pitchFamily="2" charset="0"/>
                <a:ea typeface="Roboto" panose="02000000000000000000" pitchFamily="2" charset="0"/>
              </a:rPr>
              <a:t>−	Талбайн тохижилтын дизайн гаргах, угсрах, 	чимэглэх, 	буулгах зардал;</a:t>
            </a:r>
          </a:p>
          <a:p>
            <a:r>
              <a:rPr lang="mn-MN" dirty="0">
                <a:solidFill>
                  <a:schemeClr val="bg1"/>
                </a:solidFill>
                <a:latin typeface="Roboto" panose="02000000000000000000" pitchFamily="2" charset="0"/>
                <a:ea typeface="Roboto" panose="02000000000000000000" pitchFamily="2" charset="0"/>
              </a:rPr>
              <a:t>−	Талбайн тохижилтын зардал;  </a:t>
            </a:r>
          </a:p>
          <a:p>
            <a:r>
              <a:rPr lang="mn-MN" dirty="0">
                <a:solidFill>
                  <a:schemeClr val="bg1"/>
                </a:solidFill>
                <a:latin typeface="Roboto" panose="02000000000000000000" pitchFamily="2" charset="0"/>
                <a:ea typeface="Roboto" panose="02000000000000000000" pitchFamily="2" charset="0"/>
              </a:rPr>
              <a:t>−	Талбай дээрх үйлчилгээ, харилцаа холбооны 	зардал;</a:t>
            </a:r>
          </a:p>
          <a:p>
            <a:r>
              <a:rPr lang="mn-MN" dirty="0">
                <a:solidFill>
                  <a:schemeClr val="bg1"/>
                </a:solidFill>
                <a:latin typeface="Roboto" panose="02000000000000000000" pitchFamily="2" charset="0"/>
                <a:ea typeface="Roboto" panose="02000000000000000000" pitchFamily="2" charset="0"/>
              </a:rPr>
              <a:t>−	Ажиллах боловсон хүчний зардал;</a:t>
            </a:r>
          </a:p>
          <a:p>
            <a:r>
              <a:rPr lang="mn-MN" dirty="0">
                <a:solidFill>
                  <a:schemeClr val="bg1"/>
                </a:solidFill>
                <a:latin typeface="Roboto" panose="02000000000000000000" pitchFamily="2" charset="0"/>
                <a:ea typeface="Roboto" panose="02000000000000000000" pitchFamily="2" charset="0"/>
              </a:rPr>
              <a:t>−	Сурталчилгааны материал, маркетингийн зардал;</a:t>
            </a:r>
          </a:p>
          <a:p>
            <a:r>
              <a:rPr lang="mn-MN" dirty="0">
                <a:solidFill>
                  <a:schemeClr val="bg1"/>
                </a:solidFill>
                <a:latin typeface="Roboto" panose="02000000000000000000" pitchFamily="2" charset="0"/>
                <a:ea typeface="Roboto" panose="02000000000000000000" pitchFamily="2" charset="0"/>
              </a:rPr>
              <a:t>−	Бүтээгдэхүүн, үйлчилгээний дээж, үзүүлэнгийн 	зардал;</a:t>
            </a:r>
          </a:p>
          <a:p>
            <a:r>
              <a:rPr lang="mn-MN" dirty="0">
                <a:solidFill>
                  <a:schemeClr val="bg1"/>
                </a:solidFill>
                <a:latin typeface="Roboto" panose="02000000000000000000" pitchFamily="2" charset="0"/>
                <a:ea typeface="Roboto" panose="02000000000000000000" pitchFamily="2" charset="0"/>
              </a:rPr>
              <a:t>−	Аяллын зардал.</a:t>
            </a:r>
          </a:p>
        </p:txBody>
      </p:sp>
    </p:spTree>
    <p:extLst>
      <p:ext uri="{BB962C8B-B14F-4D97-AF65-F5344CB8AC3E}">
        <p14:creationId xmlns:p14="http://schemas.microsoft.com/office/powerpoint/2010/main" val="2613710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54"/>
            <a:ext cx="12192000" cy="6852004"/>
          </a:xfrm>
          <a:prstGeom prst="rect">
            <a:avLst/>
          </a:prstGeom>
        </p:spPr>
      </p:pic>
      <p:sp>
        <p:nvSpPr>
          <p:cNvPr id="3" name="TextBox 2"/>
          <p:cNvSpPr txBox="1"/>
          <p:nvPr/>
        </p:nvSpPr>
        <p:spPr>
          <a:xfrm>
            <a:off x="470263" y="1183659"/>
            <a:ext cx="4841966" cy="461665"/>
          </a:xfrm>
          <a:prstGeom prst="rect">
            <a:avLst/>
          </a:prstGeom>
          <a:noFill/>
        </p:spPr>
        <p:txBody>
          <a:bodyPr wrap="square" rtlCol="0">
            <a:spAutoFit/>
          </a:bodyPr>
          <a:lstStyle/>
          <a:p>
            <a:r>
              <a:rPr lang="mn-MN" altLang="zh-CN" sz="2400" b="1" dirty="0">
                <a:solidFill>
                  <a:schemeClr val="bg1"/>
                </a:solidFill>
                <a:latin typeface="Roboto" panose="02000000000000000000" pitchFamily="2" charset="0"/>
                <a:ea typeface="Roboto" panose="02000000000000000000" pitchFamily="2" charset="0"/>
              </a:rPr>
              <a:t>Оролцогчдын үүрэг, хариуцлага</a:t>
            </a:r>
            <a:endParaRPr lang="en-US" sz="2400" b="1" dirty="0">
              <a:solidFill>
                <a:schemeClr val="bg1"/>
              </a:solidFill>
              <a:latin typeface="Roboto" panose="02000000000000000000" pitchFamily="2" charset="0"/>
              <a:ea typeface="Roboto" panose="02000000000000000000" pitchFamily="2" charset="0"/>
            </a:endParaRPr>
          </a:p>
        </p:txBody>
      </p:sp>
      <p:sp>
        <p:nvSpPr>
          <p:cNvPr id="4" name="TextBox 3"/>
          <p:cNvSpPr txBox="1"/>
          <p:nvPr/>
        </p:nvSpPr>
        <p:spPr>
          <a:xfrm>
            <a:off x="287204" y="2057347"/>
            <a:ext cx="5808796" cy="1477328"/>
          </a:xfrm>
          <a:prstGeom prst="rect">
            <a:avLst/>
          </a:prstGeom>
          <a:noFill/>
        </p:spPr>
        <p:txBody>
          <a:bodyPr wrap="square" rtlCol="0">
            <a:spAutoFit/>
          </a:bodyPr>
          <a:lstStyle/>
          <a:p>
            <a:pPr marL="285750" indent="-285750">
              <a:buFont typeface="Arial" panose="020B0604020202020204" pitchFamily="34" charset="0"/>
              <a:buChar char="•"/>
            </a:pPr>
            <a:r>
              <a:rPr lang="mn-MN" dirty="0">
                <a:solidFill>
                  <a:schemeClr val="bg1"/>
                </a:solidFill>
                <a:latin typeface="Roboto" panose="02000000000000000000" pitchFamily="2" charset="0"/>
                <a:ea typeface="Roboto" panose="02000000000000000000" pitchFamily="2" charset="0"/>
              </a:rPr>
              <a:t>Үзэсгэлэнгийн бэлтгэл ажлыг бүрэн хангах</a:t>
            </a:r>
          </a:p>
          <a:p>
            <a:pPr marL="285750" indent="-285750">
              <a:buFont typeface="Arial" panose="020B0604020202020204" pitchFamily="34" charset="0"/>
              <a:buChar char="•"/>
            </a:pPr>
            <a:r>
              <a:rPr lang="mn-MN" dirty="0">
                <a:solidFill>
                  <a:schemeClr val="bg1"/>
                </a:solidFill>
                <a:latin typeface="Roboto" panose="02000000000000000000" pitchFamily="2" charset="0"/>
                <a:ea typeface="Roboto" panose="02000000000000000000" pitchFamily="2" charset="0"/>
              </a:rPr>
              <a:t>Түнш байгууллагуудтай гэрээ хэлэлцээр хийх, жуулчны урсгалыг нэмэгдүүлэх</a:t>
            </a:r>
          </a:p>
          <a:p>
            <a:pPr marL="285750" indent="-285750">
              <a:buFont typeface="Arial" panose="020B0604020202020204" pitchFamily="34" charset="0"/>
              <a:buChar char="•"/>
            </a:pPr>
            <a:r>
              <a:rPr lang="mn-MN" dirty="0">
                <a:solidFill>
                  <a:schemeClr val="bg1"/>
                </a:solidFill>
                <a:latin typeface="Roboto" panose="02000000000000000000" pitchFamily="2" charset="0"/>
                <a:ea typeface="Roboto" panose="02000000000000000000" pitchFamily="2" charset="0"/>
              </a:rPr>
              <a:t>Монголын аялал жуулчлалын брэндийг сурталчлах</a:t>
            </a:r>
          </a:p>
          <a:p>
            <a:pPr marL="285750" indent="-285750">
              <a:buFont typeface="Arial" panose="020B0604020202020204" pitchFamily="34" charset="0"/>
              <a:buChar char="•"/>
            </a:pPr>
            <a:r>
              <a:rPr lang="mn-MN" dirty="0">
                <a:solidFill>
                  <a:schemeClr val="bg1"/>
                </a:solidFill>
                <a:latin typeface="Roboto" panose="02000000000000000000" pitchFamily="2" charset="0"/>
                <a:ea typeface="Roboto" panose="02000000000000000000" pitchFamily="2" charset="0"/>
              </a:rPr>
              <a:t>Арга хэмжээний дараа тайлан гаргах</a:t>
            </a:r>
            <a:endParaRPr lang="en-US" dirty="0">
              <a:solidFill>
                <a:schemeClr val="bg1"/>
              </a:solidFill>
              <a:latin typeface="Roboto" panose="02000000000000000000" pitchFamily="2" charset="0"/>
              <a:ea typeface="Roboto" panose="02000000000000000000" pitchFamily="2" charset="0"/>
            </a:endParaRPr>
          </a:p>
        </p:txBody>
      </p:sp>
      <p:sp>
        <p:nvSpPr>
          <p:cNvPr id="9" name="Rectangle 8"/>
          <p:cNvSpPr/>
          <p:nvPr/>
        </p:nvSpPr>
        <p:spPr>
          <a:xfrm>
            <a:off x="6696891" y="3487782"/>
            <a:ext cx="5024846" cy="2664823"/>
          </a:xfrm>
          <a:prstGeom prst="rect">
            <a:avLst/>
          </a:prstGeom>
          <a:solidFill>
            <a:schemeClr val="bg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1FA36F9-396E-4D79-B359-13B04FE5E7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7321" y="91782"/>
            <a:ext cx="5412200" cy="3825749"/>
          </a:xfrm>
          <a:prstGeom prst="rect">
            <a:avLst/>
          </a:prstGeom>
        </p:spPr>
      </p:pic>
      <p:pic>
        <p:nvPicPr>
          <p:cNvPr id="11" name="Picture 10">
            <a:extLst>
              <a:ext uri="{FF2B5EF4-FFF2-40B4-BE49-F238E27FC236}">
                <a16:creationId xmlns:a16="http://schemas.microsoft.com/office/drawing/2014/main" id="{9090C3A2-1029-45BA-BA9D-B7E76E5C22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7319" y="3643720"/>
            <a:ext cx="5412201" cy="3091931"/>
          </a:xfrm>
          <a:prstGeom prst="rect">
            <a:avLst/>
          </a:prstGeom>
        </p:spPr>
      </p:pic>
    </p:spTree>
    <p:extLst>
      <p:ext uri="{BB962C8B-B14F-4D97-AF65-F5344CB8AC3E}">
        <p14:creationId xmlns:p14="http://schemas.microsoft.com/office/powerpoint/2010/main" val="4051515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98"/>
            <a:ext cx="12192000" cy="6852004"/>
          </a:xfrm>
          <a:prstGeom prst="rect">
            <a:avLst/>
          </a:prstGeom>
        </p:spPr>
      </p:pic>
      <p:sp>
        <p:nvSpPr>
          <p:cNvPr id="4" name="TextBox 3">
            <a:extLst>
              <a:ext uri="{FF2B5EF4-FFF2-40B4-BE49-F238E27FC236}">
                <a16:creationId xmlns:a16="http://schemas.microsoft.com/office/drawing/2014/main" id="{59E091CA-1FA0-4837-8703-B9483EEE2F92}"/>
              </a:ext>
            </a:extLst>
          </p:cNvPr>
          <p:cNvSpPr txBox="1"/>
          <p:nvPr/>
        </p:nvSpPr>
        <p:spPr>
          <a:xfrm>
            <a:off x="6972767" y="1677257"/>
            <a:ext cx="4841966" cy="3785652"/>
          </a:xfrm>
          <a:prstGeom prst="rect">
            <a:avLst/>
          </a:prstGeom>
          <a:noFill/>
        </p:spPr>
        <p:txBody>
          <a:bodyPr wrap="square" rtlCol="0">
            <a:spAutoFit/>
          </a:bodyPr>
          <a:lstStyle/>
          <a:p>
            <a:r>
              <a:rPr lang="mn-MN" altLang="zh-CN" sz="2400" b="1" dirty="0">
                <a:solidFill>
                  <a:schemeClr val="bg1"/>
                </a:solidFill>
                <a:latin typeface="Roboto" panose="02000000000000000000" pitchFamily="2" charset="0"/>
                <a:ea typeface="Roboto" panose="02000000000000000000" pitchFamily="2" charset="0"/>
              </a:rPr>
              <a:t>Сонгон шалгаруулах журамтай холбоотой санал хүсэлтээ доорх хаягаар илгээнэ үү</a:t>
            </a:r>
          </a:p>
          <a:p>
            <a:endParaRPr lang="mn-MN" altLang="zh-CN" sz="2400" b="1" dirty="0">
              <a:solidFill>
                <a:schemeClr val="bg1"/>
              </a:solidFill>
              <a:latin typeface="Roboto" panose="02000000000000000000" pitchFamily="2" charset="0"/>
              <a:ea typeface="Roboto" panose="02000000000000000000" pitchFamily="2" charset="0"/>
            </a:endParaRPr>
          </a:p>
          <a:p>
            <a:endParaRPr lang="mn-MN" altLang="zh-CN" sz="2400" b="1" dirty="0">
              <a:solidFill>
                <a:schemeClr val="bg1"/>
              </a:solidFill>
              <a:latin typeface="Roboto" panose="02000000000000000000" pitchFamily="2" charset="0"/>
              <a:ea typeface="Roboto" panose="02000000000000000000" pitchFamily="2" charset="0"/>
            </a:endParaRPr>
          </a:p>
          <a:p>
            <a:endParaRPr lang="mn-MN" altLang="zh-CN" sz="2400" b="1" dirty="0">
              <a:solidFill>
                <a:schemeClr val="bg1"/>
              </a:solidFill>
              <a:latin typeface="Roboto" panose="02000000000000000000" pitchFamily="2" charset="0"/>
              <a:ea typeface="Roboto" panose="02000000000000000000" pitchFamily="2" charset="0"/>
            </a:endParaRPr>
          </a:p>
          <a:p>
            <a:endParaRPr lang="mn-MN" altLang="zh-CN" sz="2400" b="1" dirty="0">
              <a:solidFill>
                <a:schemeClr val="bg1"/>
              </a:solidFill>
              <a:latin typeface="Roboto" panose="02000000000000000000" pitchFamily="2" charset="0"/>
              <a:ea typeface="Roboto" panose="02000000000000000000" pitchFamily="2" charset="0"/>
            </a:endParaRPr>
          </a:p>
          <a:p>
            <a:endParaRPr lang="mn-MN" altLang="zh-CN" sz="2400" b="1" dirty="0">
              <a:solidFill>
                <a:schemeClr val="bg1"/>
              </a:solidFill>
              <a:latin typeface="Roboto" panose="02000000000000000000" pitchFamily="2" charset="0"/>
              <a:ea typeface="Roboto" panose="02000000000000000000" pitchFamily="2" charset="0"/>
            </a:endParaRPr>
          </a:p>
          <a:p>
            <a:endParaRPr lang="mn-MN" sz="2400" b="1" dirty="0">
              <a:solidFill>
                <a:schemeClr val="bg1"/>
              </a:solidFill>
              <a:latin typeface="Roboto" panose="02000000000000000000" pitchFamily="2" charset="0"/>
              <a:ea typeface="Roboto" panose="02000000000000000000" pitchFamily="2" charset="0"/>
            </a:endParaRPr>
          </a:p>
          <a:p>
            <a:r>
              <a:rPr lang="en-US" altLang="zh-CN" sz="2400" b="1" dirty="0">
                <a:solidFill>
                  <a:schemeClr val="bg1"/>
                </a:solidFill>
                <a:latin typeface="Roboto" panose="02000000000000000000" pitchFamily="2" charset="0"/>
                <a:ea typeface="Roboto" panose="02000000000000000000" pitchFamily="2" charset="0"/>
              </a:rPr>
              <a:t>Ankhbayar@mto.mn</a:t>
            </a:r>
            <a:endParaRPr lang="en-US" sz="2400" b="1" dirty="0">
              <a:solidFill>
                <a:schemeClr val="bg1"/>
              </a:solidFill>
              <a:latin typeface="Roboto" panose="02000000000000000000" pitchFamily="2" charset="0"/>
              <a:ea typeface="Roboto" panose="02000000000000000000" pitchFamily="2" charset="0"/>
            </a:endParaRPr>
          </a:p>
        </p:txBody>
      </p:sp>
      <p:pic>
        <p:nvPicPr>
          <p:cNvPr id="5" name="Picture 4">
            <a:extLst>
              <a:ext uri="{FF2B5EF4-FFF2-40B4-BE49-F238E27FC236}">
                <a16:creationId xmlns:a16="http://schemas.microsoft.com/office/drawing/2014/main" id="{432353E9-7DDC-4CB2-B7BA-587DB57E28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1107" y="2799338"/>
            <a:ext cx="2766350" cy="2766350"/>
          </a:xfrm>
          <a:prstGeom prst="rect">
            <a:avLst/>
          </a:prstGeom>
        </p:spPr>
      </p:pic>
      <p:sp>
        <p:nvSpPr>
          <p:cNvPr id="6" name="TextBox 5">
            <a:extLst>
              <a:ext uri="{FF2B5EF4-FFF2-40B4-BE49-F238E27FC236}">
                <a16:creationId xmlns:a16="http://schemas.microsoft.com/office/drawing/2014/main" id="{744BFC2D-6453-46CF-80B2-7C518DEE3B65}"/>
              </a:ext>
            </a:extLst>
          </p:cNvPr>
          <p:cNvSpPr txBox="1"/>
          <p:nvPr/>
        </p:nvSpPr>
        <p:spPr>
          <a:xfrm>
            <a:off x="599513" y="1677257"/>
            <a:ext cx="4841966" cy="830997"/>
          </a:xfrm>
          <a:prstGeom prst="rect">
            <a:avLst/>
          </a:prstGeom>
          <a:noFill/>
        </p:spPr>
        <p:txBody>
          <a:bodyPr wrap="square" rtlCol="0">
            <a:spAutoFit/>
          </a:bodyPr>
          <a:lstStyle/>
          <a:p>
            <a:pPr algn="ctr"/>
            <a:r>
              <a:rPr lang="mn-MN" altLang="zh-CN" sz="2400" b="1" dirty="0">
                <a:solidFill>
                  <a:schemeClr val="bg1"/>
                </a:solidFill>
                <a:latin typeface="Roboto" panose="02000000000000000000" pitchFamily="2" charset="0"/>
                <a:ea typeface="Roboto" panose="02000000000000000000" pitchFamily="2" charset="0"/>
              </a:rPr>
              <a:t>Сонгон шалгаруулах журмын төсөлтэй танилцана уу</a:t>
            </a:r>
            <a:endParaRPr lang="en-US" sz="2400" b="1"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332841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98"/>
            <a:ext cx="12192000" cy="6852004"/>
          </a:xfrm>
          <a:prstGeom prst="rect">
            <a:avLst/>
          </a:prstGeom>
        </p:spPr>
      </p:pic>
      <p:sp>
        <p:nvSpPr>
          <p:cNvPr id="4" name="TextBox 3">
            <a:extLst>
              <a:ext uri="{FF2B5EF4-FFF2-40B4-BE49-F238E27FC236}">
                <a16:creationId xmlns:a16="http://schemas.microsoft.com/office/drawing/2014/main" id="{D2F8354F-2A78-4DE9-9CF0-C6CEA4F005D8}"/>
              </a:ext>
            </a:extLst>
          </p:cNvPr>
          <p:cNvSpPr txBox="1"/>
          <p:nvPr/>
        </p:nvSpPr>
        <p:spPr>
          <a:xfrm>
            <a:off x="166254" y="860625"/>
            <a:ext cx="11288683" cy="590931"/>
          </a:xfrm>
          <a:prstGeom prst="rect">
            <a:avLst/>
          </a:prstGeom>
          <a:noFill/>
        </p:spPr>
        <p:txBody>
          <a:bodyPr wrap="square">
            <a:spAutoFit/>
          </a:bodyPr>
          <a:lstStyle/>
          <a:p>
            <a:pPr marL="152400" indent="0">
              <a:lnSpc>
                <a:spcPct val="90000"/>
              </a:lnSpc>
              <a:buClr>
                <a:schemeClr val="dk1"/>
              </a:buClr>
              <a:buSzPts val="1200"/>
              <a:buNone/>
            </a:pPr>
            <a:r>
              <a:rPr lang="mn-MN" sz="1800" b="1" dirty="0">
                <a:solidFill>
                  <a:schemeClr val="dk1"/>
                </a:solidFill>
                <a:latin typeface="Montserrat"/>
                <a:ea typeface="Montserrat"/>
                <a:cs typeface="Montserrat"/>
                <a:sym typeface="Montserrat"/>
              </a:rPr>
              <a:t>АЯЛАЛ ЖУУЛЧЛАЛЫН ХӨТӨЛБӨРИЙН ЗАРДЛЫН САНХҮҮЖИЛТТЭЙ ОЛОН УЛСЫН АРГА ХЭМЖЭЭ:</a:t>
            </a:r>
            <a:endParaRPr lang="mn-MN" altLang="zh-CN" sz="1800" b="1" dirty="0">
              <a:solidFill>
                <a:srgbClr val="0D5DDF"/>
              </a:solidFill>
              <a:latin typeface="Montserrat"/>
              <a:ea typeface="Montserrat"/>
              <a:cs typeface="Montserrat"/>
              <a:sym typeface="Montserrat"/>
            </a:endParaRPr>
          </a:p>
        </p:txBody>
      </p:sp>
      <p:pic>
        <p:nvPicPr>
          <p:cNvPr id="11" name="Picture 10">
            <a:extLst>
              <a:ext uri="{FF2B5EF4-FFF2-40B4-BE49-F238E27FC236}">
                <a16:creationId xmlns:a16="http://schemas.microsoft.com/office/drawing/2014/main" id="{15870662-C1A7-4578-8283-7ABF6C908D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639" y="1451556"/>
            <a:ext cx="5166081" cy="5082565"/>
          </a:xfrm>
          <a:prstGeom prst="rect">
            <a:avLst/>
          </a:prstGeom>
        </p:spPr>
      </p:pic>
      <p:pic>
        <p:nvPicPr>
          <p:cNvPr id="14" name="Picture 13">
            <a:extLst>
              <a:ext uri="{FF2B5EF4-FFF2-40B4-BE49-F238E27FC236}">
                <a16:creationId xmlns:a16="http://schemas.microsoft.com/office/drawing/2014/main" id="{692D8FA2-F10C-4340-988A-AB59C2C63A3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526718" y="1165664"/>
            <a:ext cx="4824522" cy="5439886"/>
          </a:xfrm>
          <a:prstGeom prst="rect">
            <a:avLst/>
          </a:prstGeom>
        </p:spPr>
      </p:pic>
    </p:spTree>
    <p:extLst>
      <p:ext uri="{BB962C8B-B14F-4D97-AF65-F5344CB8AC3E}">
        <p14:creationId xmlns:p14="http://schemas.microsoft.com/office/powerpoint/2010/main" val="1796969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43058" cy="6920223"/>
          </a:xfrm>
          <a:prstGeom prst="rect">
            <a:avLst/>
          </a:prstGeom>
        </p:spPr>
      </p:pic>
    </p:spTree>
    <p:extLst>
      <p:ext uri="{BB962C8B-B14F-4D97-AF65-F5344CB8AC3E}">
        <p14:creationId xmlns:p14="http://schemas.microsoft.com/office/powerpoint/2010/main" val="2144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852"/>
            <a:ext cx="12192000" cy="6852004"/>
          </a:xfrm>
          <a:prstGeom prst="rect">
            <a:avLst/>
          </a:prstGeom>
        </p:spPr>
      </p:pic>
      <p:sp>
        <p:nvSpPr>
          <p:cNvPr id="3" name="TextBox 2"/>
          <p:cNvSpPr txBox="1"/>
          <p:nvPr/>
        </p:nvSpPr>
        <p:spPr>
          <a:xfrm>
            <a:off x="228831" y="840403"/>
            <a:ext cx="4841966" cy="523220"/>
          </a:xfrm>
          <a:prstGeom prst="rect">
            <a:avLst/>
          </a:prstGeom>
          <a:noFill/>
        </p:spPr>
        <p:txBody>
          <a:bodyPr wrap="square" rtlCol="0">
            <a:spAutoFit/>
          </a:bodyPr>
          <a:lstStyle/>
          <a:p>
            <a:r>
              <a:rPr lang="en-US" altLang="zh-CN" sz="2800" b="1" dirty="0">
                <a:solidFill>
                  <a:schemeClr val="bg1"/>
                </a:solidFill>
                <a:latin typeface="Roboto" panose="02000000000000000000" pitchFamily="2" charset="0"/>
                <a:ea typeface="Roboto" panose="02000000000000000000" pitchFamily="2" charset="0"/>
              </a:rPr>
              <a:t>ITB BERLIN 2025</a:t>
            </a:r>
            <a:endParaRPr lang="en-US" sz="2800" b="1" dirty="0">
              <a:solidFill>
                <a:schemeClr val="bg1"/>
              </a:solidFill>
              <a:latin typeface="Roboto" panose="02000000000000000000" pitchFamily="2" charset="0"/>
              <a:ea typeface="Roboto" panose="02000000000000000000" pitchFamily="2" charset="0"/>
            </a:endParaRPr>
          </a:p>
        </p:txBody>
      </p:sp>
      <p:sp>
        <p:nvSpPr>
          <p:cNvPr id="4" name="TextBox 3"/>
          <p:cNvSpPr txBox="1"/>
          <p:nvPr/>
        </p:nvSpPr>
        <p:spPr>
          <a:xfrm>
            <a:off x="226243" y="1863960"/>
            <a:ext cx="5808796" cy="4616648"/>
          </a:xfrm>
          <a:prstGeom prst="rect">
            <a:avLst/>
          </a:prstGeom>
          <a:noFill/>
        </p:spPr>
        <p:txBody>
          <a:bodyPr wrap="square" rtlCol="0">
            <a:spAutoFit/>
          </a:bodyPr>
          <a:lstStyle/>
          <a:p>
            <a:r>
              <a:rPr lang="mn-MN" sz="1400" dirty="0">
                <a:solidFill>
                  <a:schemeClr val="bg1"/>
                </a:solidFill>
                <a:latin typeface="Roboto" panose="02000000000000000000" pitchFamily="2" charset="0"/>
                <a:ea typeface="Roboto" panose="02000000000000000000" pitchFamily="2" charset="0"/>
              </a:rPr>
              <a:t>Хэзээ: 2025 оны 03-р сарын 04-06 </a:t>
            </a:r>
            <a:br>
              <a:rPr lang="en-US" sz="1400" dirty="0">
                <a:solidFill>
                  <a:schemeClr val="bg1"/>
                </a:solidFill>
                <a:latin typeface="Roboto" panose="02000000000000000000" pitchFamily="2" charset="0"/>
                <a:ea typeface="Roboto" panose="02000000000000000000" pitchFamily="2" charset="0"/>
              </a:rPr>
            </a:br>
            <a:r>
              <a:rPr lang="mn-MN" sz="1400" dirty="0">
                <a:solidFill>
                  <a:schemeClr val="bg1"/>
                </a:solidFill>
                <a:latin typeface="Roboto" panose="02000000000000000000" pitchFamily="2" charset="0"/>
                <a:ea typeface="Roboto" panose="02000000000000000000" pitchFamily="2" charset="0"/>
              </a:rPr>
              <a:t>Хаана: ХБНГУ,  Берлин хот</a:t>
            </a:r>
            <a:r>
              <a:rPr lang="en-US" sz="1400" dirty="0">
                <a:solidFill>
                  <a:schemeClr val="bg1"/>
                </a:solidFill>
                <a:latin typeface="Roboto" panose="02000000000000000000" pitchFamily="2" charset="0"/>
                <a:ea typeface="Roboto" panose="02000000000000000000" pitchFamily="2" charset="0"/>
              </a:rPr>
              <a:t> Messe Berlin </a:t>
            </a:r>
            <a:r>
              <a:rPr lang="mn-MN" sz="1400" dirty="0">
                <a:solidFill>
                  <a:schemeClr val="bg1"/>
                </a:solidFill>
                <a:latin typeface="Roboto" panose="02000000000000000000" pitchFamily="2" charset="0"/>
                <a:ea typeface="Roboto" panose="02000000000000000000" pitchFamily="2" charset="0"/>
              </a:rPr>
              <a:t>үзэсгэлэнгийн танхимд</a:t>
            </a:r>
            <a:endParaRPr lang="en-US" sz="1400" dirty="0">
              <a:solidFill>
                <a:schemeClr val="bg1"/>
              </a:solidFill>
              <a:latin typeface="Roboto" panose="02000000000000000000" pitchFamily="2" charset="0"/>
              <a:ea typeface="Roboto" panose="02000000000000000000" pitchFamily="2" charset="0"/>
            </a:endParaRPr>
          </a:p>
          <a:p>
            <a:endParaRPr lang="en-US" sz="1400" dirty="0">
              <a:solidFill>
                <a:schemeClr val="bg1"/>
              </a:solidFill>
              <a:latin typeface="Roboto" panose="02000000000000000000" pitchFamily="2" charset="0"/>
              <a:ea typeface="Roboto" panose="02000000000000000000" pitchFamily="2" charset="0"/>
            </a:endParaRPr>
          </a:p>
          <a:p>
            <a:r>
              <a:rPr lang="en-US" sz="1400" dirty="0">
                <a:solidFill>
                  <a:schemeClr val="bg1"/>
                </a:solidFill>
                <a:latin typeface="Roboto" panose="02000000000000000000" pitchFamily="2" charset="0"/>
                <a:ea typeface="Roboto" panose="02000000000000000000" pitchFamily="2" charset="0"/>
              </a:rPr>
              <a:t>ITB Berlin (</a:t>
            </a:r>
            <a:r>
              <a:rPr lang="en-US" sz="1400" dirty="0" err="1">
                <a:solidFill>
                  <a:schemeClr val="bg1"/>
                </a:solidFill>
                <a:latin typeface="Roboto" panose="02000000000000000000" pitchFamily="2" charset="0"/>
                <a:ea typeface="Roboto" panose="02000000000000000000" pitchFamily="2" charset="0"/>
              </a:rPr>
              <a:t>Internationale</a:t>
            </a:r>
            <a:r>
              <a:rPr lang="en-US" sz="1400" dirty="0">
                <a:solidFill>
                  <a:schemeClr val="bg1"/>
                </a:solidFill>
                <a:latin typeface="Roboto" panose="02000000000000000000" pitchFamily="2" charset="0"/>
                <a:ea typeface="Roboto" panose="02000000000000000000" pitchFamily="2" charset="0"/>
              </a:rPr>
              <a:t> </a:t>
            </a:r>
            <a:r>
              <a:rPr lang="en-US" sz="1400" dirty="0" err="1">
                <a:solidFill>
                  <a:schemeClr val="bg1"/>
                </a:solidFill>
                <a:latin typeface="Roboto" panose="02000000000000000000" pitchFamily="2" charset="0"/>
                <a:ea typeface="Roboto" panose="02000000000000000000" pitchFamily="2" charset="0"/>
              </a:rPr>
              <a:t>Tourismus-Börse</a:t>
            </a:r>
            <a:r>
              <a:rPr lang="en-US" sz="1400" dirty="0">
                <a:solidFill>
                  <a:schemeClr val="bg1"/>
                </a:solidFill>
                <a:latin typeface="Roboto" panose="02000000000000000000" pitchFamily="2" charset="0"/>
                <a:ea typeface="Roboto" panose="02000000000000000000" pitchFamily="2" charset="0"/>
              </a:rPr>
              <a:t> Berlin) </a:t>
            </a:r>
            <a:r>
              <a:rPr lang="mn-MN" sz="1400" dirty="0">
                <a:solidFill>
                  <a:schemeClr val="bg1"/>
                </a:solidFill>
                <a:latin typeface="Roboto" panose="02000000000000000000" pitchFamily="2" charset="0"/>
                <a:ea typeface="Roboto" panose="02000000000000000000" pitchFamily="2" charset="0"/>
              </a:rPr>
              <a:t>нь 1966 оноос эхэлж зохион байгуулагдаж ирсэн аялал жуулчлалын дэлхийн хамгийн том үзэсгэлэн. Жар орчим жилийн түүхтэй тус үзэсгэлэнд дэлхийн бүх тивээс мэргэжлийн байгууллагууд буюу мэргэжлийн холбоод, тур операторууд, зочид буудал, авиа компаниуд, тээврийн байгууллагууд, интернет захиалгын компаниуд болоод аялал жуулчлалын чиглэлийн хэвлэл мэдээлийн хэрэгслүүд оролцож аялал жуулчлалын чиг хандлагыг тодорхойлж гэрээ хэлэлцээрүүд хийдгээрээ онцлогтой. </a:t>
            </a:r>
            <a:endParaRPr lang="en-US" sz="1400" dirty="0">
              <a:solidFill>
                <a:schemeClr val="bg1"/>
              </a:solidFill>
              <a:latin typeface="Roboto" panose="02000000000000000000" pitchFamily="2" charset="0"/>
              <a:ea typeface="Roboto" panose="02000000000000000000" pitchFamily="2" charset="0"/>
            </a:endParaRPr>
          </a:p>
          <a:p>
            <a:endParaRPr lang="en-US" sz="1400" dirty="0">
              <a:solidFill>
                <a:schemeClr val="bg1"/>
              </a:solidFill>
              <a:latin typeface="Roboto" panose="02000000000000000000" pitchFamily="2" charset="0"/>
              <a:ea typeface="Roboto" panose="02000000000000000000" pitchFamily="2" charset="0"/>
            </a:endParaRPr>
          </a:p>
          <a:p>
            <a:r>
              <a:rPr lang="mn-MN" sz="1400" dirty="0">
                <a:solidFill>
                  <a:schemeClr val="bg1"/>
                </a:solidFill>
                <a:latin typeface="Roboto" panose="02000000000000000000" pitchFamily="2" charset="0"/>
                <a:ea typeface="Roboto" panose="02000000000000000000" pitchFamily="2" charset="0"/>
              </a:rPr>
              <a:t>Үзэсгэлэнд жилд дунджаар 200 орчим орны 10000 орчим байгууллага талбай авч оролцдог ба зөвхөн мэргэжлийн хүмүүс үзэгчээр оролцдог. Жишээ нь 2023 онд 90.127 мэргэжлийн үзэгч хүрэлцэн ирсэн2015 онд Монгол Улс </a:t>
            </a:r>
            <a:r>
              <a:rPr lang="en-US" sz="1400" dirty="0">
                <a:solidFill>
                  <a:schemeClr val="bg1"/>
                </a:solidFill>
                <a:latin typeface="Roboto" panose="02000000000000000000" pitchFamily="2" charset="0"/>
                <a:ea typeface="Roboto" panose="02000000000000000000" pitchFamily="2" charset="0"/>
              </a:rPr>
              <a:t>ITB-Berlin -</a:t>
            </a:r>
            <a:r>
              <a:rPr lang="mn-MN" sz="1400" dirty="0">
                <a:solidFill>
                  <a:schemeClr val="bg1"/>
                </a:solidFill>
                <a:latin typeface="Roboto" panose="02000000000000000000" pitchFamily="2" charset="0"/>
                <a:ea typeface="Roboto" panose="02000000000000000000" pitchFamily="2" charset="0"/>
              </a:rPr>
              <a:t>ий түнш орноор оролцож өргөн хүрээтэй арга хэмжээ зохион байгуулсан нь Европ тив төдийгүй дэлхий даяар Монголыг сурталчлах, улмар жуулчдын урсгалыг нэмэгдүүлэхэд бодитой хувь нэмэр үзүүлсэн болно.</a:t>
            </a:r>
            <a:endParaRPr lang="en-US" sz="1400" dirty="0">
              <a:solidFill>
                <a:schemeClr val="bg1"/>
              </a:solidFill>
              <a:latin typeface="Roboto" panose="02000000000000000000" pitchFamily="2" charset="0"/>
              <a:ea typeface="Roboto" panose="02000000000000000000" pitchFamily="2" charset="0"/>
            </a:endParaRPr>
          </a:p>
        </p:txBody>
      </p:sp>
      <p:sp>
        <p:nvSpPr>
          <p:cNvPr id="9" name="Rectangle 8"/>
          <p:cNvSpPr/>
          <p:nvPr/>
        </p:nvSpPr>
        <p:spPr>
          <a:xfrm>
            <a:off x="6696891" y="3487782"/>
            <a:ext cx="5024846" cy="2664823"/>
          </a:xfrm>
          <a:prstGeom prst="rect">
            <a:avLst/>
          </a:prstGeom>
          <a:solidFill>
            <a:schemeClr val="bg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364D620-87E7-439C-8C0D-243FB6051D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6892" y="443059"/>
            <a:ext cx="5024846" cy="2664822"/>
          </a:xfrm>
          <a:prstGeom prst="rect">
            <a:avLst/>
          </a:prstGeom>
        </p:spPr>
      </p:pic>
      <p:pic>
        <p:nvPicPr>
          <p:cNvPr id="8" name="Picture 7">
            <a:extLst>
              <a:ext uri="{FF2B5EF4-FFF2-40B4-BE49-F238E27FC236}">
                <a16:creationId xmlns:a16="http://schemas.microsoft.com/office/drawing/2014/main" id="{91CB11A7-A176-4908-92E9-2E7110AD1241}"/>
              </a:ext>
            </a:extLst>
          </p:cNvPr>
          <p:cNvPicPr>
            <a:picLocks noChangeAspect="1"/>
          </p:cNvPicPr>
          <p:nvPr/>
        </p:nvPicPr>
        <p:blipFill rotWithShape="1">
          <a:blip r:embed="rId4">
            <a:extLst>
              <a:ext uri="{28A0092B-C50C-407E-A947-70E740481C1C}">
                <a14:useLocalDpi xmlns:a14="http://schemas.microsoft.com/office/drawing/2010/main" val="0"/>
              </a:ext>
            </a:extLst>
          </a:blip>
          <a:srcRect l="2620" r="8803"/>
          <a:stretch/>
        </p:blipFill>
        <p:spPr>
          <a:xfrm>
            <a:off x="6696891" y="3505264"/>
            <a:ext cx="5024846" cy="2647342"/>
          </a:xfrm>
          <a:prstGeom prst="rect">
            <a:avLst/>
          </a:prstGeom>
        </p:spPr>
      </p:pic>
    </p:spTree>
    <p:extLst>
      <p:ext uri="{BB962C8B-B14F-4D97-AF65-F5344CB8AC3E}">
        <p14:creationId xmlns:p14="http://schemas.microsoft.com/office/powerpoint/2010/main" val="1653593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 y="12425"/>
            <a:ext cx="12192000" cy="6852004"/>
          </a:xfrm>
          <a:prstGeom prst="rect">
            <a:avLst/>
          </a:prstGeom>
        </p:spPr>
      </p:pic>
      <p:sp>
        <p:nvSpPr>
          <p:cNvPr id="3" name="TextBox 2"/>
          <p:cNvSpPr txBox="1"/>
          <p:nvPr/>
        </p:nvSpPr>
        <p:spPr>
          <a:xfrm>
            <a:off x="228831" y="840403"/>
            <a:ext cx="4841966" cy="523220"/>
          </a:xfrm>
          <a:prstGeom prst="rect">
            <a:avLst/>
          </a:prstGeom>
          <a:noFill/>
        </p:spPr>
        <p:txBody>
          <a:bodyPr wrap="square" rtlCol="0">
            <a:spAutoFit/>
          </a:bodyPr>
          <a:lstStyle/>
          <a:p>
            <a:r>
              <a:rPr lang="en-US" altLang="zh-CN" sz="2800" b="1" dirty="0">
                <a:solidFill>
                  <a:schemeClr val="bg1"/>
                </a:solidFill>
                <a:latin typeface="Roboto" panose="02000000000000000000" pitchFamily="2" charset="0"/>
                <a:ea typeface="Roboto" panose="02000000000000000000" pitchFamily="2" charset="0"/>
              </a:rPr>
              <a:t>MITT 2025</a:t>
            </a:r>
            <a:endParaRPr lang="en-US" sz="2800" b="1" dirty="0">
              <a:solidFill>
                <a:schemeClr val="bg1"/>
              </a:solidFill>
              <a:latin typeface="Roboto" panose="02000000000000000000" pitchFamily="2" charset="0"/>
              <a:ea typeface="Roboto" panose="02000000000000000000" pitchFamily="2" charset="0"/>
            </a:endParaRPr>
          </a:p>
        </p:txBody>
      </p:sp>
      <p:sp>
        <p:nvSpPr>
          <p:cNvPr id="4" name="TextBox 3"/>
          <p:cNvSpPr txBox="1"/>
          <p:nvPr/>
        </p:nvSpPr>
        <p:spPr>
          <a:xfrm>
            <a:off x="226243" y="1863960"/>
            <a:ext cx="5808796" cy="2893100"/>
          </a:xfrm>
          <a:prstGeom prst="rect">
            <a:avLst/>
          </a:prstGeom>
          <a:noFill/>
        </p:spPr>
        <p:txBody>
          <a:bodyPr wrap="square" rtlCol="0">
            <a:spAutoFit/>
          </a:bodyPr>
          <a:lstStyle/>
          <a:p>
            <a:r>
              <a:rPr lang="mn-MN" sz="1400" dirty="0">
                <a:solidFill>
                  <a:schemeClr val="bg1"/>
                </a:solidFill>
                <a:latin typeface="Roboto" panose="02000000000000000000" pitchFamily="2" charset="0"/>
                <a:ea typeface="Roboto" panose="02000000000000000000" pitchFamily="2" charset="0"/>
              </a:rPr>
              <a:t>Хэзээ: 2025 оны 03 сарын 18-20</a:t>
            </a:r>
            <a:br>
              <a:rPr lang="en-US" sz="1400" dirty="0">
                <a:solidFill>
                  <a:schemeClr val="bg1"/>
                </a:solidFill>
                <a:latin typeface="Roboto" panose="02000000000000000000" pitchFamily="2" charset="0"/>
                <a:ea typeface="Roboto" panose="02000000000000000000" pitchFamily="2" charset="0"/>
              </a:rPr>
            </a:br>
            <a:r>
              <a:rPr lang="mn-MN" sz="1400" dirty="0">
                <a:solidFill>
                  <a:schemeClr val="bg1"/>
                </a:solidFill>
                <a:latin typeface="Roboto" panose="02000000000000000000" pitchFamily="2" charset="0"/>
                <a:ea typeface="Roboto" panose="02000000000000000000" pitchFamily="2" charset="0"/>
              </a:rPr>
              <a:t>Хаана: </a:t>
            </a:r>
            <a:r>
              <a:rPr lang="ru-RU" sz="1400" dirty="0">
                <a:solidFill>
                  <a:schemeClr val="bg1"/>
                </a:solidFill>
                <a:latin typeface="Roboto" panose="02000000000000000000" pitchFamily="2" charset="0"/>
                <a:ea typeface="Roboto" panose="02000000000000000000" pitchFamily="2" charset="0"/>
              </a:rPr>
              <a:t>ОХУ, Москва хот  - Крокус экспо</a:t>
            </a:r>
            <a:r>
              <a:rPr lang="mn-MN" sz="1400" dirty="0">
                <a:solidFill>
                  <a:schemeClr val="bg1"/>
                </a:solidFill>
                <a:latin typeface="Roboto" panose="02000000000000000000" pitchFamily="2" charset="0"/>
                <a:ea typeface="Roboto" panose="02000000000000000000" pitchFamily="2" charset="0"/>
              </a:rPr>
              <a:t> үзэсгэлэнгийн танхимд</a:t>
            </a:r>
            <a:endParaRPr lang="en-US" sz="1400" dirty="0">
              <a:solidFill>
                <a:schemeClr val="bg1"/>
              </a:solidFill>
              <a:latin typeface="Roboto" panose="02000000000000000000" pitchFamily="2" charset="0"/>
              <a:ea typeface="Roboto" panose="02000000000000000000" pitchFamily="2" charset="0"/>
            </a:endParaRPr>
          </a:p>
          <a:p>
            <a:endParaRPr lang="en-US" sz="1400" dirty="0">
              <a:solidFill>
                <a:schemeClr val="bg1"/>
              </a:solidFill>
              <a:latin typeface="Roboto" panose="02000000000000000000" pitchFamily="2" charset="0"/>
              <a:ea typeface="Roboto" panose="02000000000000000000" pitchFamily="2" charset="0"/>
            </a:endParaRPr>
          </a:p>
          <a:p>
            <a:r>
              <a:rPr lang="mn-MN" sz="1400" dirty="0">
                <a:solidFill>
                  <a:schemeClr val="bg1"/>
                </a:solidFill>
                <a:latin typeface="Roboto" panose="02000000000000000000" pitchFamily="2" charset="0"/>
                <a:ea typeface="Roboto" panose="02000000000000000000" pitchFamily="2" charset="0"/>
              </a:rPr>
              <a:t>31 дэх удаагаа зохион байгуулагдах гэж буй </a:t>
            </a:r>
            <a:r>
              <a:rPr lang="en-US" sz="1400" dirty="0">
                <a:solidFill>
                  <a:schemeClr val="bg1"/>
                </a:solidFill>
                <a:latin typeface="Roboto" panose="02000000000000000000" pitchFamily="2" charset="0"/>
                <a:ea typeface="Roboto" panose="02000000000000000000" pitchFamily="2" charset="0"/>
              </a:rPr>
              <a:t>MITT 2025 </a:t>
            </a:r>
            <a:r>
              <a:rPr lang="mn-MN" sz="1400" dirty="0">
                <a:solidFill>
                  <a:schemeClr val="bg1"/>
                </a:solidFill>
                <a:latin typeface="Roboto" panose="02000000000000000000" pitchFamily="2" charset="0"/>
                <a:ea typeface="Roboto" panose="02000000000000000000" pitchFamily="2" charset="0"/>
              </a:rPr>
              <a:t>нь ОХУ-ын аялал жуулчлал, зочлох үйлчилгээний хамгийн том үзэсгэлэн</a:t>
            </a:r>
            <a:r>
              <a:rPr lang="en-US" sz="1400" dirty="0">
                <a:solidFill>
                  <a:schemeClr val="bg1"/>
                </a:solidFill>
                <a:latin typeface="Roboto" panose="02000000000000000000" pitchFamily="2" charset="0"/>
                <a:ea typeface="Roboto" panose="02000000000000000000" pitchFamily="2" charset="0"/>
              </a:rPr>
              <a:t> </a:t>
            </a:r>
            <a:r>
              <a:rPr lang="mn-MN" sz="1400" dirty="0">
                <a:solidFill>
                  <a:schemeClr val="bg1"/>
                </a:solidFill>
                <a:latin typeface="Roboto" panose="02000000000000000000" pitchFamily="2" charset="0"/>
                <a:ea typeface="Roboto" panose="02000000000000000000" pitchFamily="2" charset="0"/>
              </a:rPr>
              <a:t>юм.</a:t>
            </a:r>
          </a:p>
          <a:p>
            <a:endParaRPr lang="en-US" sz="1400" dirty="0">
              <a:solidFill>
                <a:schemeClr val="bg1"/>
              </a:solidFill>
              <a:latin typeface="Roboto" panose="02000000000000000000" pitchFamily="2" charset="0"/>
              <a:ea typeface="Roboto" panose="02000000000000000000" pitchFamily="2" charset="0"/>
            </a:endParaRPr>
          </a:p>
          <a:p>
            <a:r>
              <a:rPr lang="mn-MN" sz="1400" dirty="0">
                <a:solidFill>
                  <a:schemeClr val="bg1"/>
                </a:solidFill>
                <a:latin typeface="Roboto" panose="02000000000000000000" pitchFamily="2" charset="0"/>
                <a:ea typeface="Roboto" panose="02000000000000000000" pitchFamily="2" charset="0"/>
              </a:rPr>
              <a:t>Геополитикийн өөрчлөлтийн улмаас Оросын жуулчдын зорин очих боломжит газрууд хязгаарлагдаж буй энэ үед олон улсын шинэ сонголтуудын эрэлт тэдэнд ихсэж байна. </a:t>
            </a:r>
          </a:p>
          <a:p>
            <a:endParaRPr lang="mn-MN" sz="1400" dirty="0">
              <a:solidFill>
                <a:schemeClr val="bg1"/>
              </a:solidFill>
              <a:latin typeface="Roboto" panose="02000000000000000000" pitchFamily="2" charset="0"/>
              <a:ea typeface="Roboto" panose="02000000000000000000" pitchFamily="2" charset="0"/>
            </a:endParaRPr>
          </a:p>
          <a:p>
            <a:r>
              <a:rPr lang="mn-MN" sz="1400" dirty="0">
                <a:solidFill>
                  <a:schemeClr val="bg1"/>
                </a:solidFill>
                <a:latin typeface="Roboto" panose="02000000000000000000" pitchFamily="2" charset="0"/>
                <a:ea typeface="Roboto" panose="02000000000000000000" pitchFamily="2" charset="0"/>
              </a:rPr>
              <a:t>Орос болон ТУХН-ийн бүс нутгаас ирж буй жуулчдын урсгалыг нэмэгдүүлэх хүсэлтэй аялал жуулчлалын байгууллагуудыг тус үзэсгэлэнд оролцохыг урьж байна. </a:t>
            </a:r>
            <a:endParaRPr lang="en-US" sz="1400" dirty="0">
              <a:solidFill>
                <a:schemeClr val="bg1"/>
              </a:solidFill>
              <a:latin typeface="Roboto" panose="02000000000000000000" pitchFamily="2" charset="0"/>
              <a:ea typeface="Roboto" panose="02000000000000000000" pitchFamily="2" charset="0"/>
            </a:endParaRPr>
          </a:p>
        </p:txBody>
      </p:sp>
      <p:sp>
        <p:nvSpPr>
          <p:cNvPr id="9" name="Rectangle 8"/>
          <p:cNvSpPr/>
          <p:nvPr/>
        </p:nvSpPr>
        <p:spPr>
          <a:xfrm>
            <a:off x="6696891" y="3487782"/>
            <a:ext cx="5024846" cy="2664823"/>
          </a:xfrm>
          <a:prstGeom prst="rect">
            <a:avLst/>
          </a:prstGeom>
          <a:solidFill>
            <a:schemeClr val="bg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9E07441-4EEF-4777-A429-A18D35DB6C3F}"/>
              </a:ext>
            </a:extLst>
          </p:cNvPr>
          <p:cNvSpPr txBox="1"/>
          <p:nvPr/>
        </p:nvSpPr>
        <p:spPr>
          <a:xfrm>
            <a:off x="255112" y="5252033"/>
            <a:ext cx="6186668" cy="584775"/>
          </a:xfrm>
          <a:prstGeom prst="rect">
            <a:avLst/>
          </a:prstGeom>
          <a:noFill/>
        </p:spPr>
        <p:txBody>
          <a:bodyPr wrap="square">
            <a:spAutoFit/>
          </a:bodyPr>
          <a:lstStyle/>
          <a:p>
            <a:r>
              <a:rPr lang="mn-MN" sz="1400" dirty="0">
                <a:solidFill>
                  <a:schemeClr val="bg1"/>
                </a:solidFill>
                <a:latin typeface="Roboto" panose="02000000000000000000" pitchFamily="2" charset="0"/>
                <a:ea typeface="Roboto" panose="02000000000000000000" pitchFamily="2" charset="0"/>
              </a:rPr>
              <a:t>Дэлгэрэнгүй</a:t>
            </a:r>
            <a:r>
              <a:rPr lang="mn-MN" sz="1800" dirty="0">
                <a:solidFill>
                  <a:schemeClr val="bg1"/>
                </a:solidFill>
                <a:latin typeface="Roboto" panose="02000000000000000000" pitchFamily="2" charset="0"/>
                <a:ea typeface="Roboto" panose="02000000000000000000" pitchFamily="2" charset="0"/>
              </a:rPr>
              <a:t> </a:t>
            </a:r>
            <a:r>
              <a:rPr lang="mn-MN" sz="1400" dirty="0">
                <a:solidFill>
                  <a:schemeClr val="bg1"/>
                </a:solidFill>
                <a:latin typeface="Roboto" panose="02000000000000000000" pitchFamily="2" charset="0"/>
                <a:ea typeface="Roboto" panose="02000000000000000000" pitchFamily="2" charset="0"/>
              </a:rPr>
              <a:t>мэдээллийг</a:t>
            </a:r>
            <a:r>
              <a:rPr lang="mn-MN" sz="1800" dirty="0">
                <a:solidFill>
                  <a:schemeClr val="bg1"/>
                </a:solidFill>
                <a:latin typeface="Roboto" panose="02000000000000000000" pitchFamily="2" charset="0"/>
                <a:ea typeface="Roboto" panose="02000000000000000000" pitchFamily="2" charset="0"/>
              </a:rPr>
              <a:t> </a:t>
            </a:r>
            <a:r>
              <a:rPr lang="en-US" altLang="zh-CN" sz="1800" dirty="0">
                <a:solidFill>
                  <a:schemeClr val="bg1"/>
                </a:solidFill>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Ankhbayar@mto.mn</a:t>
            </a:r>
            <a:r>
              <a:rPr lang="en-US" altLang="zh-CN" sz="1800" dirty="0">
                <a:solidFill>
                  <a:schemeClr val="bg1"/>
                </a:solidFill>
                <a:latin typeface="Roboto" panose="02000000000000000000" pitchFamily="2" charset="0"/>
                <a:ea typeface="Roboto" panose="02000000000000000000" pitchFamily="2" charset="0"/>
              </a:rPr>
              <a:t> </a:t>
            </a:r>
            <a:br>
              <a:rPr lang="mn-MN" altLang="zh-CN" sz="1800" dirty="0">
                <a:solidFill>
                  <a:schemeClr val="bg1"/>
                </a:solidFill>
                <a:latin typeface="Roboto" panose="02000000000000000000" pitchFamily="2" charset="0"/>
                <a:ea typeface="Roboto" panose="02000000000000000000" pitchFamily="2" charset="0"/>
              </a:rPr>
            </a:br>
            <a:r>
              <a:rPr lang="mn-MN" altLang="zh-CN" sz="1400" dirty="0">
                <a:solidFill>
                  <a:schemeClr val="bg1"/>
                </a:solidFill>
                <a:latin typeface="Roboto" panose="02000000000000000000" pitchFamily="2" charset="0"/>
                <a:ea typeface="Roboto" panose="02000000000000000000" pitchFamily="2" charset="0"/>
              </a:rPr>
              <a:t>хаягнаас лавлана уу.</a:t>
            </a:r>
            <a:endParaRPr lang="en-US" sz="1400" dirty="0"/>
          </a:p>
        </p:txBody>
      </p:sp>
      <p:pic>
        <p:nvPicPr>
          <p:cNvPr id="12" name="Picture 11">
            <a:extLst>
              <a:ext uri="{FF2B5EF4-FFF2-40B4-BE49-F238E27FC236}">
                <a16:creationId xmlns:a16="http://schemas.microsoft.com/office/drawing/2014/main" id="{30ECD444-FC21-4F16-B866-A91DEAE48F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7556" y="451321"/>
            <a:ext cx="4973036" cy="5701283"/>
          </a:xfrm>
          <a:prstGeom prst="rect">
            <a:avLst/>
          </a:prstGeom>
        </p:spPr>
      </p:pic>
    </p:spTree>
    <p:extLst>
      <p:ext uri="{BB962C8B-B14F-4D97-AF65-F5344CB8AC3E}">
        <p14:creationId xmlns:p14="http://schemas.microsoft.com/office/powerpoint/2010/main" val="469946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 y="12425"/>
            <a:ext cx="12192000" cy="6852004"/>
          </a:xfrm>
          <a:prstGeom prst="rect">
            <a:avLst/>
          </a:prstGeom>
        </p:spPr>
      </p:pic>
      <p:sp>
        <p:nvSpPr>
          <p:cNvPr id="3" name="TextBox 2"/>
          <p:cNvSpPr txBox="1"/>
          <p:nvPr/>
        </p:nvSpPr>
        <p:spPr>
          <a:xfrm>
            <a:off x="228831" y="840403"/>
            <a:ext cx="4841966" cy="954107"/>
          </a:xfrm>
          <a:prstGeom prst="rect">
            <a:avLst/>
          </a:prstGeom>
          <a:noFill/>
        </p:spPr>
        <p:txBody>
          <a:bodyPr wrap="square" rtlCol="0">
            <a:spAutoFit/>
          </a:bodyPr>
          <a:lstStyle/>
          <a:p>
            <a:r>
              <a:rPr lang="en-US" altLang="zh-CN" sz="2800" b="1" dirty="0">
                <a:solidFill>
                  <a:schemeClr val="bg1"/>
                </a:solidFill>
                <a:latin typeface="Roboto" panose="02000000000000000000" pitchFamily="2" charset="0"/>
                <a:ea typeface="Roboto" panose="02000000000000000000" pitchFamily="2" charset="0"/>
              </a:rPr>
              <a:t>Las Vegas Travel Agent Forum  2025</a:t>
            </a:r>
            <a:endParaRPr lang="en-US" sz="2800" b="1" dirty="0">
              <a:solidFill>
                <a:schemeClr val="bg1"/>
              </a:solidFill>
              <a:latin typeface="Roboto" panose="02000000000000000000" pitchFamily="2" charset="0"/>
              <a:ea typeface="Roboto" panose="02000000000000000000" pitchFamily="2" charset="0"/>
            </a:endParaRPr>
          </a:p>
        </p:txBody>
      </p:sp>
      <p:sp>
        <p:nvSpPr>
          <p:cNvPr id="4" name="TextBox 3"/>
          <p:cNvSpPr txBox="1"/>
          <p:nvPr/>
        </p:nvSpPr>
        <p:spPr>
          <a:xfrm>
            <a:off x="226243" y="1863960"/>
            <a:ext cx="5808796" cy="3539430"/>
          </a:xfrm>
          <a:prstGeom prst="rect">
            <a:avLst/>
          </a:prstGeom>
          <a:noFill/>
        </p:spPr>
        <p:txBody>
          <a:bodyPr wrap="square" rtlCol="0">
            <a:spAutoFit/>
          </a:bodyPr>
          <a:lstStyle/>
          <a:p>
            <a:r>
              <a:rPr lang="mn-MN" sz="1400" dirty="0">
                <a:solidFill>
                  <a:schemeClr val="bg1"/>
                </a:solidFill>
                <a:latin typeface="Roboto" panose="02000000000000000000" pitchFamily="2" charset="0"/>
                <a:ea typeface="Roboto" panose="02000000000000000000" pitchFamily="2" charset="0"/>
              </a:rPr>
              <a:t>Хэзээ: </a:t>
            </a:r>
            <a:r>
              <a:rPr lang="ru-RU" sz="1400" dirty="0">
                <a:solidFill>
                  <a:schemeClr val="bg1"/>
                </a:solidFill>
                <a:latin typeface="Roboto" panose="02000000000000000000" pitchFamily="2" charset="0"/>
                <a:ea typeface="Roboto" panose="02000000000000000000" pitchFamily="2" charset="0"/>
              </a:rPr>
              <a:t>2025 оны 03 сарын 30  -  04</a:t>
            </a:r>
            <a:r>
              <a:rPr lang="mn-MN" sz="1400" dirty="0">
                <a:solidFill>
                  <a:schemeClr val="bg1"/>
                </a:solidFill>
                <a:latin typeface="Roboto" panose="02000000000000000000" pitchFamily="2" charset="0"/>
                <a:ea typeface="Roboto" panose="02000000000000000000" pitchFamily="2" charset="0"/>
              </a:rPr>
              <a:t> сарын </a:t>
            </a:r>
            <a:r>
              <a:rPr lang="ru-RU" sz="1400" dirty="0">
                <a:solidFill>
                  <a:schemeClr val="bg1"/>
                </a:solidFill>
                <a:latin typeface="Roboto" panose="02000000000000000000" pitchFamily="2" charset="0"/>
                <a:ea typeface="Roboto" panose="02000000000000000000" pitchFamily="2" charset="0"/>
              </a:rPr>
              <a:t>02</a:t>
            </a:r>
            <a:br>
              <a:rPr lang="en-US" sz="1400" dirty="0">
                <a:solidFill>
                  <a:schemeClr val="bg1"/>
                </a:solidFill>
                <a:latin typeface="Roboto" panose="02000000000000000000" pitchFamily="2" charset="0"/>
                <a:ea typeface="Roboto" panose="02000000000000000000" pitchFamily="2" charset="0"/>
              </a:rPr>
            </a:br>
            <a:r>
              <a:rPr lang="mn-MN" sz="1400" dirty="0">
                <a:solidFill>
                  <a:schemeClr val="bg1"/>
                </a:solidFill>
                <a:latin typeface="Roboto" panose="02000000000000000000" pitchFamily="2" charset="0"/>
                <a:ea typeface="Roboto" panose="02000000000000000000" pitchFamily="2" charset="0"/>
              </a:rPr>
              <a:t>Хаана: </a:t>
            </a:r>
            <a:r>
              <a:rPr lang="ru-RU" sz="1400" dirty="0">
                <a:solidFill>
                  <a:schemeClr val="bg1"/>
                </a:solidFill>
                <a:latin typeface="Roboto" panose="02000000000000000000" pitchFamily="2" charset="0"/>
                <a:ea typeface="Roboto" panose="02000000000000000000" pitchFamily="2" charset="0"/>
              </a:rPr>
              <a:t>АНУ, Лас Вегас</a:t>
            </a:r>
            <a:r>
              <a:rPr lang="mn-MN" sz="1400" dirty="0">
                <a:solidFill>
                  <a:schemeClr val="bg1"/>
                </a:solidFill>
                <a:latin typeface="Roboto" panose="02000000000000000000" pitchFamily="2" charset="0"/>
                <a:ea typeface="Roboto" panose="02000000000000000000" pitchFamily="2" charset="0"/>
              </a:rPr>
              <a:t>, </a:t>
            </a:r>
            <a:r>
              <a:rPr lang="en-US" sz="1400" dirty="0">
                <a:solidFill>
                  <a:schemeClr val="bg1"/>
                </a:solidFill>
                <a:latin typeface="Roboto" panose="02000000000000000000" pitchFamily="2" charset="0"/>
                <a:ea typeface="Roboto" panose="02000000000000000000" pitchFamily="2" charset="0"/>
              </a:rPr>
              <a:t>Paris Las Vegas Hotel and Casino </a:t>
            </a:r>
            <a:r>
              <a:rPr lang="ru-RU" sz="1400" dirty="0">
                <a:solidFill>
                  <a:schemeClr val="bg1"/>
                </a:solidFill>
                <a:latin typeface="Roboto" panose="02000000000000000000" pitchFamily="2" charset="0"/>
                <a:ea typeface="Roboto" panose="02000000000000000000" pitchFamily="2" charset="0"/>
              </a:rPr>
              <a:t>зочид буудал</a:t>
            </a:r>
            <a:endParaRPr lang="en-US" sz="1400" dirty="0">
              <a:solidFill>
                <a:schemeClr val="bg1"/>
              </a:solidFill>
              <a:latin typeface="Roboto" panose="02000000000000000000" pitchFamily="2" charset="0"/>
              <a:ea typeface="Roboto" panose="02000000000000000000" pitchFamily="2" charset="0"/>
            </a:endParaRPr>
          </a:p>
          <a:p>
            <a:endParaRPr lang="en-US" sz="1400" dirty="0">
              <a:solidFill>
                <a:schemeClr val="bg1"/>
              </a:solidFill>
              <a:latin typeface="Roboto" panose="02000000000000000000" pitchFamily="2" charset="0"/>
              <a:ea typeface="Roboto" panose="02000000000000000000" pitchFamily="2" charset="0"/>
            </a:endParaRPr>
          </a:p>
          <a:p>
            <a:r>
              <a:rPr lang="mn-MN" sz="1400" dirty="0">
                <a:solidFill>
                  <a:schemeClr val="bg1"/>
                </a:solidFill>
                <a:latin typeface="Roboto" panose="02000000000000000000" pitchFamily="2" charset="0"/>
                <a:ea typeface="Roboto" panose="02000000000000000000" pitchFamily="2" charset="0"/>
              </a:rPr>
              <a:t>Энэхүү форум нь аялал жуулчлалын салбарын мэргэжилтнүүдэд сүлжээ үүсгэх, боловсрол эзэмших, бизнесээ өргөжүүлэх боломжийг олгох томоохон арга хэмжээ юм. Оролцогчид дэлхийн өнцөг булан бүрээс ирсэн ханган нийлүүлэгчидтэй уулзаж, танилцуулгад оролцох, сүүлийн үеийн салбарын чиг хандлага, туршлагыг судалж, бизнесийн шинэ түншлэлүүдийг үүсгэх боломжтой. Мөн Лас Вегасын өвөрмөц уур амьсгалд аяллын бүтээгдэхүүнүүдтэй танилцаж, мэргэжлийн ур чадвараа нэмэгдүүлэх боловсролын хөтөлбөрүүдэд оролцох боломжтой. Энэ форум нь аялал жуулчлалын салбарын хөгжлийг ойлгож, сүлжээ үүсгэх, туршлагаа хуваалцах хамгийн тохиромжтой арга хэмжээ юм.</a:t>
            </a:r>
            <a:endParaRPr lang="en-US" sz="1400" dirty="0">
              <a:solidFill>
                <a:schemeClr val="bg1"/>
              </a:solidFill>
              <a:latin typeface="Roboto" panose="02000000000000000000" pitchFamily="2" charset="0"/>
              <a:ea typeface="Roboto" panose="02000000000000000000" pitchFamily="2" charset="0"/>
            </a:endParaRPr>
          </a:p>
        </p:txBody>
      </p:sp>
      <p:sp>
        <p:nvSpPr>
          <p:cNvPr id="9" name="Rectangle 8"/>
          <p:cNvSpPr/>
          <p:nvPr/>
        </p:nvSpPr>
        <p:spPr>
          <a:xfrm>
            <a:off x="6696891" y="3487782"/>
            <a:ext cx="5024846" cy="2664823"/>
          </a:xfrm>
          <a:prstGeom prst="rect">
            <a:avLst/>
          </a:prstGeom>
          <a:solidFill>
            <a:schemeClr val="bg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D11CD82-5A4C-47D1-A6A6-02A6C8EA7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6891" y="446643"/>
            <a:ext cx="5026624" cy="5705961"/>
          </a:xfrm>
          <a:prstGeom prst="rect">
            <a:avLst/>
          </a:prstGeom>
        </p:spPr>
      </p:pic>
    </p:spTree>
    <p:extLst>
      <p:ext uri="{BB962C8B-B14F-4D97-AF65-F5344CB8AC3E}">
        <p14:creationId xmlns:p14="http://schemas.microsoft.com/office/powerpoint/2010/main" val="84499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852"/>
            <a:ext cx="12192000" cy="6852004"/>
          </a:xfrm>
          <a:prstGeom prst="rect">
            <a:avLst/>
          </a:prstGeom>
        </p:spPr>
      </p:pic>
      <p:sp>
        <p:nvSpPr>
          <p:cNvPr id="3" name="TextBox 2"/>
          <p:cNvSpPr txBox="1"/>
          <p:nvPr/>
        </p:nvSpPr>
        <p:spPr>
          <a:xfrm>
            <a:off x="228831" y="840403"/>
            <a:ext cx="4841966" cy="523220"/>
          </a:xfrm>
          <a:prstGeom prst="rect">
            <a:avLst/>
          </a:prstGeom>
          <a:noFill/>
        </p:spPr>
        <p:txBody>
          <a:bodyPr wrap="square" rtlCol="0">
            <a:spAutoFit/>
          </a:bodyPr>
          <a:lstStyle/>
          <a:p>
            <a:r>
              <a:rPr lang="en-US" altLang="zh-CN" sz="2800" b="1" dirty="0">
                <a:solidFill>
                  <a:schemeClr val="bg1"/>
                </a:solidFill>
                <a:latin typeface="Roboto" panose="02000000000000000000" pitchFamily="2" charset="0"/>
                <a:ea typeface="Roboto" panose="02000000000000000000" pitchFamily="2" charset="0"/>
              </a:rPr>
              <a:t>COTTM 2025</a:t>
            </a:r>
            <a:endParaRPr lang="en-US" sz="2800" b="1" dirty="0">
              <a:solidFill>
                <a:schemeClr val="bg1"/>
              </a:solidFill>
              <a:latin typeface="Roboto" panose="02000000000000000000" pitchFamily="2" charset="0"/>
              <a:ea typeface="Roboto" panose="02000000000000000000" pitchFamily="2" charset="0"/>
            </a:endParaRPr>
          </a:p>
        </p:txBody>
      </p:sp>
      <p:sp>
        <p:nvSpPr>
          <p:cNvPr id="4" name="TextBox 3"/>
          <p:cNvSpPr txBox="1"/>
          <p:nvPr/>
        </p:nvSpPr>
        <p:spPr>
          <a:xfrm>
            <a:off x="226243" y="1863960"/>
            <a:ext cx="5808796" cy="4616648"/>
          </a:xfrm>
          <a:prstGeom prst="rect">
            <a:avLst/>
          </a:prstGeom>
          <a:noFill/>
        </p:spPr>
        <p:txBody>
          <a:bodyPr wrap="square" rtlCol="0">
            <a:spAutoFit/>
          </a:bodyPr>
          <a:lstStyle/>
          <a:p>
            <a:r>
              <a:rPr lang="mn-MN" sz="1400" dirty="0">
                <a:solidFill>
                  <a:schemeClr val="bg1"/>
                </a:solidFill>
                <a:latin typeface="Roboto" panose="02000000000000000000" pitchFamily="2" charset="0"/>
                <a:ea typeface="Roboto" panose="02000000000000000000" pitchFamily="2" charset="0"/>
              </a:rPr>
              <a:t>Хэзээ: </a:t>
            </a:r>
            <a:r>
              <a:rPr lang="ru-RU" sz="1400" dirty="0">
                <a:solidFill>
                  <a:schemeClr val="bg1"/>
                </a:solidFill>
                <a:latin typeface="Roboto" panose="02000000000000000000" pitchFamily="2" charset="0"/>
                <a:ea typeface="Roboto" panose="02000000000000000000" pitchFamily="2" charset="0"/>
              </a:rPr>
              <a:t>2025 оны 04 сарын 24-26</a:t>
            </a:r>
            <a:endParaRPr lang="en-US" sz="1400" dirty="0">
              <a:solidFill>
                <a:schemeClr val="bg1"/>
              </a:solidFill>
              <a:latin typeface="Roboto" panose="02000000000000000000" pitchFamily="2" charset="0"/>
              <a:ea typeface="Roboto" panose="02000000000000000000" pitchFamily="2" charset="0"/>
            </a:endParaRPr>
          </a:p>
          <a:p>
            <a:r>
              <a:rPr lang="mn-MN" sz="1400" dirty="0">
                <a:solidFill>
                  <a:schemeClr val="bg1"/>
                </a:solidFill>
                <a:latin typeface="Roboto" panose="02000000000000000000" pitchFamily="2" charset="0"/>
                <a:ea typeface="Roboto" panose="02000000000000000000" pitchFamily="2" charset="0"/>
              </a:rPr>
              <a:t>Хаана: БНХАУ, Бээжин хот, Хөдөө Аж Ахуйн Үзэсгэлэнгийн Шинэ танхимд </a:t>
            </a:r>
            <a:br>
              <a:rPr lang="en-US" sz="1400" dirty="0">
                <a:solidFill>
                  <a:schemeClr val="bg1"/>
                </a:solidFill>
                <a:latin typeface="Roboto" panose="02000000000000000000" pitchFamily="2" charset="0"/>
                <a:ea typeface="Roboto" panose="02000000000000000000" pitchFamily="2" charset="0"/>
              </a:rPr>
            </a:br>
            <a:br>
              <a:rPr lang="en-US" sz="1400" dirty="0">
                <a:solidFill>
                  <a:schemeClr val="bg1"/>
                </a:solidFill>
                <a:latin typeface="Roboto" panose="02000000000000000000" pitchFamily="2" charset="0"/>
                <a:ea typeface="Roboto" panose="02000000000000000000" pitchFamily="2" charset="0"/>
              </a:rPr>
            </a:br>
            <a:br>
              <a:rPr lang="en-US" sz="1400" dirty="0">
                <a:solidFill>
                  <a:schemeClr val="bg1"/>
                </a:solidFill>
                <a:latin typeface="Roboto" panose="02000000000000000000" pitchFamily="2" charset="0"/>
                <a:ea typeface="Roboto" panose="02000000000000000000" pitchFamily="2" charset="0"/>
              </a:rPr>
            </a:br>
            <a:r>
              <a:rPr lang="mn-MN" sz="1400" dirty="0">
                <a:solidFill>
                  <a:schemeClr val="bg1"/>
                </a:solidFill>
                <a:latin typeface="Roboto" panose="02000000000000000000" pitchFamily="2" charset="0"/>
                <a:ea typeface="Roboto" panose="02000000000000000000" pitchFamily="2" charset="0"/>
              </a:rPr>
              <a:t>16 дах удаагийн  Хятадын гадаад аялал жуулчлалын зах зээл үзэсгэлэн сүүлийн 18 жилийн турш тасралтгүй зохион байгуулагдаж ирсэн бөгөөд цар тахлын үеэр хэсэг хугацаанд завсарлан 2024 оноос эхлэн 16 дах удаагийн үзэсгэлэн</a:t>
            </a:r>
            <a:r>
              <a:rPr lang="en-US" sz="1400" dirty="0">
                <a:solidFill>
                  <a:schemeClr val="bg1"/>
                </a:solidFill>
                <a:latin typeface="Roboto" panose="02000000000000000000" pitchFamily="2" charset="0"/>
                <a:ea typeface="Roboto" panose="02000000000000000000" pitchFamily="2" charset="0"/>
              </a:rPr>
              <a:t>u </a:t>
            </a:r>
            <a:r>
              <a:rPr lang="mn-MN" sz="1400" dirty="0">
                <a:solidFill>
                  <a:schemeClr val="bg1"/>
                </a:solidFill>
                <a:latin typeface="Roboto" panose="02000000000000000000" pitchFamily="2" charset="0"/>
                <a:ea typeface="Roboto" panose="02000000000000000000" pitchFamily="2" charset="0"/>
              </a:rPr>
              <a:t>энэ оны 10-р сарын 16-18 хооронд Бээжин Хөдөө Аж Ахуйн Үзэсгэлэнгийн Шинэ танхимд зохион байгуулагдсан. Уг үзэсгэлэнд 52 улс орон, бүс нутгаас ирсэн 220 оролцогч, Хятадын 3000 гадаад аялал жуулчлалын салбарын мэргэжилтнүүд оролцсон. </a:t>
            </a:r>
          </a:p>
          <a:p>
            <a:endParaRPr lang="mn-MN" sz="1400" dirty="0">
              <a:solidFill>
                <a:schemeClr val="bg1"/>
              </a:solidFill>
              <a:latin typeface="Roboto" panose="02000000000000000000" pitchFamily="2" charset="0"/>
              <a:ea typeface="Roboto" panose="02000000000000000000" pitchFamily="2" charset="0"/>
            </a:endParaRPr>
          </a:p>
          <a:p>
            <a:r>
              <a:rPr lang="mn-MN" sz="1400" dirty="0">
                <a:solidFill>
                  <a:schemeClr val="bg1"/>
                </a:solidFill>
                <a:latin typeface="Roboto" panose="02000000000000000000" pitchFamily="2" charset="0"/>
                <a:ea typeface="Roboto" panose="02000000000000000000" pitchFamily="2" charset="0"/>
              </a:rPr>
              <a:t>Үзэсгэлэнд оролцсоноор Монгол Хятад хоёр орны аялал жуулчлалын хамтын ажиллагааг өргөжүүлэх, монголыг зорин ирэх хятад жуулчдын урсгалыг нэмэгдүүлэх, Монгол улсыг Хятадад сурталчлан таниулах таатай нөхцөлийг бий болгож, Хятадын аялал жуулчлалын компаниудад өөрсдийн үйл ажиллагаа таниулах болон аяллын бүтээгдэхүүнийг шууд борлуулах бололцоотой болсон. </a:t>
            </a:r>
            <a:endParaRPr lang="en-US" sz="1400" dirty="0">
              <a:solidFill>
                <a:schemeClr val="bg1"/>
              </a:solidFill>
              <a:latin typeface="Roboto" panose="02000000000000000000" pitchFamily="2" charset="0"/>
              <a:ea typeface="Roboto" panose="02000000000000000000" pitchFamily="2" charset="0"/>
            </a:endParaRPr>
          </a:p>
        </p:txBody>
      </p:sp>
      <p:sp>
        <p:nvSpPr>
          <p:cNvPr id="9" name="Rectangle 8"/>
          <p:cNvSpPr/>
          <p:nvPr/>
        </p:nvSpPr>
        <p:spPr>
          <a:xfrm>
            <a:off x="6696891" y="3487782"/>
            <a:ext cx="5024846" cy="2664823"/>
          </a:xfrm>
          <a:prstGeom prst="rect">
            <a:avLst/>
          </a:prstGeom>
          <a:solidFill>
            <a:schemeClr val="bg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162E0DA-79A6-4D96-B86A-EBC1289235C1}"/>
              </a:ext>
            </a:extLst>
          </p:cNvPr>
          <p:cNvPicPr>
            <a:picLocks noChangeAspect="1"/>
          </p:cNvPicPr>
          <p:nvPr/>
        </p:nvPicPr>
        <p:blipFill rotWithShape="1">
          <a:blip r:embed="rId3">
            <a:extLst>
              <a:ext uri="{28A0092B-C50C-407E-A947-70E740481C1C}">
                <a14:useLocalDpi xmlns:a14="http://schemas.microsoft.com/office/drawing/2010/main" val="0"/>
              </a:ext>
            </a:extLst>
          </a:blip>
          <a:srcRect l="14838" r="12050"/>
          <a:stretch/>
        </p:blipFill>
        <p:spPr>
          <a:xfrm>
            <a:off x="6696891" y="376338"/>
            <a:ext cx="5024846" cy="2737050"/>
          </a:xfrm>
          <a:prstGeom prst="rect">
            <a:avLst/>
          </a:prstGeom>
        </p:spPr>
      </p:pic>
      <p:pic>
        <p:nvPicPr>
          <p:cNvPr id="12" name="Picture 11">
            <a:extLst>
              <a:ext uri="{FF2B5EF4-FFF2-40B4-BE49-F238E27FC236}">
                <a16:creationId xmlns:a16="http://schemas.microsoft.com/office/drawing/2014/main" id="{93EE6F39-9E97-424F-89DC-C572F21FA5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970" b="14895"/>
          <a:stretch/>
        </p:blipFill>
        <p:spPr>
          <a:xfrm>
            <a:off x="6696891" y="3434080"/>
            <a:ext cx="5024846" cy="2718525"/>
          </a:xfrm>
          <a:prstGeom prst="rect">
            <a:avLst/>
          </a:prstGeom>
        </p:spPr>
      </p:pic>
    </p:spTree>
    <p:extLst>
      <p:ext uri="{BB962C8B-B14F-4D97-AF65-F5344CB8AC3E}">
        <p14:creationId xmlns:p14="http://schemas.microsoft.com/office/powerpoint/2010/main" val="226585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425"/>
            <a:ext cx="12192000" cy="6852004"/>
          </a:xfrm>
          <a:prstGeom prst="rect">
            <a:avLst/>
          </a:prstGeom>
        </p:spPr>
      </p:pic>
      <p:sp>
        <p:nvSpPr>
          <p:cNvPr id="3" name="TextBox 2"/>
          <p:cNvSpPr txBox="1"/>
          <p:nvPr/>
        </p:nvSpPr>
        <p:spPr>
          <a:xfrm>
            <a:off x="228831" y="840403"/>
            <a:ext cx="4841966" cy="523220"/>
          </a:xfrm>
          <a:prstGeom prst="rect">
            <a:avLst/>
          </a:prstGeom>
          <a:noFill/>
        </p:spPr>
        <p:txBody>
          <a:bodyPr wrap="square" rtlCol="0">
            <a:spAutoFit/>
          </a:bodyPr>
          <a:lstStyle/>
          <a:p>
            <a:r>
              <a:rPr lang="en-US" altLang="zh-CN" sz="2800" b="1" dirty="0">
                <a:solidFill>
                  <a:schemeClr val="bg1"/>
                </a:solidFill>
                <a:latin typeface="Roboto" panose="02000000000000000000" pitchFamily="2" charset="0"/>
                <a:ea typeface="Roboto" panose="02000000000000000000" pitchFamily="2" charset="0"/>
              </a:rPr>
              <a:t>SITF 2025</a:t>
            </a:r>
            <a:endParaRPr lang="en-US" sz="2800" b="1" dirty="0">
              <a:solidFill>
                <a:schemeClr val="bg1"/>
              </a:solidFill>
              <a:latin typeface="Roboto" panose="02000000000000000000" pitchFamily="2" charset="0"/>
              <a:ea typeface="Roboto" panose="02000000000000000000" pitchFamily="2" charset="0"/>
            </a:endParaRPr>
          </a:p>
        </p:txBody>
      </p:sp>
      <p:sp>
        <p:nvSpPr>
          <p:cNvPr id="4" name="TextBox 3"/>
          <p:cNvSpPr txBox="1"/>
          <p:nvPr/>
        </p:nvSpPr>
        <p:spPr>
          <a:xfrm>
            <a:off x="226243" y="1863960"/>
            <a:ext cx="5808796" cy="3539430"/>
          </a:xfrm>
          <a:prstGeom prst="rect">
            <a:avLst/>
          </a:prstGeom>
          <a:noFill/>
        </p:spPr>
        <p:txBody>
          <a:bodyPr wrap="square" rtlCol="0">
            <a:spAutoFit/>
          </a:bodyPr>
          <a:lstStyle/>
          <a:p>
            <a:r>
              <a:rPr lang="mn-MN" sz="1400" dirty="0">
                <a:solidFill>
                  <a:schemeClr val="bg1"/>
                </a:solidFill>
                <a:latin typeface="Roboto" panose="02000000000000000000" pitchFamily="2" charset="0"/>
                <a:ea typeface="Roboto" panose="02000000000000000000" pitchFamily="2" charset="0"/>
              </a:rPr>
              <a:t>Хэзээ: </a:t>
            </a:r>
            <a:r>
              <a:rPr lang="ru-RU" sz="1400" dirty="0">
                <a:solidFill>
                  <a:schemeClr val="bg1"/>
                </a:solidFill>
                <a:latin typeface="Roboto" panose="02000000000000000000" pitchFamily="2" charset="0"/>
                <a:ea typeface="Roboto" panose="02000000000000000000" pitchFamily="2" charset="0"/>
              </a:rPr>
              <a:t>2025 оны 06</a:t>
            </a:r>
            <a:r>
              <a:rPr lang="en-US" sz="1400" dirty="0">
                <a:solidFill>
                  <a:schemeClr val="bg1"/>
                </a:solidFill>
                <a:latin typeface="Roboto" panose="02000000000000000000" pitchFamily="2" charset="0"/>
                <a:ea typeface="Roboto" panose="02000000000000000000" pitchFamily="2" charset="0"/>
              </a:rPr>
              <a:t> </a:t>
            </a:r>
            <a:r>
              <a:rPr lang="ru-RU" sz="1400" dirty="0">
                <a:solidFill>
                  <a:schemeClr val="bg1"/>
                </a:solidFill>
                <a:latin typeface="Roboto" panose="02000000000000000000" pitchFamily="2" charset="0"/>
                <a:ea typeface="Roboto" panose="02000000000000000000" pitchFamily="2" charset="0"/>
              </a:rPr>
              <a:t>сарын 5-8</a:t>
            </a:r>
            <a:endParaRPr lang="en-US" sz="1400" dirty="0">
              <a:solidFill>
                <a:schemeClr val="bg1"/>
              </a:solidFill>
              <a:latin typeface="Roboto" panose="02000000000000000000" pitchFamily="2" charset="0"/>
              <a:ea typeface="Roboto" panose="02000000000000000000" pitchFamily="2" charset="0"/>
            </a:endParaRPr>
          </a:p>
          <a:p>
            <a:r>
              <a:rPr lang="mn-MN" sz="1400" dirty="0">
                <a:solidFill>
                  <a:schemeClr val="bg1"/>
                </a:solidFill>
                <a:latin typeface="Roboto" panose="02000000000000000000" pitchFamily="2" charset="0"/>
                <a:ea typeface="Roboto" panose="02000000000000000000" pitchFamily="2" charset="0"/>
              </a:rPr>
              <a:t>Хаана: БНСУ, Сөүл хот, </a:t>
            </a:r>
            <a:r>
              <a:rPr lang="en-US" sz="1400" dirty="0">
                <a:solidFill>
                  <a:schemeClr val="bg1"/>
                </a:solidFill>
                <a:latin typeface="Roboto" panose="02000000000000000000" pitchFamily="2" charset="0"/>
                <a:ea typeface="Roboto" panose="02000000000000000000" pitchFamily="2" charset="0"/>
              </a:rPr>
              <a:t>COEX </a:t>
            </a:r>
            <a:r>
              <a:rPr lang="mn-MN" sz="1400" dirty="0">
                <a:solidFill>
                  <a:schemeClr val="bg1"/>
                </a:solidFill>
                <a:latin typeface="Roboto" panose="02000000000000000000" pitchFamily="2" charset="0"/>
                <a:ea typeface="Roboto" panose="02000000000000000000" pitchFamily="2" charset="0"/>
              </a:rPr>
              <a:t>үзэсгэлэнгийн төвд</a:t>
            </a:r>
            <a:br>
              <a:rPr lang="en-US" sz="1400" dirty="0">
                <a:solidFill>
                  <a:schemeClr val="bg1"/>
                </a:solidFill>
                <a:latin typeface="Roboto" panose="02000000000000000000" pitchFamily="2" charset="0"/>
                <a:ea typeface="Roboto" panose="02000000000000000000" pitchFamily="2" charset="0"/>
              </a:rPr>
            </a:br>
            <a:br>
              <a:rPr lang="en-US" sz="1400" dirty="0">
                <a:solidFill>
                  <a:schemeClr val="bg1"/>
                </a:solidFill>
                <a:latin typeface="Roboto" panose="02000000000000000000" pitchFamily="2" charset="0"/>
                <a:ea typeface="Roboto" panose="02000000000000000000" pitchFamily="2" charset="0"/>
              </a:rPr>
            </a:br>
            <a:br>
              <a:rPr lang="en-US" sz="1400" dirty="0">
                <a:solidFill>
                  <a:schemeClr val="bg1"/>
                </a:solidFill>
                <a:latin typeface="Roboto" panose="02000000000000000000" pitchFamily="2" charset="0"/>
                <a:ea typeface="Roboto" panose="02000000000000000000" pitchFamily="2" charset="0"/>
              </a:rPr>
            </a:br>
            <a:r>
              <a:rPr lang="mn-MN" sz="1400" dirty="0">
                <a:solidFill>
                  <a:schemeClr val="bg1"/>
                </a:solidFill>
                <a:latin typeface="Roboto" panose="02000000000000000000" pitchFamily="2" charset="0"/>
                <a:ea typeface="Roboto" panose="02000000000000000000" pitchFamily="2" charset="0"/>
              </a:rPr>
              <a:t>Энэхүү үзэсгэлэн нь дэлхийн 40 гаруй улс орон, бүс нутгаас 500 гаруй павильон засагдаж, 70,000 гаруй зочдыг хүлээн авах төлөвтэй байна. Үзэсгэлэнд зочид буудал, амралтын газар, нислэгийн захиалга, аяллын агентлагууд, бал сарын аяллын багцууд, байрлах үйлчилгээ зэрэг аялал жуулчлалын олон төрлийн бүтээгдэхүүн, үйлчилгээг танилцуулна. </a:t>
            </a:r>
            <a:endParaRPr lang="en-US" sz="1400" dirty="0">
              <a:solidFill>
                <a:schemeClr val="bg1"/>
              </a:solidFill>
              <a:latin typeface="Roboto" panose="02000000000000000000" pitchFamily="2" charset="0"/>
              <a:ea typeface="Roboto" panose="02000000000000000000" pitchFamily="2" charset="0"/>
            </a:endParaRPr>
          </a:p>
          <a:p>
            <a:endParaRPr lang="en-US" sz="1400" dirty="0">
              <a:solidFill>
                <a:schemeClr val="bg1"/>
              </a:solidFill>
              <a:latin typeface="Roboto" panose="02000000000000000000" pitchFamily="2" charset="0"/>
              <a:ea typeface="Roboto" panose="02000000000000000000" pitchFamily="2" charset="0"/>
            </a:endParaRPr>
          </a:p>
          <a:p>
            <a:r>
              <a:rPr lang="en-US" sz="1400" dirty="0">
                <a:solidFill>
                  <a:schemeClr val="bg1"/>
                </a:solidFill>
                <a:latin typeface="Roboto" panose="02000000000000000000" pitchFamily="2" charset="0"/>
                <a:ea typeface="Roboto" panose="02000000000000000000" pitchFamily="2" charset="0"/>
              </a:rPr>
              <a:t>SITF 2025 </a:t>
            </a:r>
            <a:r>
              <a:rPr lang="mn-MN" sz="1400" dirty="0">
                <a:solidFill>
                  <a:schemeClr val="bg1"/>
                </a:solidFill>
                <a:latin typeface="Roboto" panose="02000000000000000000" pitchFamily="2" charset="0"/>
                <a:ea typeface="Roboto" panose="02000000000000000000" pitchFamily="2" charset="0"/>
              </a:rPr>
              <a:t>нь аялал жуулчлалын салбарын мэргэжилтнүүд, бизнес эрхлэгчид, сонирхогчдод зориулсан чухал арга хэмжээ бөгөөд шинэ түншлэл байгуулах, бизнесийн боломжуудыг судлах, салбарын шинэ чиг хандлага, инновациудтай танилцах боломжийг олгоно.</a:t>
            </a:r>
            <a:endParaRPr lang="en-US" sz="1400" dirty="0">
              <a:solidFill>
                <a:schemeClr val="bg1"/>
              </a:solidFill>
              <a:latin typeface="Roboto" panose="02000000000000000000" pitchFamily="2" charset="0"/>
              <a:ea typeface="Roboto" panose="02000000000000000000" pitchFamily="2" charset="0"/>
            </a:endParaRPr>
          </a:p>
        </p:txBody>
      </p:sp>
      <p:sp>
        <p:nvSpPr>
          <p:cNvPr id="9" name="Rectangle 8"/>
          <p:cNvSpPr/>
          <p:nvPr/>
        </p:nvSpPr>
        <p:spPr>
          <a:xfrm>
            <a:off x="6696891" y="3487782"/>
            <a:ext cx="5024846" cy="2664823"/>
          </a:xfrm>
          <a:prstGeom prst="rect">
            <a:avLst/>
          </a:prstGeom>
          <a:solidFill>
            <a:schemeClr val="bg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162E0DA-79A6-4D96-B86A-EBC1289235C1}"/>
              </a:ext>
            </a:extLst>
          </p:cNvPr>
          <p:cNvPicPr>
            <a:picLocks noChangeAspect="1"/>
          </p:cNvPicPr>
          <p:nvPr/>
        </p:nvPicPr>
        <p:blipFill>
          <a:blip r:embed="rId3" cstate="print">
            <a:extLst>
              <a:ext uri="{28A0092B-C50C-407E-A947-70E740481C1C}">
                <a14:useLocalDpi xmlns:a14="http://schemas.microsoft.com/office/drawing/2010/main" val="0"/>
              </a:ext>
            </a:extLst>
          </a:blip>
          <a:srcRect t="2436" b="2436"/>
          <a:stretch/>
        </p:blipFill>
        <p:spPr>
          <a:xfrm>
            <a:off x="6696891" y="509338"/>
            <a:ext cx="5024846" cy="2737050"/>
          </a:xfrm>
          <a:prstGeom prst="rect">
            <a:avLst/>
          </a:prstGeom>
        </p:spPr>
      </p:pic>
      <p:pic>
        <p:nvPicPr>
          <p:cNvPr id="12" name="Picture 11">
            <a:extLst>
              <a:ext uri="{FF2B5EF4-FFF2-40B4-BE49-F238E27FC236}">
                <a16:creationId xmlns:a16="http://schemas.microsoft.com/office/drawing/2014/main" id="{93EE6F39-9E97-424F-89DC-C572F21FA5C4}"/>
              </a:ext>
            </a:extLst>
          </p:cNvPr>
          <p:cNvPicPr>
            <a:picLocks noChangeAspect="1"/>
          </p:cNvPicPr>
          <p:nvPr/>
        </p:nvPicPr>
        <p:blipFill>
          <a:blip r:embed="rId4" cstate="print">
            <a:extLst>
              <a:ext uri="{28A0092B-C50C-407E-A947-70E740481C1C}">
                <a14:useLocalDpi xmlns:a14="http://schemas.microsoft.com/office/drawing/2010/main" val="0"/>
              </a:ext>
            </a:extLst>
          </a:blip>
          <a:srcRect t="13932" b="13932"/>
          <a:stretch/>
        </p:blipFill>
        <p:spPr>
          <a:xfrm>
            <a:off x="6696891" y="3434080"/>
            <a:ext cx="5024846" cy="2718525"/>
          </a:xfrm>
          <a:prstGeom prst="rect">
            <a:avLst/>
          </a:prstGeom>
        </p:spPr>
      </p:pic>
    </p:spTree>
    <p:extLst>
      <p:ext uri="{BB962C8B-B14F-4D97-AF65-F5344CB8AC3E}">
        <p14:creationId xmlns:p14="http://schemas.microsoft.com/office/powerpoint/2010/main" val="2575619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425"/>
            <a:ext cx="12192000" cy="6852004"/>
          </a:xfrm>
          <a:prstGeom prst="rect">
            <a:avLst/>
          </a:prstGeom>
        </p:spPr>
      </p:pic>
      <p:sp>
        <p:nvSpPr>
          <p:cNvPr id="3" name="TextBox 2"/>
          <p:cNvSpPr txBox="1"/>
          <p:nvPr/>
        </p:nvSpPr>
        <p:spPr>
          <a:xfrm>
            <a:off x="228831" y="840403"/>
            <a:ext cx="4841966" cy="954107"/>
          </a:xfrm>
          <a:prstGeom prst="rect">
            <a:avLst/>
          </a:prstGeom>
          <a:noFill/>
        </p:spPr>
        <p:txBody>
          <a:bodyPr wrap="square" rtlCol="0">
            <a:spAutoFit/>
          </a:bodyPr>
          <a:lstStyle/>
          <a:p>
            <a:r>
              <a:rPr lang="fi-FI" sz="2800" b="1" dirty="0">
                <a:solidFill>
                  <a:schemeClr val="bg1"/>
                </a:solidFill>
                <a:latin typeface="Roboto" panose="02000000000000000000" pitchFamily="2" charset="0"/>
                <a:ea typeface="Roboto" panose="02000000000000000000" pitchFamily="2" charset="0"/>
              </a:rPr>
              <a:t>JATA TOURISM EXPO JAPAN 2025 AICHI</a:t>
            </a:r>
            <a:endParaRPr lang="en-US" sz="2800" b="1" dirty="0">
              <a:solidFill>
                <a:schemeClr val="bg1"/>
              </a:solidFill>
              <a:latin typeface="Roboto" panose="02000000000000000000" pitchFamily="2" charset="0"/>
              <a:ea typeface="Roboto" panose="02000000000000000000" pitchFamily="2" charset="0"/>
            </a:endParaRPr>
          </a:p>
        </p:txBody>
      </p:sp>
      <p:sp>
        <p:nvSpPr>
          <p:cNvPr id="4" name="TextBox 3"/>
          <p:cNvSpPr txBox="1"/>
          <p:nvPr/>
        </p:nvSpPr>
        <p:spPr>
          <a:xfrm>
            <a:off x="226243" y="1863960"/>
            <a:ext cx="5808796" cy="4401205"/>
          </a:xfrm>
          <a:prstGeom prst="rect">
            <a:avLst/>
          </a:prstGeom>
          <a:noFill/>
        </p:spPr>
        <p:txBody>
          <a:bodyPr wrap="square" rtlCol="0">
            <a:spAutoFit/>
          </a:bodyPr>
          <a:lstStyle/>
          <a:p>
            <a:r>
              <a:rPr lang="mn-MN" sz="1400" dirty="0">
                <a:solidFill>
                  <a:schemeClr val="bg1"/>
                </a:solidFill>
                <a:latin typeface="Roboto" panose="02000000000000000000" pitchFamily="2" charset="0"/>
                <a:ea typeface="Roboto" panose="02000000000000000000" pitchFamily="2" charset="0"/>
              </a:rPr>
              <a:t>Хэзээ: 2025 оны 09 сарын 25-28</a:t>
            </a:r>
            <a:br>
              <a:rPr lang="en-US" sz="1400" dirty="0">
                <a:solidFill>
                  <a:schemeClr val="bg1"/>
                </a:solidFill>
                <a:latin typeface="Roboto" panose="02000000000000000000" pitchFamily="2" charset="0"/>
                <a:ea typeface="Roboto" panose="02000000000000000000" pitchFamily="2" charset="0"/>
              </a:rPr>
            </a:br>
            <a:r>
              <a:rPr lang="mn-MN" sz="1400" dirty="0">
                <a:solidFill>
                  <a:schemeClr val="bg1"/>
                </a:solidFill>
                <a:latin typeface="Roboto" panose="02000000000000000000" pitchFamily="2" charset="0"/>
                <a:ea typeface="Roboto" panose="02000000000000000000" pitchFamily="2" charset="0"/>
              </a:rPr>
              <a:t>Хаана: Япон  АИЧИ МУЖ  </a:t>
            </a:r>
            <a:r>
              <a:rPr lang="en-US" sz="1400" dirty="0">
                <a:solidFill>
                  <a:schemeClr val="bg1"/>
                </a:solidFill>
                <a:latin typeface="Roboto" panose="02000000000000000000" pitchFamily="2" charset="0"/>
                <a:ea typeface="Roboto" panose="02000000000000000000" pitchFamily="2" charset="0"/>
              </a:rPr>
              <a:t>Aichi Sky Expo (Aichi International Exhibition Center) </a:t>
            </a:r>
            <a:r>
              <a:rPr lang="mn-MN" sz="1400" dirty="0">
                <a:solidFill>
                  <a:schemeClr val="bg1"/>
                </a:solidFill>
                <a:latin typeface="Roboto" panose="02000000000000000000" pitchFamily="2" charset="0"/>
                <a:ea typeface="Roboto" panose="02000000000000000000" pitchFamily="2" charset="0"/>
              </a:rPr>
              <a:t>үзэсгэлэнгийн танхимд</a:t>
            </a:r>
            <a:br>
              <a:rPr lang="en-US" sz="1400" dirty="0">
                <a:solidFill>
                  <a:schemeClr val="bg1"/>
                </a:solidFill>
                <a:latin typeface="Roboto" panose="02000000000000000000" pitchFamily="2" charset="0"/>
                <a:ea typeface="Roboto" panose="02000000000000000000" pitchFamily="2" charset="0"/>
              </a:rPr>
            </a:br>
            <a:br>
              <a:rPr lang="en-US" sz="1400" dirty="0">
                <a:solidFill>
                  <a:schemeClr val="bg1"/>
                </a:solidFill>
                <a:latin typeface="Roboto" panose="02000000000000000000" pitchFamily="2" charset="0"/>
                <a:ea typeface="Roboto" panose="02000000000000000000" pitchFamily="2" charset="0"/>
              </a:rPr>
            </a:br>
            <a:br>
              <a:rPr lang="en-US" sz="1400" dirty="0">
                <a:solidFill>
                  <a:schemeClr val="bg1"/>
                </a:solidFill>
                <a:latin typeface="Roboto" panose="02000000000000000000" pitchFamily="2" charset="0"/>
                <a:ea typeface="Roboto" panose="02000000000000000000" pitchFamily="2" charset="0"/>
              </a:rPr>
            </a:br>
            <a:r>
              <a:rPr lang="en-US" sz="1400" dirty="0">
                <a:solidFill>
                  <a:schemeClr val="bg1"/>
                </a:solidFill>
                <a:latin typeface="Roboto" panose="02000000000000000000" pitchFamily="2" charset="0"/>
                <a:ea typeface="Roboto" panose="02000000000000000000" pitchFamily="2" charset="0"/>
              </a:rPr>
              <a:t>JATA TOURISM EXPO JAPAN </a:t>
            </a:r>
            <a:r>
              <a:rPr lang="mn-MN" sz="1400" dirty="0">
                <a:solidFill>
                  <a:schemeClr val="bg1"/>
                </a:solidFill>
                <a:latin typeface="Roboto" panose="02000000000000000000" pitchFamily="2" charset="0"/>
                <a:ea typeface="Roboto" panose="02000000000000000000" pitchFamily="2" charset="0"/>
              </a:rPr>
              <a:t>нь Ази тивдээ хамгийн том олон улсын үзэсгэлэн бөгөөд аялал жуулчлалын үйлдвэрэлэлээр Дэлхийдээ томд ордог Япон улсад жил бүр зохион байгуулагддаг. Дунджаар жил бүрийн энэхүү ЭКСПО</a:t>
            </a:r>
            <a:r>
              <a:rPr lang="en-US" sz="1400" dirty="0">
                <a:solidFill>
                  <a:schemeClr val="bg1"/>
                </a:solidFill>
                <a:latin typeface="Roboto" panose="02000000000000000000" pitchFamily="2" charset="0"/>
                <a:ea typeface="Roboto" panose="02000000000000000000" pitchFamily="2" charset="0"/>
              </a:rPr>
              <a:t>-</a:t>
            </a:r>
            <a:r>
              <a:rPr lang="mn-MN" sz="1400" dirty="0">
                <a:solidFill>
                  <a:schemeClr val="bg1"/>
                </a:solidFill>
                <a:latin typeface="Roboto" panose="02000000000000000000" pitchFamily="2" charset="0"/>
                <a:ea typeface="Roboto" panose="02000000000000000000" pitchFamily="2" charset="0"/>
              </a:rPr>
              <a:t>д 150 орны 1400</a:t>
            </a:r>
            <a:r>
              <a:rPr lang="en-US" sz="1400" dirty="0">
                <a:solidFill>
                  <a:schemeClr val="bg1"/>
                </a:solidFill>
                <a:latin typeface="Roboto" panose="02000000000000000000" pitchFamily="2" charset="0"/>
                <a:ea typeface="Roboto" panose="02000000000000000000" pitchFamily="2" charset="0"/>
              </a:rPr>
              <a:t>-</a:t>
            </a:r>
            <a:r>
              <a:rPr lang="mn-MN" sz="1400" dirty="0">
                <a:solidFill>
                  <a:schemeClr val="bg1"/>
                </a:solidFill>
                <a:latin typeface="Roboto" panose="02000000000000000000" pitchFamily="2" charset="0"/>
                <a:ea typeface="Roboto" panose="02000000000000000000" pitchFamily="2" charset="0"/>
              </a:rPr>
              <a:t>аад тур оператор аялал жуулчлалын компаниуд оролцдог ба, олон нийтийн өдрүүдээр 200,000 гаруй хүмүүс ирж оролцдог юм.</a:t>
            </a:r>
          </a:p>
          <a:p>
            <a:endParaRPr lang="mn-MN" sz="1400" dirty="0">
              <a:solidFill>
                <a:schemeClr val="bg1"/>
              </a:solidFill>
              <a:latin typeface="Roboto" panose="02000000000000000000" pitchFamily="2" charset="0"/>
              <a:ea typeface="Roboto" panose="02000000000000000000" pitchFamily="2" charset="0"/>
            </a:endParaRPr>
          </a:p>
          <a:p>
            <a:r>
              <a:rPr lang="mn-MN" sz="1400" dirty="0">
                <a:solidFill>
                  <a:schemeClr val="bg1"/>
                </a:solidFill>
                <a:latin typeface="Roboto" panose="02000000000000000000" pitchFamily="2" charset="0"/>
                <a:ea typeface="Roboto" panose="02000000000000000000" pitchFamily="2" charset="0"/>
              </a:rPr>
              <a:t>Статистик мэдээллээс харахад </a:t>
            </a:r>
            <a:r>
              <a:rPr lang="en-US" sz="1400" dirty="0">
                <a:solidFill>
                  <a:schemeClr val="bg1"/>
                </a:solidFill>
                <a:latin typeface="Roboto" panose="02000000000000000000" pitchFamily="2" charset="0"/>
                <a:ea typeface="Roboto" panose="02000000000000000000" pitchFamily="2" charset="0"/>
              </a:rPr>
              <a:t>TOURISM EXPO JAPAN</a:t>
            </a:r>
            <a:r>
              <a:rPr lang="mn-MN" sz="1400" dirty="0">
                <a:solidFill>
                  <a:schemeClr val="bg1"/>
                </a:solidFill>
                <a:latin typeface="Roboto" panose="02000000000000000000" pitchFamily="2" charset="0"/>
                <a:ea typeface="Roboto" panose="02000000000000000000" pitchFamily="2" charset="0"/>
              </a:rPr>
              <a:t>-д Ковидоос хойш буюу 2022 онд 124,000 визитор буюу оролцогч,  орон нутгийн 47 байгууллага, 78 орноос 1020 компани буюу байгууллагын төлөөлөл орж байсан бол, 2023 онд 148,000 визитор,  орон нутгийн 45 байгууллага, 70 орны 1275 аяллын компаниуд болж өссөн байна. 2024 онд, 182,934 визитор, 80 орны 1400 гаад байгууллага компаниуд оролцсон ба, 5768 бизнес уулзалтууд зохион байгуулагдсан байна. </a:t>
            </a:r>
            <a:endParaRPr lang="en-US" sz="1400" dirty="0">
              <a:solidFill>
                <a:schemeClr val="bg1"/>
              </a:solidFill>
              <a:latin typeface="Roboto" panose="02000000000000000000" pitchFamily="2" charset="0"/>
              <a:ea typeface="Roboto" panose="02000000000000000000" pitchFamily="2" charset="0"/>
            </a:endParaRPr>
          </a:p>
        </p:txBody>
      </p:sp>
      <p:sp>
        <p:nvSpPr>
          <p:cNvPr id="9" name="Rectangle 8"/>
          <p:cNvSpPr/>
          <p:nvPr/>
        </p:nvSpPr>
        <p:spPr>
          <a:xfrm>
            <a:off x="6696891" y="3487782"/>
            <a:ext cx="5024846" cy="2664823"/>
          </a:xfrm>
          <a:prstGeom prst="rect">
            <a:avLst/>
          </a:prstGeom>
          <a:solidFill>
            <a:schemeClr val="bg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4B2E050F-D955-4633-9903-1B4FC2F38DB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83" t="28634" r="2183" b="6172"/>
          <a:stretch/>
        </p:blipFill>
        <p:spPr>
          <a:xfrm>
            <a:off x="6653350" y="3487782"/>
            <a:ext cx="3065685" cy="2664823"/>
          </a:xfrm>
          <a:prstGeom prst="rect">
            <a:avLst/>
          </a:prstGeom>
        </p:spPr>
      </p:pic>
      <p:pic>
        <p:nvPicPr>
          <p:cNvPr id="18" name="Picture 17">
            <a:extLst>
              <a:ext uri="{FF2B5EF4-FFF2-40B4-BE49-F238E27FC236}">
                <a16:creationId xmlns:a16="http://schemas.microsoft.com/office/drawing/2014/main" id="{9ABD27D2-772E-474D-9F59-CBBA8C8375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9035" y="3487782"/>
            <a:ext cx="2002702" cy="2670269"/>
          </a:xfrm>
          <a:prstGeom prst="rect">
            <a:avLst/>
          </a:prstGeom>
        </p:spPr>
      </p:pic>
      <p:pic>
        <p:nvPicPr>
          <p:cNvPr id="6" name="Picture 5">
            <a:extLst>
              <a:ext uri="{FF2B5EF4-FFF2-40B4-BE49-F238E27FC236}">
                <a16:creationId xmlns:a16="http://schemas.microsoft.com/office/drawing/2014/main" id="{5F00B70D-F788-4B06-AF9A-A23BB5FCA7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1376" y="386499"/>
            <a:ext cx="5214685" cy="2739747"/>
          </a:xfrm>
          <a:prstGeom prst="rect">
            <a:avLst/>
          </a:prstGeom>
        </p:spPr>
      </p:pic>
    </p:spTree>
    <p:extLst>
      <p:ext uri="{BB962C8B-B14F-4D97-AF65-F5344CB8AC3E}">
        <p14:creationId xmlns:p14="http://schemas.microsoft.com/office/powerpoint/2010/main" val="3110086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41"/>
            <a:ext cx="12192000" cy="6852004"/>
          </a:xfrm>
          <a:prstGeom prst="rect">
            <a:avLst/>
          </a:prstGeom>
        </p:spPr>
      </p:pic>
      <p:sp>
        <p:nvSpPr>
          <p:cNvPr id="3" name="TextBox 2"/>
          <p:cNvSpPr txBox="1"/>
          <p:nvPr/>
        </p:nvSpPr>
        <p:spPr>
          <a:xfrm>
            <a:off x="228831" y="840403"/>
            <a:ext cx="4841966" cy="523220"/>
          </a:xfrm>
          <a:prstGeom prst="rect">
            <a:avLst/>
          </a:prstGeom>
          <a:noFill/>
        </p:spPr>
        <p:txBody>
          <a:bodyPr wrap="square" rtlCol="0">
            <a:spAutoFit/>
          </a:bodyPr>
          <a:lstStyle/>
          <a:p>
            <a:r>
              <a:rPr lang="en-US" altLang="zh-CN" sz="2800" b="1" dirty="0">
                <a:solidFill>
                  <a:schemeClr val="bg1"/>
                </a:solidFill>
                <a:latin typeface="Roboto" panose="02000000000000000000" pitchFamily="2" charset="0"/>
                <a:ea typeface="Roboto" panose="02000000000000000000" pitchFamily="2" charset="0"/>
              </a:rPr>
              <a:t>IFTM TOP RESA 2025</a:t>
            </a:r>
            <a:endParaRPr lang="en-US" sz="2800" b="1" dirty="0">
              <a:solidFill>
                <a:schemeClr val="bg1"/>
              </a:solidFill>
              <a:latin typeface="Roboto" panose="02000000000000000000" pitchFamily="2" charset="0"/>
              <a:ea typeface="Roboto" panose="02000000000000000000" pitchFamily="2" charset="0"/>
            </a:endParaRPr>
          </a:p>
        </p:txBody>
      </p:sp>
      <p:sp>
        <p:nvSpPr>
          <p:cNvPr id="4" name="TextBox 3"/>
          <p:cNvSpPr txBox="1"/>
          <p:nvPr/>
        </p:nvSpPr>
        <p:spPr>
          <a:xfrm>
            <a:off x="226243" y="1863960"/>
            <a:ext cx="5808796" cy="4185761"/>
          </a:xfrm>
          <a:prstGeom prst="rect">
            <a:avLst/>
          </a:prstGeom>
          <a:noFill/>
        </p:spPr>
        <p:txBody>
          <a:bodyPr wrap="square" rtlCol="0">
            <a:spAutoFit/>
          </a:bodyPr>
          <a:lstStyle/>
          <a:p>
            <a:r>
              <a:rPr lang="mn-MN" sz="1400" dirty="0">
                <a:solidFill>
                  <a:schemeClr val="bg1"/>
                </a:solidFill>
                <a:latin typeface="Roboto" panose="02000000000000000000" pitchFamily="2" charset="0"/>
                <a:ea typeface="Roboto" panose="02000000000000000000" pitchFamily="2" charset="0"/>
              </a:rPr>
              <a:t>Хэзээ: </a:t>
            </a:r>
            <a:r>
              <a:rPr lang="ru-RU" sz="1400" dirty="0">
                <a:solidFill>
                  <a:schemeClr val="bg1"/>
                </a:solidFill>
                <a:latin typeface="Roboto" panose="02000000000000000000" pitchFamily="2" charset="0"/>
                <a:ea typeface="Roboto" panose="02000000000000000000" pitchFamily="2" charset="0"/>
              </a:rPr>
              <a:t>2025 оны 09 сарын 15-17</a:t>
            </a:r>
            <a:endParaRPr lang="en-US" sz="1400" dirty="0">
              <a:solidFill>
                <a:schemeClr val="bg1"/>
              </a:solidFill>
              <a:latin typeface="Roboto" panose="02000000000000000000" pitchFamily="2" charset="0"/>
              <a:ea typeface="Roboto" panose="02000000000000000000" pitchFamily="2" charset="0"/>
            </a:endParaRPr>
          </a:p>
          <a:p>
            <a:r>
              <a:rPr lang="mn-MN" sz="1400" dirty="0">
                <a:solidFill>
                  <a:schemeClr val="bg1"/>
                </a:solidFill>
                <a:latin typeface="Roboto" panose="02000000000000000000" pitchFamily="2" charset="0"/>
                <a:ea typeface="Roboto" panose="02000000000000000000" pitchFamily="2" charset="0"/>
              </a:rPr>
              <a:t>Хаана: Франц  Улс, Парис хот, </a:t>
            </a:r>
            <a:r>
              <a:rPr lang="en-US" sz="1400" dirty="0">
                <a:solidFill>
                  <a:schemeClr val="bg1"/>
                </a:solidFill>
                <a:latin typeface="Roboto" panose="02000000000000000000" pitchFamily="2" charset="0"/>
                <a:ea typeface="Roboto" panose="02000000000000000000" pitchFamily="2" charset="0"/>
              </a:rPr>
              <a:t>Porte de Versailles  </a:t>
            </a:r>
            <a:r>
              <a:rPr lang="mn-MN" sz="1400" dirty="0">
                <a:solidFill>
                  <a:schemeClr val="bg1"/>
                </a:solidFill>
                <a:latin typeface="Roboto" panose="02000000000000000000" pitchFamily="2" charset="0"/>
                <a:ea typeface="Roboto" panose="02000000000000000000" pitchFamily="2" charset="0"/>
              </a:rPr>
              <a:t>үзэсгэлэнгийн танхимд</a:t>
            </a:r>
            <a:br>
              <a:rPr lang="en-US" sz="1400" dirty="0">
                <a:solidFill>
                  <a:schemeClr val="bg1"/>
                </a:solidFill>
                <a:latin typeface="Roboto" panose="02000000000000000000" pitchFamily="2" charset="0"/>
                <a:ea typeface="Roboto" panose="02000000000000000000" pitchFamily="2" charset="0"/>
              </a:rPr>
            </a:br>
            <a:br>
              <a:rPr lang="en-US" sz="1400" dirty="0">
                <a:solidFill>
                  <a:schemeClr val="bg1"/>
                </a:solidFill>
                <a:latin typeface="Roboto" panose="02000000000000000000" pitchFamily="2" charset="0"/>
                <a:ea typeface="Roboto" panose="02000000000000000000" pitchFamily="2" charset="0"/>
              </a:rPr>
            </a:br>
            <a:br>
              <a:rPr lang="en-US" sz="1400" dirty="0">
                <a:solidFill>
                  <a:schemeClr val="bg1"/>
                </a:solidFill>
                <a:latin typeface="Roboto" panose="02000000000000000000" pitchFamily="2" charset="0"/>
                <a:ea typeface="Roboto" panose="02000000000000000000" pitchFamily="2" charset="0"/>
              </a:rPr>
            </a:br>
            <a:r>
              <a:rPr lang="mn-MN" sz="1400" dirty="0">
                <a:solidFill>
                  <a:schemeClr val="bg1"/>
                </a:solidFill>
                <a:latin typeface="Roboto" panose="02000000000000000000" pitchFamily="2" charset="0"/>
                <a:ea typeface="Roboto" panose="02000000000000000000" pitchFamily="2" charset="0"/>
              </a:rPr>
              <a:t>Жил бүрийн 9-р сарын 2дахь долоо хоногт 3 өдрийн турш зохиогддог уг үзэсгэлэнд дэлхийн өнцөг булан бүрээс  аяллын агент, байгууллагын аялал жуулчлал хариуцсан менежерүүд, евент арга хэмжээ зохион байгуулдаг агентлагууд,  аялал жуулчлалын зөвлөлүүд , мэргэжлийн тур операторууд, зочид буудлууд, жуулчин тээврийн байгууллагууд, нислэгийн авиа компаниуд болон </a:t>
            </a:r>
            <a:r>
              <a:rPr lang="en-US" sz="1400" dirty="0">
                <a:solidFill>
                  <a:schemeClr val="bg1"/>
                </a:solidFill>
                <a:latin typeface="Roboto" panose="02000000000000000000" pitchFamily="2" charset="0"/>
                <a:ea typeface="Roboto" panose="02000000000000000000" pitchFamily="2" charset="0"/>
              </a:rPr>
              <a:t>IT-</a:t>
            </a:r>
            <a:r>
              <a:rPr lang="mn-MN" sz="1400" dirty="0">
                <a:solidFill>
                  <a:schemeClr val="bg1"/>
                </a:solidFill>
                <a:latin typeface="Roboto" panose="02000000000000000000" pitchFamily="2" charset="0"/>
                <a:ea typeface="Roboto" panose="02000000000000000000" pitchFamily="2" charset="0"/>
              </a:rPr>
              <a:t>технологийн чиглэлийн байгууллагуудын төлөөлөгч нар хүрэлцэн ирж оролцдог. </a:t>
            </a:r>
            <a:endParaRPr lang="en-US" sz="1400" dirty="0">
              <a:solidFill>
                <a:schemeClr val="bg1"/>
              </a:solidFill>
              <a:latin typeface="Roboto" panose="02000000000000000000" pitchFamily="2" charset="0"/>
              <a:ea typeface="Roboto" panose="02000000000000000000" pitchFamily="2" charset="0"/>
            </a:endParaRPr>
          </a:p>
          <a:p>
            <a:endParaRPr lang="en-US" sz="1400" dirty="0">
              <a:solidFill>
                <a:schemeClr val="bg1"/>
              </a:solidFill>
              <a:latin typeface="Roboto" panose="02000000000000000000" pitchFamily="2" charset="0"/>
              <a:ea typeface="Roboto" panose="02000000000000000000" pitchFamily="2" charset="0"/>
            </a:endParaRPr>
          </a:p>
          <a:p>
            <a:r>
              <a:rPr lang="mn-MN" sz="1400" dirty="0">
                <a:solidFill>
                  <a:schemeClr val="bg1"/>
                </a:solidFill>
                <a:latin typeface="Roboto" panose="02000000000000000000" pitchFamily="2" charset="0"/>
                <a:ea typeface="Roboto" panose="02000000000000000000" pitchFamily="2" charset="0"/>
              </a:rPr>
              <a:t>Үзэсгэлэнд жилд дунджаар 1,000 гаруй байгууллага талбай авч оролцдог ба үзэгч зочдын 84% нь Франц улсын мэргэжлийн хүмүүс байдаг.  2023 онд 10-р сарын 3-5 өдрүүдэд зохион байгуулагдсан уг үзэсгэлэнд 1434 байгууллага оролцож 29,475 аялал жуулчлалын мэргэжлийн үзэгч хүрэлцэн ирсэн. </a:t>
            </a:r>
            <a:endParaRPr lang="en-US" sz="1400" dirty="0">
              <a:solidFill>
                <a:schemeClr val="bg1"/>
              </a:solidFill>
              <a:latin typeface="Roboto" panose="02000000000000000000" pitchFamily="2" charset="0"/>
              <a:ea typeface="Roboto" panose="02000000000000000000" pitchFamily="2" charset="0"/>
            </a:endParaRPr>
          </a:p>
        </p:txBody>
      </p:sp>
      <p:sp>
        <p:nvSpPr>
          <p:cNvPr id="9" name="Rectangle 8"/>
          <p:cNvSpPr/>
          <p:nvPr/>
        </p:nvSpPr>
        <p:spPr>
          <a:xfrm>
            <a:off x="6696891" y="3487782"/>
            <a:ext cx="5024846" cy="2664823"/>
          </a:xfrm>
          <a:prstGeom prst="rect">
            <a:avLst/>
          </a:prstGeom>
          <a:solidFill>
            <a:schemeClr val="bg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162E0DA-79A6-4D96-B86A-EBC1289235C1}"/>
              </a:ext>
            </a:extLst>
          </p:cNvPr>
          <p:cNvPicPr>
            <a:picLocks noChangeAspect="1"/>
          </p:cNvPicPr>
          <p:nvPr/>
        </p:nvPicPr>
        <p:blipFill>
          <a:blip r:embed="rId3" cstate="print">
            <a:extLst>
              <a:ext uri="{28A0092B-C50C-407E-A947-70E740481C1C}">
                <a14:useLocalDpi xmlns:a14="http://schemas.microsoft.com/office/drawing/2010/main" val="0"/>
              </a:ext>
            </a:extLst>
          </a:blip>
          <a:srcRect t="6027" b="6027"/>
          <a:stretch/>
        </p:blipFill>
        <p:spPr>
          <a:xfrm>
            <a:off x="6696891" y="426213"/>
            <a:ext cx="5024846" cy="2737050"/>
          </a:xfrm>
          <a:prstGeom prst="rect">
            <a:avLst/>
          </a:prstGeom>
        </p:spPr>
      </p:pic>
      <p:pic>
        <p:nvPicPr>
          <p:cNvPr id="12" name="Picture 11">
            <a:extLst>
              <a:ext uri="{FF2B5EF4-FFF2-40B4-BE49-F238E27FC236}">
                <a16:creationId xmlns:a16="http://schemas.microsoft.com/office/drawing/2014/main" id="{93EE6F39-9E97-424F-89DC-C572F21FA5C4}"/>
              </a:ext>
            </a:extLst>
          </p:cNvPr>
          <p:cNvPicPr>
            <a:picLocks noChangeAspect="1"/>
          </p:cNvPicPr>
          <p:nvPr/>
        </p:nvPicPr>
        <p:blipFill>
          <a:blip r:embed="rId4">
            <a:extLst>
              <a:ext uri="{28A0092B-C50C-407E-A947-70E740481C1C}">
                <a14:useLocalDpi xmlns:a14="http://schemas.microsoft.com/office/drawing/2010/main" val="0"/>
              </a:ext>
            </a:extLst>
          </a:blip>
          <a:srcRect l="5352" r="5352"/>
          <a:stretch/>
        </p:blipFill>
        <p:spPr>
          <a:xfrm>
            <a:off x="6696891" y="3434080"/>
            <a:ext cx="5024846" cy="2718525"/>
          </a:xfrm>
          <a:prstGeom prst="rect">
            <a:avLst/>
          </a:prstGeom>
        </p:spPr>
      </p:pic>
    </p:spTree>
    <p:extLst>
      <p:ext uri="{BB962C8B-B14F-4D97-AF65-F5344CB8AC3E}">
        <p14:creationId xmlns:p14="http://schemas.microsoft.com/office/powerpoint/2010/main" val="29551044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510</TotalTime>
  <Words>1608</Words>
  <Application>Microsoft Office PowerPoint</Application>
  <PresentationFormat>Widescreen</PresentationFormat>
  <Paragraphs>106</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Montserrat</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Ankhbayar Shirchinjav</cp:lastModifiedBy>
  <cp:revision>37</cp:revision>
  <dcterms:created xsi:type="dcterms:W3CDTF">2025-01-24T07:18:57Z</dcterms:created>
  <dcterms:modified xsi:type="dcterms:W3CDTF">2025-02-11T01:25:34Z</dcterms:modified>
</cp:coreProperties>
</file>