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58" r:id="rId3"/>
    <p:sldId id="257" r:id="rId4"/>
    <p:sldId id="3539" r:id="rId5"/>
    <p:sldId id="3540" r:id="rId6"/>
    <p:sldId id="3538" r:id="rId7"/>
    <p:sldId id="3546" r:id="rId8"/>
    <p:sldId id="3545" r:id="rId9"/>
    <p:sldId id="3548" r:id="rId10"/>
    <p:sldId id="3519" r:id="rId11"/>
    <p:sldId id="3549" r:id="rId12"/>
    <p:sldId id="3521" r:id="rId13"/>
    <p:sldId id="3537" r:id="rId14"/>
    <p:sldId id="3407" r:id="rId15"/>
    <p:sldId id="3518" r:id="rId16"/>
    <p:sldId id="3541" r:id="rId17"/>
    <p:sldId id="3542" r:id="rId18"/>
    <p:sldId id="3551" r:id="rId19"/>
    <p:sldId id="3547" r:id="rId20"/>
    <p:sldId id="305" r:id="rId21"/>
    <p:sldId id="3550" r:id="rId22"/>
    <p:sldId id="332" r:id="rId23"/>
    <p:sldId id="31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04" autoAdjust="0"/>
    <p:restoredTop sz="94660"/>
  </p:normalViewPr>
  <p:slideViewPr>
    <p:cSldViewPr snapToGrid="0">
      <p:cViewPr varScale="1">
        <p:scale>
          <a:sx n="74" d="100"/>
          <a:sy n="74" d="100"/>
        </p:scale>
        <p:origin x="1032" y="67"/>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5369F1C-CFA8-47E8-AE35-6580ADC76E7D}" type="doc">
      <dgm:prSet loTypeId="urn:microsoft.com/office/officeart/2005/8/layout/venn2" loCatId="relationship" qsTypeId="urn:microsoft.com/office/officeart/2005/8/quickstyle/simple5" qsCatId="simple" csTypeId="urn:microsoft.com/office/officeart/2005/8/colors/accent1_3" csCatId="accent1" phldr="1"/>
      <dgm:spPr/>
      <dgm:t>
        <a:bodyPr/>
        <a:lstStyle/>
        <a:p>
          <a:endParaRPr lang="en-US"/>
        </a:p>
      </dgm:t>
    </dgm:pt>
    <dgm:pt modelId="{9F5D4005-893E-485C-BC38-624273ED5844}">
      <dgm:prSet phldrT="[Text]" custT="1"/>
      <dgm:spPr/>
      <dgm:t>
        <a:bodyPr/>
        <a:lstStyle/>
        <a:p>
          <a:r>
            <a:rPr lang="mn-MN" sz="1800" b="1" dirty="0">
              <a:latin typeface="Arial" panose="020B0604020202020204" pitchFamily="34" charset="0"/>
              <a:cs typeface="Arial" panose="020B0604020202020204" pitchFamily="34" charset="0"/>
            </a:rPr>
            <a:t>Нийт нутаг дэвсгэр</a:t>
          </a:r>
          <a:endParaRPr lang="en-US" sz="1800" b="1" dirty="0">
            <a:latin typeface="Arial" panose="020B0604020202020204" pitchFamily="34" charset="0"/>
            <a:cs typeface="Arial" panose="020B0604020202020204" pitchFamily="34" charset="0"/>
          </a:endParaRPr>
        </a:p>
      </dgm:t>
    </dgm:pt>
    <dgm:pt modelId="{EF97950C-51CD-4D25-9A47-9410C3454927}" type="parTrans" cxnId="{5FBEA0FF-C282-434D-93D2-FB6138F8B0E8}">
      <dgm:prSet/>
      <dgm:spPr/>
      <dgm:t>
        <a:bodyPr/>
        <a:lstStyle/>
        <a:p>
          <a:endParaRPr lang="en-US" sz="1800">
            <a:latin typeface="Arial" panose="020B0604020202020204" pitchFamily="34" charset="0"/>
            <a:cs typeface="Arial" panose="020B0604020202020204" pitchFamily="34" charset="0"/>
          </a:endParaRPr>
        </a:p>
      </dgm:t>
    </dgm:pt>
    <dgm:pt modelId="{F8AA07E2-6CBF-400F-8320-2A206548BE55}" type="sibTrans" cxnId="{5FBEA0FF-C282-434D-93D2-FB6138F8B0E8}">
      <dgm:prSet/>
      <dgm:spPr/>
      <dgm:t>
        <a:bodyPr/>
        <a:lstStyle/>
        <a:p>
          <a:endParaRPr lang="en-US" sz="1800">
            <a:latin typeface="Arial" panose="020B0604020202020204" pitchFamily="34" charset="0"/>
            <a:cs typeface="Arial" panose="020B0604020202020204" pitchFamily="34" charset="0"/>
          </a:endParaRPr>
        </a:p>
      </dgm:t>
    </dgm:pt>
    <dgm:pt modelId="{48A9D93F-6B70-48B0-8212-8950245AEF62}">
      <dgm:prSet phldrT="[Text]" custT="1"/>
      <dgm:spPr/>
      <dgm:t>
        <a:bodyPr/>
        <a:lstStyle/>
        <a:p>
          <a:r>
            <a:rPr lang="mn-MN" sz="1800" b="1">
              <a:latin typeface="Arial" panose="020B0604020202020204" pitchFamily="34" charset="0"/>
              <a:cs typeface="Arial" panose="020B0604020202020204" pitchFamily="34" charset="0"/>
            </a:rPr>
            <a:t>Аялал жуулчлалын нөөц бүс </a:t>
          </a:r>
          <a:endParaRPr lang="en-US" sz="1800" b="1" dirty="0">
            <a:latin typeface="Arial" panose="020B0604020202020204" pitchFamily="34" charset="0"/>
            <a:cs typeface="Arial" panose="020B0604020202020204" pitchFamily="34" charset="0"/>
          </a:endParaRPr>
        </a:p>
      </dgm:t>
    </dgm:pt>
    <dgm:pt modelId="{3B32CD9D-32EF-4257-A25C-CAB378958FE5}" type="parTrans" cxnId="{6B797DC8-026E-4720-884A-8983503EAB3F}">
      <dgm:prSet/>
      <dgm:spPr/>
      <dgm:t>
        <a:bodyPr/>
        <a:lstStyle/>
        <a:p>
          <a:endParaRPr lang="en-US" sz="1800">
            <a:latin typeface="Arial" panose="020B0604020202020204" pitchFamily="34" charset="0"/>
            <a:cs typeface="Arial" panose="020B0604020202020204" pitchFamily="34" charset="0"/>
          </a:endParaRPr>
        </a:p>
      </dgm:t>
    </dgm:pt>
    <dgm:pt modelId="{E38D2308-AA11-409F-82D8-B05C4B39E115}" type="sibTrans" cxnId="{6B797DC8-026E-4720-884A-8983503EAB3F}">
      <dgm:prSet/>
      <dgm:spPr/>
      <dgm:t>
        <a:bodyPr/>
        <a:lstStyle/>
        <a:p>
          <a:endParaRPr lang="en-US" sz="1800">
            <a:latin typeface="Arial" panose="020B0604020202020204" pitchFamily="34" charset="0"/>
            <a:cs typeface="Arial" panose="020B0604020202020204" pitchFamily="34" charset="0"/>
          </a:endParaRPr>
        </a:p>
      </dgm:t>
    </dgm:pt>
    <dgm:pt modelId="{99731A6B-66CE-4EAB-9476-CD43FF387810}">
      <dgm:prSet phldrT="[Text]" custT="1"/>
      <dgm:spPr/>
      <dgm:t>
        <a:bodyPr/>
        <a:lstStyle/>
        <a:p>
          <a:r>
            <a:rPr lang="mn-MN" sz="1800" b="1" dirty="0">
              <a:latin typeface="Arial" panose="020B0604020202020204" pitchFamily="34" charset="0"/>
              <a:cs typeface="Arial" panose="020B0604020202020204" pitchFamily="34" charset="0"/>
            </a:rPr>
            <a:t>Аялал жуулчлал зөвшөөрөгдөх бүс</a:t>
          </a:r>
          <a:endParaRPr lang="en-US" sz="1800" b="1" dirty="0">
            <a:latin typeface="Arial" panose="020B0604020202020204" pitchFamily="34" charset="0"/>
            <a:cs typeface="Arial" panose="020B0604020202020204" pitchFamily="34" charset="0"/>
          </a:endParaRPr>
        </a:p>
      </dgm:t>
    </dgm:pt>
    <dgm:pt modelId="{8EC7C243-C7F8-46B7-AE6C-26944D027A66}" type="parTrans" cxnId="{290FA0BA-8BD7-4056-88DC-227422A83833}">
      <dgm:prSet/>
      <dgm:spPr/>
      <dgm:t>
        <a:bodyPr/>
        <a:lstStyle/>
        <a:p>
          <a:endParaRPr lang="en-US" sz="1800">
            <a:latin typeface="Arial" panose="020B0604020202020204" pitchFamily="34" charset="0"/>
            <a:cs typeface="Arial" panose="020B0604020202020204" pitchFamily="34" charset="0"/>
          </a:endParaRPr>
        </a:p>
      </dgm:t>
    </dgm:pt>
    <dgm:pt modelId="{0776D072-1FCD-45AD-9AB5-FB08030AF162}" type="sibTrans" cxnId="{290FA0BA-8BD7-4056-88DC-227422A83833}">
      <dgm:prSet/>
      <dgm:spPr/>
      <dgm:t>
        <a:bodyPr/>
        <a:lstStyle/>
        <a:p>
          <a:endParaRPr lang="en-US" sz="1800">
            <a:latin typeface="Arial" panose="020B0604020202020204" pitchFamily="34" charset="0"/>
            <a:cs typeface="Arial" panose="020B0604020202020204" pitchFamily="34" charset="0"/>
          </a:endParaRPr>
        </a:p>
      </dgm:t>
    </dgm:pt>
    <dgm:pt modelId="{E35B1A06-1758-4445-B3E9-00DE5350F646}">
      <dgm:prSet phldrT="[Text]" custT="1"/>
      <dgm:spPr/>
      <dgm:t>
        <a:bodyPr/>
        <a:lstStyle/>
        <a:p>
          <a:r>
            <a:rPr lang="mn-MN" sz="1800" b="1">
              <a:latin typeface="Arial" panose="020B0604020202020204" pitchFamily="34" charset="0"/>
              <a:cs typeface="Arial" panose="020B0604020202020204" pitchFamily="34" charset="0"/>
            </a:rPr>
            <a:t>Аялал жуулчлалын үндсэн бүс</a:t>
          </a:r>
          <a:endParaRPr lang="en-US" sz="1800" b="1" dirty="0">
            <a:latin typeface="Arial" panose="020B0604020202020204" pitchFamily="34" charset="0"/>
            <a:cs typeface="Arial" panose="020B0604020202020204" pitchFamily="34" charset="0"/>
          </a:endParaRPr>
        </a:p>
      </dgm:t>
    </dgm:pt>
    <dgm:pt modelId="{22E36EB0-7A85-4478-9DE1-FDDE1BDD880A}" type="parTrans" cxnId="{2B7870F3-F5BE-4918-B417-9F21DC8FC5C3}">
      <dgm:prSet/>
      <dgm:spPr/>
      <dgm:t>
        <a:bodyPr/>
        <a:lstStyle/>
        <a:p>
          <a:endParaRPr lang="en-US" sz="1800">
            <a:latin typeface="Arial" panose="020B0604020202020204" pitchFamily="34" charset="0"/>
            <a:cs typeface="Arial" panose="020B0604020202020204" pitchFamily="34" charset="0"/>
          </a:endParaRPr>
        </a:p>
      </dgm:t>
    </dgm:pt>
    <dgm:pt modelId="{D0EA9809-8DFC-4D30-B932-869FAE00C39C}" type="sibTrans" cxnId="{2B7870F3-F5BE-4918-B417-9F21DC8FC5C3}">
      <dgm:prSet/>
      <dgm:spPr/>
      <dgm:t>
        <a:bodyPr/>
        <a:lstStyle/>
        <a:p>
          <a:endParaRPr lang="en-US" sz="1800">
            <a:latin typeface="Arial" panose="020B0604020202020204" pitchFamily="34" charset="0"/>
            <a:cs typeface="Arial" panose="020B0604020202020204" pitchFamily="34" charset="0"/>
          </a:endParaRPr>
        </a:p>
      </dgm:t>
    </dgm:pt>
    <dgm:pt modelId="{2ED29345-88EC-47C3-91A0-F5FD14A65196}" type="pres">
      <dgm:prSet presAssocID="{F5369F1C-CFA8-47E8-AE35-6580ADC76E7D}" presName="Name0" presStyleCnt="0">
        <dgm:presLayoutVars>
          <dgm:chMax val="7"/>
          <dgm:resizeHandles val="exact"/>
        </dgm:presLayoutVars>
      </dgm:prSet>
      <dgm:spPr/>
    </dgm:pt>
    <dgm:pt modelId="{282AC773-D692-42DF-AA00-5B4A1B294D85}" type="pres">
      <dgm:prSet presAssocID="{F5369F1C-CFA8-47E8-AE35-6580ADC76E7D}" presName="comp1" presStyleCnt="0"/>
      <dgm:spPr/>
    </dgm:pt>
    <dgm:pt modelId="{CD16205E-BAAF-45DF-AF54-1B648593F4BD}" type="pres">
      <dgm:prSet presAssocID="{F5369F1C-CFA8-47E8-AE35-6580ADC76E7D}" presName="circle1" presStyleLbl="node1" presStyleIdx="0" presStyleCnt="4" custScaleX="151634"/>
      <dgm:spPr/>
    </dgm:pt>
    <dgm:pt modelId="{84C31618-713E-49DF-BC58-B7B1EB4670FE}" type="pres">
      <dgm:prSet presAssocID="{F5369F1C-CFA8-47E8-AE35-6580ADC76E7D}" presName="c1text" presStyleLbl="node1" presStyleIdx="0" presStyleCnt="4">
        <dgm:presLayoutVars>
          <dgm:bulletEnabled val="1"/>
        </dgm:presLayoutVars>
      </dgm:prSet>
      <dgm:spPr/>
    </dgm:pt>
    <dgm:pt modelId="{AC87A5BB-10EA-4D62-B41E-3F5E29AB1958}" type="pres">
      <dgm:prSet presAssocID="{F5369F1C-CFA8-47E8-AE35-6580ADC76E7D}" presName="comp2" presStyleCnt="0"/>
      <dgm:spPr/>
    </dgm:pt>
    <dgm:pt modelId="{0DDAD27E-B966-41CD-98E2-F002086A1AD7}" type="pres">
      <dgm:prSet presAssocID="{F5369F1C-CFA8-47E8-AE35-6580ADC76E7D}" presName="circle2" presStyleLbl="node1" presStyleIdx="1" presStyleCnt="4" custScaleX="154684" custScaleY="103846" custLinFactNeighborX="0" custLinFactNeighborY="0"/>
      <dgm:spPr/>
    </dgm:pt>
    <dgm:pt modelId="{453F61B1-210E-4ED7-8CFD-24EE95D0FD3D}" type="pres">
      <dgm:prSet presAssocID="{F5369F1C-CFA8-47E8-AE35-6580ADC76E7D}" presName="c2text" presStyleLbl="node1" presStyleIdx="1" presStyleCnt="4">
        <dgm:presLayoutVars>
          <dgm:bulletEnabled val="1"/>
        </dgm:presLayoutVars>
      </dgm:prSet>
      <dgm:spPr/>
    </dgm:pt>
    <dgm:pt modelId="{ACA7FCF8-97FB-42F8-A255-2416AEBACBC9}" type="pres">
      <dgm:prSet presAssocID="{F5369F1C-CFA8-47E8-AE35-6580ADC76E7D}" presName="comp3" presStyleCnt="0"/>
      <dgm:spPr/>
    </dgm:pt>
    <dgm:pt modelId="{940C57F4-3641-42B9-8C87-E3A6937D5177}" type="pres">
      <dgm:prSet presAssocID="{F5369F1C-CFA8-47E8-AE35-6580ADC76E7D}" presName="circle3" presStyleLbl="node1" presStyleIdx="2" presStyleCnt="4" custScaleX="151394" custScaleY="97436" custLinFactNeighborX="1282" custLinFactNeighborY="2564"/>
      <dgm:spPr/>
    </dgm:pt>
    <dgm:pt modelId="{5DB13CBE-3943-434E-8137-8528058F7F7E}" type="pres">
      <dgm:prSet presAssocID="{F5369F1C-CFA8-47E8-AE35-6580ADC76E7D}" presName="c3text" presStyleLbl="node1" presStyleIdx="2" presStyleCnt="4">
        <dgm:presLayoutVars>
          <dgm:bulletEnabled val="1"/>
        </dgm:presLayoutVars>
      </dgm:prSet>
      <dgm:spPr/>
    </dgm:pt>
    <dgm:pt modelId="{443E45D0-2632-4282-8F23-1575ECD005E2}" type="pres">
      <dgm:prSet presAssocID="{F5369F1C-CFA8-47E8-AE35-6580ADC76E7D}" presName="comp4" presStyleCnt="0"/>
      <dgm:spPr/>
    </dgm:pt>
    <dgm:pt modelId="{A9EFFBB0-B79D-40E9-A459-7E50BDF5E2DB}" type="pres">
      <dgm:prSet presAssocID="{F5369F1C-CFA8-47E8-AE35-6580ADC76E7D}" presName="circle4" presStyleLbl="node1" presStyleIdx="3" presStyleCnt="4" custScaleX="161220" custScaleY="92309" custLinFactNeighborX="0" custLinFactNeighborY="9615"/>
      <dgm:spPr/>
    </dgm:pt>
    <dgm:pt modelId="{3C77655B-035D-4FCD-927E-1EA193F876D9}" type="pres">
      <dgm:prSet presAssocID="{F5369F1C-CFA8-47E8-AE35-6580ADC76E7D}" presName="c4text" presStyleLbl="node1" presStyleIdx="3" presStyleCnt="4">
        <dgm:presLayoutVars>
          <dgm:bulletEnabled val="1"/>
        </dgm:presLayoutVars>
      </dgm:prSet>
      <dgm:spPr/>
    </dgm:pt>
  </dgm:ptLst>
  <dgm:cxnLst>
    <dgm:cxn modelId="{9D627E08-989B-4654-96C1-85BBEEA1689F}" type="presOf" srcId="{48A9D93F-6B70-48B0-8212-8950245AEF62}" destId="{453F61B1-210E-4ED7-8CFD-24EE95D0FD3D}" srcOrd="1" destOrd="0" presId="urn:microsoft.com/office/officeart/2005/8/layout/venn2"/>
    <dgm:cxn modelId="{A0C24F1F-316E-4827-BF97-90C00550D763}" type="presOf" srcId="{F5369F1C-CFA8-47E8-AE35-6580ADC76E7D}" destId="{2ED29345-88EC-47C3-91A0-F5FD14A65196}" srcOrd="0" destOrd="0" presId="urn:microsoft.com/office/officeart/2005/8/layout/venn2"/>
    <dgm:cxn modelId="{1D1A6B22-AC18-4FDB-87F2-A96A7C1C2F85}" type="presOf" srcId="{48A9D93F-6B70-48B0-8212-8950245AEF62}" destId="{0DDAD27E-B966-41CD-98E2-F002086A1AD7}" srcOrd="0" destOrd="0" presId="urn:microsoft.com/office/officeart/2005/8/layout/venn2"/>
    <dgm:cxn modelId="{7FDAFB3E-2941-452A-BFE1-4128445A62F4}" type="presOf" srcId="{E35B1A06-1758-4445-B3E9-00DE5350F646}" destId="{3C77655B-035D-4FCD-927E-1EA193F876D9}" srcOrd="1" destOrd="0" presId="urn:microsoft.com/office/officeart/2005/8/layout/venn2"/>
    <dgm:cxn modelId="{61012844-B638-4E35-B71C-7BD1381E66BB}" type="presOf" srcId="{9F5D4005-893E-485C-BC38-624273ED5844}" destId="{CD16205E-BAAF-45DF-AF54-1B648593F4BD}" srcOrd="0" destOrd="0" presId="urn:microsoft.com/office/officeart/2005/8/layout/venn2"/>
    <dgm:cxn modelId="{2309F765-2C5E-46C4-83AC-0D5B72824653}" type="presOf" srcId="{99731A6B-66CE-4EAB-9476-CD43FF387810}" destId="{5DB13CBE-3943-434E-8137-8528058F7F7E}" srcOrd="1" destOrd="0" presId="urn:microsoft.com/office/officeart/2005/8/layout/venn2"/>
    <dgm:cxn modelId="{D8407BA4-B5A4-44E0-AC05-5A98AA7298D4}" type="presOf" srcId="{99731A6B-66CE-4EAB-9476-CD43FF387810}" destId="{940C57F4-3641-42B9-8C87-E3A6937D5177}" srcOrd="0" destOrd="0" presId="urn:microsoft.com/office/officeart/2005/8/layout/venn2"/>
    <dgm:cxn modelId="{290FA0BA-8BD7-4056-88DC-227422A83833}" srcId="{F5369F1C-CFA8-47E8-AE35-6580ADC76E7D}" destId="{99731A6B-66CE-4EAB-9476-CD43FF387810}" srcOrd="2" destOrd="0" parTransId="{8EC7C243-C7F8-46B7-AE6C-26944D027A66}" sibTransId="{0776D072-1FCD-45AD-9AB5-FB08030AF162}"/>
    <dgm:cxn modelId="{367C6FBC-B390-4C07-8680-0793233FF7FB}" type="presOf" srcId="{E35B1A06-1758-4445-B3E9-00DE5350F646}" destId="{A9EFFBB0-B79D-40E9-A459-7E50BDF5E2DB}" srcOrd="0" destOrd="0" presId="urn:microsoft.com/office/officeart/2005/8/layout/venn2"/>
    <dgm:cxn modelId="{6B797DC8-026E-4720-884A-8983503EAB3F}" srcId="{F5369F1C-CFA8-47E8-AE35-6580ADC76E7D}" destId="{48A9D93F-6B70-48B0-8212-8950245AEF62}" srcOrd="1" destOrd="0" parTransId="{3B32CD9D-32EF-4257-A25C-CAB378958FE5}" sibTransId="{E38D2308-AA11-409F-82D8-B05C4B39E115}"/>
    <dgm:cxn modelId="{2B7870F3-F5BE-4918-B417-9F21DC8FC5C3}" srcId="{F5369F1C-CFA8-47E8-AE35-6580ADC76E7D}" destId="{E35B1A06-1758-4445-B3E9-00DE5350F646}" srcOrd="3" destOrd="0" parTransId="{22E36EB0-7A85-4478-9DE1-FDDE1BDD880A}" sibTransId="{D0EA9809-8DFC-4D30-B932-869FAE00C39C}"/>
    <dgm:cxn modelId="{3FCF8BFE-0C83-4E51-B3BF-BED50DC3A099}" type="presOf" srcId="{9F5D4005-893E-485C-BC38-624273ED5844}" destId="{84C31618-713E-49DF-BC58-B7B1EB4670FE}" srcOrd="1" destOrd="0" presId="urn:microsoft.com/office/officeart/2005/8/layout/venn2"/>
    <dgm:cxn modelId="{5FBEA0FF-C282-434D-93D2-FB6138F8B0E8}" srcId="{F5369F1C-CFA8-47E8-AE35-6580ADC76E7D}" destId="{9F5D4005-893E-485C-BC38-624273ED5844}" srcOrd="0" destOrd="0" parTransId="{EF97950C-51CD-4D25-9A47-9410C3454927}" sibTransId="{F8AA07E2-6CBF-400F-8320-2A206548BE55}"/>
    <dgm:cxn modelId="{7298A77C-7FCA-4132-8A5F-170661A3108B}" type="presParOf" srcId="{2ED29345-88EC-47C3-91A0-F5FD14A65196}" destId="{282AC773-D692-42DF-AA00-5B4A1B294D85}" srcOrd="0" destOrd="0" presId="urn:microsoft.com/office/officeart/2005/8/layout/venn2"/>
    <dgm:cxn modelId="{5370DF37-AAA3-4D7C-AE1B-E63BE00E2232}" type="presParOf" srcId="{282AC773-D692-42DF-AA00-5B4A1B294D85}" destId="{CD16205E-BAAF-45DF-AF54-1B648593F4BD}" srcOrd="0" destOrd="0" presId="urn:microsoft.com/office/officeart/2005/8/layout/venn2"/>
    <dgm:cxn modelId="{D45B0D7A-22D3-4260-9AE5-4DE0756445BE}" type="presParOf" srcId="{282AC773-D692-42DF-AA00-5B4A1B294D85}" destId="{84C31618-713E-49DF-BC58-B7B1EB4670FE}" srcOrd="1" destOrd="0" presId="urn:microsoft.com/office/officeart/2005/8/layout/venn2"/>
    <dgm:cxn modelId="{6ED1CDFB-7DBD-4F3F-9EE8-1F2A26CA635D}" type="presParOf" srcId="{2ED29345-88EC-47C3-91A0-F5FD14A65196}" destId="{AC87A5BB-10EA-4D62-B41E-3F5E29AB1958}" srcOrd="1" destOrd="0" presId="urn:microsoft.com/office/officeart/2005/8/layout/venn2"/>
    <dgm:cxn modelId="{A619EB40-AE5F-40F1-ACD7-0A61B835D8E2}" type="presParOf" srcId="{AC87A5BB-10EA-4D62-B41E-3F5E29AB1958}" destId="{0DDAD27E-B966-41CD-98E2-F002086A1AD7}" srcOrd="0" destOrd="0" presId="urn:microsoft.com/office/officeart/2005/8/layout/venn2"/>
    <dgm:cxn modelId="{B1976AA7-99DD-4142-9030-AB9DD9D1FAEB}" type="presParOf" srcId="{AC87A5BB-10EA-4D62-B41E-3F5E29AB1958}" destId="{453F61B1-210E-4ED7-8CFD-24EE95D0FD3D}" srcOrd="1" destOrd="0" presId="urn:microsoft.com/office/officeart/2005/8/layout/venn2"/>
    <dgm:cxn modelId="{9B33B46E-620C-42C0-B059-9E7A0F9F0A83}" type="presParOf" srcId="{2ED29345-88EC-47C3-91A0-F5FD14A65196}" destId="{ACA7FCF8-97FB-42F8-A255-2416AEBACBC9}" srcOrd="2" destOrd="0" presId="urn:microsoft.com/office/officeart/2005/8/layout/venn2"/>
    <dgm:cxn modelId="{7B7DDE93-7774-462C-A958-4AEB24F54888}" type="presParOf" srcId="{ACA7FCF8-97FB-42F8-A255-2416AEBACBC9}" destId="{940C57F4-3641-42B9-8C87-E3A6937D5177}" srcOrd="0" destOrd="0" presId="urn:microsoft.com/office/officeart/2005/8/layout/venn2"/>
    <dgm:cxn modelId="{824A5314-F5A4-45E0-BD71-D27E11034CF1}" type="presParOf" srcId="{ACA7FCF8-97FB-42F8-A255-2416AEBACBC9}" destId="{5DB13CBE-3943-434E-8137-8528058F7F7E}" srcOrd="1" destOrd="0" presId="urn:microsoft.com/office/officeart/2005/8/layout/venn2"/>
    <dgm:cxn modelId="{1FA5C088-ECDF-4298-8378-B57147A22B82}" type="presParOf" srcId="{2ED29345-88EC-47C3-91A0-F5FD14A65196}" destId="{443E45D0-2632-4282-8F23-1575ECD005E2}" srcOrd="3" destOrd="0" presId="urn:microsoft.com/office/officeart/2005/8/layout/venn2"/>
    <dgm:cxn modelId="{D11BC330-168C-49D7-BB87-C2C741A5EE54}" type="presParOf" srcId="{443E45D0-2632-4282-8F23-1575ECD005E2}" destId="{A9EFFBB0-B79D-40E9-A459-7E50BDF5E2DB}" srcOrd="0" destOrd="0" presId="urn:microsoft.com/office/officeart/2005/8/layout/venn2"/>
    <dgm:cxn modelId="{8783A2C1-EB6E-417C-B19B-BAB0D23A6C5D}" type="presParOf" srcId="{443E45D0-2632-4282-8F23-1575ECD005E2}" destId="{3C77655B-035D-4FCD-927E-1EA193F876D9}"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16205E-BAAF-45DF-AF54-1B648593F4BD}">
      <dsp:nvSpPr>
        <dsp:cNvPr id="0" name=""/>
        <dsp:cNvSpPr/>
      </dsp:nvSpPr>
      <dsp:spPr>
        <a:xfrm>
          <a:off x="1109715" y="-42137"/>
          <a:ext cx="8306560" cy="5478033"/>
        </a:xfrm>
        <a:prstGeom prst="ellipse">
          <a:avLst/>
        </a:prstGeom>
        <a:gradFill rotWithShape="0">
          <a:gsLst>
            <a:gs pos="0">
              <a:schemeClr val="accent1">
                <a:shade val="80000"/>
                <a:hueOff val="0"/>
                <a:satOff val="0"/>
                <a:lumOff val="0"/>
                <a:alphaOff val="0"/>
                <a:satMod val="103000"/>
                <a:lumMod val="102000"/>
                <a:tint val="94000"/>
              </a:schemeClr>
            </a:gs>
            <a:gs pos="50000">
              <a:schemeClr val="accent1">
                <a:shade val="80000"/>
                <a:hueOff val="0"/>
                <a:satOff val="0"/>
                <a:lumOff val="0"/>
                <a:alphaOff val="0"/>
                <a:satMod val="110000"/>
                <a:lumMod val="100000"/>
                <a:shade val="100000"/>
              </a:schemeClr>
            </a:gs>
            <a:gs pos="100000">
              <a:schemeClr val="accent1">
                <a:shade val="8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mn-MN" sz="1800" b="1" kern="1200" dirty="0">
              <a:latin typeface="Arial" panose="020B0604020202020204" pitchFamily="34" charset="0"/>
              <a:cs typeface="Arial" panose="020B0604020202020204" pitchFamily="34" charset="0"/>
            </a:rPr>
            <a:t>Нийт нутаг дэвсгэр</a:t>
          </a:r>
          <a:endParaRPr lang="en-US" sz="1800" b="1" kern="1200" dirty="0">
            <a:latin typeface="Arial" panose="020B0604020202020204" pitchFamily="34" charset="0"/>
            <a:cs typeface="Arial" panose="020B0604020202020204" pitchFamily="34" charset="0"/>
          </a:endParaRPr>
        </a:p>
      </dsp:txBody>
      <dsp:txXfrm>
        <a:off x="4101738" y="231764"/>
        <a:ext cx="2322514" cy="821704"/>
      </dsp:txXfrm>
    </dsp:sp>
    <dsp:sp modelId="{0DDAD27E-B966-41CD-98E2-F002086A1AD7}">
      <dsp:nvSpPr>
        <dsp:cNvPr id="0" name=""/>
        <dsp:cNvSpPr/>
      </dsp:nvSpPr>
      <dsp:spPr>
        <a:xfrm>
          <a:off x="1873539" y="969195"/>
          <a:ext cx="6778912" cy="4550974"/>
        </a:xfrm>
        <a:prstGeom prst="ellipse">
          <a:avLst/>
        </a:prstGeom>
        <a:gradFill rotWithShape="0">
          <a:gsLst>
            <a:gs pos="0">
              <a:schemeClr val="accent1">
                <a:shade val="80000"/>
                <a:hueOff val="116428"/>
                <a:satOff val="-2085"/>
                <a:lumOff val="8862"/>
                <a:alphaOff val="0"/>
                <a:satMod val="103000"/>
                <a:lumMod val="102000"/>
                <a:tint val="94000"/>
              </a:schemeClr>
            </a:gs>
            <a:gs pos="50000">
              <a:schemeClr val="accent1">
                <a:shade val="80000"/>
                <a:hueOff val="116428"/>
                <a:satOff val="-2085"/>
                <a:lumOff val="8862"/>
                <a:alphaOff val="0"/>
                <a:satMod val="110000"/>
                <a:lumMod val="100000"/>
                <a:shade val="100000"/>
              </a:schemeClr>
            </a:gs>
            <a:gs pos="100000">
              <a:schemeClr val="accent1">
                <a:shade val="80000"/>
                <a:hueOff val="116428"/>
                <a:satOff val="-2085"/>
                <a:lumOff val="886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mn-MN" sz="1800" b="1" kern="1200">
              <a:latin typeface="Arial" panose="020B0604020202020204" pitchFamily="34" charset="0"/>
              <a:cs typeface="Arial" panose="020B0604020202020204" pitchFamily="34" charset="0"/>
            </a:rPr>
            <a:t>Аялал жуулчлалын нөөц бүс </a:t>
          </a:r>
          <a:endParaRPr lang="en-US" sz="1800" b="1" kern="1200" dirty="0">
            <a:latin typeface="Arial" panose="020B0604020202020204" pitchFamily="34" charset="0"/>
            <a:cs typeface="Arial" panose="020B0604020202020204" pitchFamily="34" charset="0"/>
          </a:endParaRPr>
        </a:p>
      </dsp:txBody>
      <dsp:txXfrm>
        <a:off x="4078380" y="1242253"/>
        <a:ext cx="2369229" cy="819175"/>
      </dsp:txXfrm>
    </dsp:sp>
    <dsp:sp modelId="{940C57F4-3641-42B9-8C87-E3A6937D5177}">
      <dsp:nvSpPr>
        <dsp:cNvPr id="0" name=""/>
        <dsp:cNvSpPr/>
      </dsp:nvSpPr>
      <dsp:spPr>
        <a:xfrm>
          <a:off x="2817108" y="2275487"/>
          <a:ext cx="4976047" cy="3202545"/>
        </a:xfrm>
        <a:prstGeom prst="ellipse">
          <a:avLst/>
        </a:prstGeom>
        <a:gradFill rotWithShape="0">
          <a:gsLst>
            <a:gs pos="0">
              <a:schemeClr val="accent1">
                <a:shade val="80000"/>
                <a:hueOff val="232855"/>
                <a:satOff val="-4171"/>
                <a:lumOff val="17723"/>
                <a:alphaOff val="0"/>
                <a:satMod val="103000"/>
                <a:lumMod val="102000"/>
                <a:tint val="94000"/>
              </a:schemeClr>
            </a:gs>
            <a:gs pos="50000">
              <a:schemeClr val="accent1">
                <a:shade val="80000"/>
                <a:hueOff val="232855"/>
                <a:satOff val="-4171"/>
                <a:lumOff val="17723"/>
                <a:alphaOff val="0"/>
                <a:satMod val="110000"/>
                <a:lumMod val="100000"/>
                <a:shade val="100000"/>
              </a:schemeClr>
            </a:gs>
            <a:gs pos="100000">
              <a:schemeClr val="accent1">
                <a:shade val="80000"/>
                <a:hueOff val="232855"/>
                <a:satOff val="-4171"/>
                <a:lumOff val="1772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mn-MN" sz="1800" b="1" kern="1200" dirty="0">
              <a:latin typeface="Arial" panose="020B0604020202020204" pitchFamily="34" charset="0"/>
              <a:cs typeface="Arial" panose="020B0604020202020204" pitchFamily="34" charset="0"/>
            </a:rPr>
            <a:t>Аялал жуулчлал зөвшөөрөгдөх бүс</a:t>
          </a:r>
          <a:endParaRPr lang="en-US" sz="1800" b="1" kern="1200" dirty="0">
            <a:latin typeface="Arial" panose="020B0604020202020204" pitchFamily="34" charset="0"/>
            <a:cs typeface="Arial" panose="020B0604020202020204" pitchFamily="34" charset="0"/>
          </a:endParaRPr>
        </a:p>
      </dsp:txBody>
      <dsp:txXfrm>
        <a:off x="4145713" y="2515678"/>
        <a:ext cx="2318838" cy="720572"/>
      </dsp:txXfrm>
    </dsp:sp>
    <dsp:sp modelId="{A9EFFBB0-B79D-40E9-A459-7E50BDF5E2DB}">
      <dsp:nvSpPr>
        <dsp:cNvPr id="0" name=""/>
        <dsp:cNvSpPr/>
      </dsp:nvSpPr>
      <dsp:spPr>
        <a:xfrm>
          <a:off x="3496658" y="3455346"/>
          <a:ext cx="3532673" cy="2022686"/>
        </a:xfrm>
        <a:prstGeom prst="ellipse">
          <a:avLst/>
        </a:prstGeom>
        <a:gradFill rotWithShape="0">
          <a:gsLst>
            <a:gs pos="0">
              <a:schemeClr val="accent1">
                <a:shade val="80000"/>
                <a:hueOff val="349283"/>
                <a:satOff val="-6256"/>
                <a:lumOff val="26585"/>
                <a:alphaOff val="0"/>
                <a:satMod val="103000"/>
                <a:lumMod val="102000"/>
                <a:tint val="94000"/>
              </a:schemeClr>
            </a:gs>
            <a:gs pos="50000">
              <a:schemeClr val="accent1">
                <a:shade val="80000"/>
                <a:hueOff val="349283"/>
                <a:satOff val="-6256"/>
                <a:lumOff val="26585"/>
                <a:alphaOff val="0"/>
                <a:satMod val="110000"/>
                <a:lumMod val="100000"/>
                <a:shade val="100000"/>
              </a:schemeClr>
            </a:gs>
            <a:gs pos="100000">
              <a:schemeClr val="accent1">
                <a:shade val="80000"/>
                <a:hueOff val="349283"/>
                <a:satOff val="-6256"/>
                <a:lumOff val="2658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mn-MN" sz="1800" b="1" kern="1200">
              <a:latin typeface="Arial" panose="020B0604020202020204" pitchFamily="34" charset="0"/>
              <a:cs typeface="Arial" panose="020B0604020202020204" pitchFamily="34" charset="0"/>
            </a:rPr>
            <a:t>Аялал жуулчлалын үндсэн бүс</a:t>
          </a:r>
          <a:endParaRPr lang="en-US" sz="1800" b="1" kern="1200" dirty="0">
            <a:latin typeface="Arial" panose="020B0604020202020204" pitchFamily="34" charset="0"/>
            <a:cs typeface="Arial" panose="020B0604020202020204" pitchFamily="34" charset="0"/>
          </a:endParaRPr>
        </a:p>
      </dsp:txBody>
      <dsp:txXfrm>
        <a:off x="4014006" y="3961017"/>
        <a:ext cx="2497977" cy="1011343"/>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202DE4-9694-4E06-9D0B-627A547258C9}" type="datetimeFigureOut">
              <a:rPr lang="en-US" smtClean="0"/>
              <a:t>2/11/2025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D3F6EE-1EB9-41CE-8620-3266D81F50E6}" type="slidenum">
              <a:rPr lang="en-US" smtClean="0"/>
              <a:t>‹#›</a:t>
            </a:fld>
            <a:endParaRPr lang="en-US"/>
          </a:p>
        </p:txBody>
      </p:sp>
    </p:spTree>
    <p:extLst>
      <p:ext uri="{BB962C8B-B14F-4D97-AF65-F5344CB8AC3E}">
        <p14:creationId xmlns:p14="http://schemas.microsoft.com/office/powerpoint/2010/main" val="30679450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52EC03E-C4EF-4445-8307-C71550A9CB54}" type="slidenum">
              <a:rPr lang="en-US" smtClean="0"/>
              <a:t>4</a:t>
            </a:fld>
            <a:endParaRPr lang="en-US"/>
          </a:p>
        </p:txBody>
      </p:sp>
    </p:spTree>
    <p:extLst>
      <p:ext uri="{BB962C8B-B14F-4D97-AF65-F5344CB8AC3E}">
        <p14:creationId xmlns:p14="http://schemas.microsoft.com/office/powerpoint/2010/main" val="1742123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52EC03E-C4EF-4445-8307-C71550A9CB54}" type="slidenum">
              <a:rPr lang="en-US" smtClean="0"/>
              <a:t>14</a:t>
            </a:fld>
            <a:endParaRPr lang="en-US"/>
          </a:p>
        </p:txBody>
      </p:sp>
    </p:spTree>
    <p:extLst>
      <p:ext uri="{BB962C8B-B14F-4D97-AF65-F5344CB8AC3E}">
        <p14:creationId xmlns:p14="http://schemas.microsoft.com/office/powerpoint/2010/main" val="185479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36086D-09B8-4905-95A5-2B1218D28C69}" type="slidenum">
              <a:rPr lang="en-US" smtClean="0"/>
              <a:t>23</a:t>
            </a:fld>
            <a:endParaRPr lang="en-US"/>
          </a:p>
        </p:txBody>
      </p:sp>
    </p:spTree>
    <p:extLst>
      <p:ext uri="{BB962C8B-B14F-4D97-AF65-F5344CB8AC3E}">
        <p14:creationId xmlns:p14="http://schemas.microsoft.com/office/powerpoint/2010/main" val="17307622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B31CB2-B489-F0C9-A96A-DE55C99EC92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5BA0F55-5909-EBB7-7729-F4262C06DE8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C455B11-B5AC-7C51-A5D7-AF32386807F0}"/>
              </a:ext>
            </a:extLst>
          </p:cNvPr>
          <p:cNvSpPr>
            <a:spLocks noGrp="1"/>
          </p:cNvSpPr>
          <p:nvPr>
            <p:ph type="dt" sz="half" idx="10"/>
          </p:nvPr>
        </p:nvSpPr>
        <p:spPr/>
        <p:txBody>
          <a:bodyPr/>
          <a:lstStyle/>
          <a:p>
            <a:fld id="{F437692E-9FA2-4264-A0D6-14167BE09DED}" type="datetimeFigureOut">
              <a:rPr lang="en-US" smtClean="0"/>
              <a:t>2/11/2025</a:t>
            </a:fld>
            <a:endParaRPr lang="en-US"/>
          </a:p>
        </p:txBody>
      </p:sp>
      <p:sp>
        <p:nvSpPr>
          <p:cNvPr id="5" name="Footer Placeholder 4">
            <a:extLst>
              <a:ext uri="{FF2B5EF4-FFF2-40B4-BE49-F238E27FC236}">
                <a16:creationId xmlns:a16="http://schemas.microsoft.com/office/drawing/2014/main" id="{F9229EB4-62CF-64BD-9B62-EF528E9548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9F4695-B94F-9FFD-3358-AEC524D765EB}"/>
              </a:ext>
            </a:extLst>
          </p:cNvPr>
          <p:cNvSpPr>
            <a:spLocks noGrp="1"/>
          </p:cNvSpPr>
          <p:nvPr>
            <p:ph type="sldNum" sz="quarter" idx="12"/>
          </p:nvPr>
        </p:nvSpPr>
        <p:spPr/>
        <p:txBody>
          <a:bodyPr/>
          <a:lstStyle/>
          <a:p>
            <a:fld id="{CF3FBBC8-D593-4FF1-9BF9-6E659BFCE30C}" type="slidenum">
              <a:rPr lang="en-US" smtClean="0"/>
              <a:t>‹#›</a:t>
            </a:fld>
            <a:endParaRPr lang="en-US"/>
          </a:p>
        </p:txBody>
      </p:sp>
    </p:spTree>
    <p:extLst>
      <p:ext uri="{BB962C8B-B14F-4D97-AF65-F5344CB8AC3E}">
        <p14:creationId xmlns:p14="http://schemas.microsoft.com/office/powerpoint/2010/main" val="15303681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0AE71-4213-5D48-5E2D-854BCEB0CC0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305D056-D15A-50CA-7C09-09A6D689192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5CEBE5-CB13-A725-A3D4-6AFCD4B04AEF}"/>
              </a:ext>
            </a:extLst>
          </p:cNvPr>
          <p:cNvSpPr>
            <a:spLocks noGrp="1"/>
          </p:cNvSpPr>
          <p:nvPr>
            <p:ph type="dt" sz="half" idx="10"/>
          </p:nvPr>
        </p:nvSpPr>
        <p:spPr/>
        <p:txBody>
          <a:bodyPr/>
          <a:lstStyle/>
          <a:p>
            <a:fld id="{F437692E-9FA2-4264-A0D6-14167BE09DED}" type="datetimeFigureOut">
              <a:rPr lang="en-US" smtClean="0"/>
              <a:t>2/11/2025</a:t>
            </a:fld>
            <a:endParaRPr lang="en-US"/>
          </a:p>
        </p:txBody>
      </p:sp>
      <p:sp>
        <p:nvSpPr>
          <p:cNvPr id="5" name="Footer Placeholder 4">
            <a:extLst>
              <a:ext uri="{FF2B5EF4-FFF2-40B4-BE49-F238E27FC236}">
                <a16:creationId xmlns:a16="http://schemas.microsoft.com/office/drawing/2014/main" id="{10EF2C74-36E8-E248-CCEB-200DE36E2B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CA17AB-0DBC-971B-E316-A3E21EE8DFDD}"/>
              </a:ext>
            </a:extLst>
          </p:cNvPr>
          <p:cNvSpPr>
            <a:spLocks noGrp="1"/>
          </p:cNvSpPr>
          <p:nvPr>
            <p:ph type="sldNum" sz="quarter" idx="12"/>
          </p:nvPr>
        </p:nvSpPr>
        <p:spPr/>
        <p:txBody>
          <a:bodyPr/>
          <a:lstStyle/>
          <a:p>
            <a:fld id="{CF3FBBC8-D593-4FF1-9BF9-6E659BFCE30C}" type="slidenum">
              <a:rPr lang="en-US" smtClean="0"/>
              <a:t>‹#›</a:t>
            </a:fld>
            <a:endParaRPr lang="en-US"/>
          </a:p>
        </p:txBody>
      </p:sp>
    </p:spTree>
    <p:extLst>
      <p:ext uri="{BB962C8B-B14F-4D97-AF65-F5344CB8AC3E}">
        <p14:creationId xmlns:p14="http://schemas.microsoft.com/office/powerpoint/2010/main" val="20047506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740CA93-DEEF-860B-713E-C877E15C21A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FD037E7-2681-7C98-62DB-D0242260CE1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19D1A6-9E7C-3F21-75BE-4078EC32CAA5}"/>
              </a:ext>
            </a:extLst>
          </p:cNvPr>
          <p:cNvSpPr>
            <a:spLocks noGrp="1"/>
          </p:cNvSpPr>
          <p:nvPr>
            <p:ph type="dt" sz="half" idx="10"/>
          </p:nvPr>
        </p:nvSpPr>
        <p:spPr/>
        <p:txBody>
          <a:bodyPr/>
          <a:lstStyle/>
          <a:p>
            <a:fld id="{F437692E-9FA2-4264-A0D6-14167BE09DED}" type="datetimeFigureOut">
              <a:rPr lang="en-US" smtClean="0"/>
              <a:t>2/11/2025</a:t>
            </a:fld>
            <a:endParaRPr lang="en-US"/>
          </a:p>
        </p:txBody>
      </p:sp>
      <p:sp>
        <p:nvSpPr>
          <p:cNvPr id="5" name="Footer Placeholder 4">
            <a:extLst>
              <a:ext uri="{FF2B5EF4-FFF2-40B4-BE49-F238E27FC236}">
                <a16:creationId xmlns:a16="http://schemas.microsoft.com/office/drawing/2014/main" id="{BD2D6404-7F18-A597-0F57-EF06DB3ED9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BD2890-E50F-E42B-2431-5C50CB709F4C}"/>
              </a:ext>
            </a:extLst>
          </p:cNvPr>
          <p:cNvSpPr>
            <a:spLocks noGrp="1"/>
          </p:cNvSpPr>
          <p:nvPr>
            <p:ph type="sldNum" sz="quarter" idx="12"/>
          </p:nvPr>
        </p:nvSpPr>
        <p:spPr/>
        <p:txBody>
          <a:bodyPr/>
          <a:lstStyle/>
          <a:p>
            <a:fld id="{CF3FBBC8-D593-4FF1-9BF9-6E659BFCE30C}" type="slidenum">
              <a:rPr lang="en-US" smtClean="0"/>
              <a:t>‹#›</a:t>
            </a:fld>
            <a:endParaRPr lang="en-US"/>
          </a:p>
        </p:txBody>
      </p:sp>
    </p:spTree>
    <p:extLst>
      <p:ext uri="{BB962C8B-B14F-4D97-AF65-F5344CB8AC3E}">
        <p14:creationId xmlns:p14="http://schemas.microsoft.com/office/powerpoint/2010/main" val="24392687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09ADD-464D-7AED-3CF1-B88E63BFF0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F601E18-DB07-72EF-1293-9573E9D97BF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9C50E6-71C9-FC67-2CFD-42B39F15969F}"/>
              </a:ext>
            </a:extLst>
          </p:cNvPr>
          <p:cNvSpPr>
            <a:spLocks noGrp="1"/>
          </p:cNvSpPr>
          <p:nvPr>
            <p:ph type="dt" sz="half" idx="10"/>
          </p:nvPr>
        </p:nvSpPr>
        <p:spPr/>
        <p:txBody>
          <a:bodyPr/>
          <a:lstStyle/>
          <a:p>
            <a:fld id="{F437692E-9FA2-4264-A0D6-14167BE09DED}" type="datetimeFigureOut">
              <a:rPr lang="en-US" smtClean="0"/>
              <a:t>2/11/2025</a:t>
            </a:fld>
            <a:endParaRPr lang="en-US"/>
          </a:p>
        </p:txBody>
      </p:sp>
      <p:sp>
        <p:nvSpPr>
          <p:cNvPr id="5" name="Footer Placeholder 4">
            <a:extLst>
              <a:ext uri="{FF2B5EF4-FFF2-40B4-BE49-F238E27FC236}">
                <a16:creationId xmlns:a16="http://schemas.microsoft.com/office/drawing/2014/main" id="{792460BD-8F26-7846-7506-81E0B155AB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47EF7A-5A64-1D9F-F6EB-F5D4EE0A5583}"/>
              </a:ext>
            </a:extLst>
          </p:cNvPr>
          <p:cNvSpPr>
            <a:spLocks noGrp="1"/>
          </p:cNvSpPr>
          <p:nvPr>
            <p:ph type="sldNum" sz="quarter" idx="12"/>
          </p:nvPr>
        </p:nvSpPr>
        <p:spPr/>
        <p:txBody>
          <a:bodyPr/>
          <a:lstStyle/>
          <a:p>
            <a:fld id="{CF3FBBC8-D593-4FF1-9BF9-6E659BFCE30C}" type="slidenum">
              <a:rPr lang="en-US" smtClean="0"/>
              <a:t>‹#›</a:t>
            </a:fld>
            <a:endParaRPr lang="en-US"/>
          </a:p>
        </p:txBody>
      </p:sp>
    </p:spTree>
    <p:extLst>
      <p:ext uri="{BB962C8B-B14F-4D97-AF65-F5344CB8AC3E}">
        <p14:creationId xmlns:p14="http://schemas.microsoft.com/office/powerpoint/2010/main" val="2852289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55753-7FC4-CD25-EA59-554F80587C6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670FE2E-4BC7-244D-59AE-07B6C5C5D3D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D6735D6-2F23-1B1F-CB33-BFA722801163}"/>
              </a:ext>
            </a:extLst>
          </p:cNvPr>
          <p:cNvSpPr>
            <a:spLocks noGrp="1"/>
          </p:cNvSpPr>
          <p:nvPr>
            <p:ph type="dt" sz="half" idx="10"/>
          </p:nvPr>
        </p:nvSpPr>
        <p:spPr/>
        <p:txBody>
          <a:bodyPr/>
          <a:lstStyle/>
          <a:p>
            <a:fld id="{F437692E-9FA2-4264-A0D6-14167BE09DED}" type="datetimeFigureOut">
              <a:rPr lang="en-US" smtClean="0"/>
              <a:t>2/11/2025</a:t>
            </a:fld>
            <a:endParaRPr lang="en-US"/>
          </a:p>
        </p:txBody>
      </p:sp>
      <p:sp>
        <p:nvSpPr>
          <p:cNvPr id="5" name="Footer Placeholder 4">
            <a:extLst>
              <a:ext uri="{FF2B5EF4-FFF2-40B4-BE49-F238E27FC236}">
                <a16:creationId xmlns:a16="http://schemas.microsoft.com/office/drawing/2014/main" id="{21034A65-CEC3-B9F5-3567-0C58BC9AF8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5392E9-7DC2-843A-EF99-01E084E3DCE8}"/>
              </a:ext>
            </a:extLst>
          </p:cNvPr>
          <p:cNvSpPr>
            <a:spLocks noGrp="1"/>
          </p:cNvSpPr>
          <p:nvPr>
            <p:ph type="sldNum" sz="quarter" idx="12"/>
          </p:nvPr>
        </p:nvSpPr>
        <p:spPr/>
        <p:txBody>
          <a:bodyPr/>
          <a:lstStyle/>
          <a:p>
            <a:fld id="{CF3FBBC8-D593-4FF1-9BF9-6E659BFCE30C}" type="slidenum">
              <a:rPr lang="en-US" smtClean="0"/>
              <a:t>‹#›</a:t>
            </a:fld>
            <a:endParaRPr lang="en-US"/>
          </a:p>
        </p:txBody>
      </p:sp>
    </p:spTree>
    <p:extLst>
      <p:ext uri="{BB962C8B-B14F-4D97-AF65-F5344CB8AC3E}">
        <p14:creationId xmlns:p14="http://schemas.microsoft.com/office/powerpoint/2010/main" val="14151127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2B054-C429-1892-B264-C69850C1319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D1F8562-CC9D-5F38-224A-BF8AA93A1BD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AE10024-1638-7DEA-916F-6D65F608459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6659B56-585F-6733-4CB5-83F12105B3DA}"/>
              </a:ext>
            </a:extLst>
          </p:cNvPr>
          <p:cNvSpPr>
            <a:spLocks noGrp="1"/>
          </p:cNvSpPr>
          <p:nvPr>
            <p:ph type="dt" sz="half" idx="10"/>
          </p:nvPr>
        </p:nvSpPr>
        <p:spPr/>
        <p:txBody>
          <a:bodyPr/>
          <a:lstStyle/>
          <a:p>
            <a:fld id="{F437692E-9FA2-4264-A0D6-14167BE09DED}" type="datetimeFigureOut">
              <a:rPr lang="en-US" smtClean="0"/>
              <a:t>2/11/2025</a:t>
            </a:fld>
            <a:endParaRPr lang="en-US"/>
          </a:p>
        </p:txBody>
      </p:sp>
      <p:sp>
        <p:nvSpPr>
          <p:cNvPr id="6" name="Footer Placeholder 5">
            <a:extLst>
              <a:ext uri="{FF2B5EF4-FFF2-40B4-BE49-F238E27FC236}">
                <a16:creationId xmlns:a16="http://schemas.microsoft.com/office/drawing/2014/main" id="{69202847-8A95-627E-59F4-9382908F097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CB0EED-1E46-5409-3A5D-DA55DAE3138F}"/>
              </a:ext>
            </a:extLst>
          </p:cNvPr>
          <p:cNvSpPr>
            <a:spLocks noGrp="1"/>
          </p:cNvSpPr>
          <p:nvPr>
            <p:ph type="sldNum" sz="quarter" idx="12"/>
          </p:nvPr>
        </p:nvSpPr>
        <p:spPr/>
        <p:txBody>
          <a:bodyPr/>
          <a:lstStyle/>
          <a:p>
            <a:fld id="{CF3FBBC8-D593-4FF1-9BF9-6E659BFCE30C}" type="slidenum">
              <a:rPr lang="en-US" smtClean="0"/>
              <a:t>‹#›</a:t>
            </a:fld>
            <a:endParaRPr lang="en-US"/>
          </a:p>
        </p:txBody>
      </p:sp>
    </p:spTree>
    <p:extLst>
      <p:ext uri="{BB962C8B-B14F-4D97-AF65-F5344CB8AC3E}">
        <p14:creationId xmlns:p14="http://schemas.microsoft.com/office/powerpoint/2010/main" val="40041596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0FE0D-A89C-80B7-29FD-DC671AA9F8E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0AE119B-25BF-66E6-EB1C-AF9E0CB45E5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ED6770F-E7AC-DF75-0E3F-B2822B86EC4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864436E-B262-B93E-1232-CE62BAF400F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764A448-CD43-A10F-7BE1-B6EF02D289B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6F7C1CA-356D-BA1C-9613-475CFBD53F5C}"/>
              </a:ext>
            </a:extLst>
          </p:cNvPr>
          <p:cNvSpPr>
            <a:spLocks noGrp="1"/>
          </p:cNvSpPr>
          <p:nvPr>
            <p:ph type="dt" sz="half" idx="10"/>
          </p:nvPr>
        </p:nvSpPr>
        <p:spPr/>
        <p:txBody>
          <a:bodyPr/>
          <a:lstStyle/>
          <a:p>
            <a:fld id="{F437692E-9FA2-4264-A0D6-14167BE09DED}" type="datetimeFigureOut">
              <a:rPr lang="en-US" smtClean="0"/>
              <a:t>2/11/2025</a:t>
            </a:fld>
            <a:endParaRPr lang="en-US"/>
          </a:p>
        </p:txBody>
      </p:sp>
      <p:sp>
        <p:nvSpPr>
          <p:cNvPr id="8" name="Footer Placeholder 7">
            <a:extLst>
              <a:ext uri="{FF2B5EF4-FFF2-40B4-BE49-F238E27FC236}">
                <a16:creationId xmlns:a16="http://schemas.microsoft.com/office/drawing/2014/main" id="{75BF82F7-0CD6-21AC-A0A7-A40FA221F8E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8D8F385-EB54-D6BA-C476-82D1B93372E9}"/>
              </a:ext>
            </a:extLst>
          </p:cNvPr>
          <p:cNvSpPr>
            <a:spLocks noGrp="1"/>
          </p:cNvSpPr>
          <p:nvPr>
            <p:ph type="sldNum" sz="quarter" idx="12"/>
          </p:nvPr>
        </p:nvSpPr>
        <p:spPr/>
        <p:txBody>
          <a:bodyPr/>
          <a:lstStyle/>
          <a:p>
            <a:fld id="{CF3FBBC8-D593-4FF1-9BF9-6E659BFCE30C}" type="slidenum">
              <a:rPr lang="en-US" smtClean="0"/>
              <a:t>‹#›</a:t>
            </a:fld>
            <a:endParaRPr lang="en-US"/>
          </a:p>
        </p:txBody>
      </p:sp>
    </p:spTree>
    <p:extLst>
      <p:ext uri="{BB962C8B-B14F-4D97-AF65-F5344CB8AC3E}">
        <p14:creationId xmlns:p14="http://schemas.microsoft.com/office/powerpoint/2010/main" val="5337719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F9A4C-C50C-4A47-E547-FE290CE8E43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0976806-AEA4-353A-8F0F-DCCA6636EFE9}"/>
              </a:ext>
            </a:extLst>
          </p:cNvPr>
          <p:cNvSpPr>
            <a:spLocks noGrp="1"/>
          </p:cNvSpPr>
          <p:nvPr>
            <p:ph type="dt" sz="half" idx="10"/>
          </p:nvPr>
        </p:nvSpPr>
        <p:spPr/>
        <p:txBody>
          <a:bodyPr/>
          <a:lstStyle/>
          <a:p>
            <a:fld id="{F437692E-9FA2-4264-A0D6-14167BE09DED}" type="datetimeFigureOut">
              <a:rPr lang="en-US" smtClean="0"/>
              <a:t>2/11/2025</a:t>
            </a:fld>
            <a:endParaRPr lang="en-US"/>
          </a:p>
        </p:txBody>
      </p:sp>
      <p:sp>
        <p:nvSpPr>
          <p:cNvPr id="4" name="Footer Placeholder 3">
            <a:extLst>
              <a:ext uri="{FF2B5EF4-FFF2-40B4-BE49-F238E27FC236}">
                <a16:creationId xmlns:a16="http://schemas.microsoft.com/office/drawing/2014/main" id="{F7ED20E0-600F-97B3-93CC-14CC90757F0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A09E904-B15C-07FD-D6D0-2D274ACDC9A7}"/>
              </a:ext>
            </a:extLst>
          </p:cNvPr>
          <p:cNvSpPr>
            <a:spLocks noGrp="1"/>
          </p:cNvSpPr>
          <p:nvPr>
            <p:ph type="sldNum" sz="quarter" idx="12"/>
          </p:nvPr>
        </p:nvSpPr>
        <p:spPr/>
        <p:txBody>
          <a:bodyPr/>
          <a:lstStyle/>
          <a:p>
            <a:fld id="{CF3FBBC8-D593-4FF1-9BF9-6E659BFCE30C}" type="slidenum">
              <a:rPr lang="en-US" smtClean="0"/>
              <a:t>‹#›</a:t>
            </a:fld>
            <a:endParaRPr lang="en-US"/>
          </a:p>
        </p:txBody>
      </p:sp>
    </p:spTree>
    <p:extLst>
      <p:ext uri="{BB962C8B-B14F-4D97-AF65-F5344CB8AC3E}">
        <p14:creationId xmlns:p14="http://schemas.microsoft.com/office/powerpoint/2010/main" val="31544390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82097CB-DCE2-BFB3-8FBB-E8880BBB539B}"/>
              </a:ext>
            </a:extLst>
          </p:cNvPr>
          <p:cNvSpPr>
            <a:spLocks noGrp="1"/>
          </p:cNvSpPr>
          <p:nvPr>
            <p:ph type="dt" sz="half" idx="10"/>
          </p:nvPr>
        </p:nvSpPr>
        <p:spPr/>
        <p:txBody>
          <a:bodyPr/>
          <a:lstStyle/>
          <a:p>
            <a:fld id="{F437692E-9FA2-4264-A0D6-14167BE09DED}" type="datetimeFigureOut">
              <a:rPr lang="en-US" smtClean="0"/>
              <a:t>2/11/2025</a:t>
            </a:fld>
            <a:endParaRPr lang="en-US"/>
          </a:p>
        </p:txBody>
      </p:sp>
      <p:sp>
        <p:nvSpPr>
          <p:cNvPr id="3" name="Footer Placeholder 2">
            <a:extLst>
              <a:ext uri="{FF2B5EF4-FFF2-40B4-BE49-F238E27FC236}">
                <a16:creationId xmlns:a16="http://schemas.microsoft.com/office/drawing/2014/main" id="{76EB9C98-C98E-7042-4511-1949542EF24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8B972A6-657D-6EFA-80FD-D9A79A77D156}"/>
              </a:ext>
            </a:extLst>
          </p:cNvPr>
          <p:cNvSpPr>
            <a:spLocks noGrp="1"/>
          </p:cNvSpPr>
          <p:nvPr>
            <p:ph type="sldNum" sz="quarter" idx="12"/>
          </p:nvPr>
        </p:nvSpPr>
        <p:spPr/>
        <p:txBody>
          <a:bodyPr/>
          <a:lstStyle/>
          <a:p>
            <a:fld id="{CF3FBBC8-D593-4FF1-9BF9-6E659BFCE30C}" type="slidenum">
              <a:rPr lang="en-US" smtClean="0"/>
              <a:t>‹#›</a:t>
            </a:fld>
            <a:endParaRPr lang="en-US"/>
          </a:p>
        </p:txBody>
      </p:sp>
    </p:spTree>
    <p:extLst>
      <p:ext uri="{BB962C8B-B14F-4D97-AF65-F5344CB8AC3E}">
        <p14:creationId xmlns:p14="http://schemas.microsoft.com/office/powerpoint/2010/main" val="8782206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5BFD6-A0EF-3AC9-BF3F-9CA5DDF78A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0F7FE38-A543-E4B5-4A19-1A94241480F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4C931A8-816A-EF89-BA6D-23F04D9805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88A1A76-6F36-EE7D-8A35-52DA9B6C7679}"/>
              </a:ext>
            </a:extLst>
          </p:cNvPr>
          <p:cNvSpPr>
            <a:spLocks noGrp="1"/>
          </p:cNvSpPr>
          <p:nvPr>
            <p:ph type="dt" sz="half" idx="10"/>
          </p:nvPr>
        </p:nvSpPr>
        <p:spPr/>
        <p:txBody>
          <a:bodyPr/>
          <a:lstStyle/>
          <a:p>
            <a:fld id="{F437692E-9FA2-4264-A0D6-14167BE09DED}" type="datetimeFigureOut">
              <a:rPr lang="en-US" smtClean="0"/>
              <a:t>2/11/2025</a:t>
            </a:fld>
            <a:endParaRPr lang="en-US"/>
          </a:p>
        </p:txBody>
      </p:sp>
      <p:sp>
        <p:nvSpPr>
          <p:cNvPr id="6" name="Footer Placeholder 5">
            <a:extLst>
              <a:ext uri="{FF2B5EF4-FFF2-40B4-BE49-F238E27FC236}">
                <a16:creationId xmlns:a16="http://schemas.microsoft.com/office/drawing/2014/main" id="{79B78ED4-A6AE-D881-2DBD-7F6A61C07FB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90B5B8-A156-6BE6-E445-BB782711B2B1}"/>
              </a:ext>
            </a:extLst>
          </p:cNvPr>
          <p:cNvSpPr>
            <a:spLocks noGrp="1"/>
          </p:cNvSpPr>
          <p:nvPr>
            <p:ph type="sldNum" sz="quarter" idx="12"/>
          </p:nvPr>
        </p:nvSpPr>
        <p:spPr/>
        <p:txBody>
          <a:bodyPr/>
          <a:lstStyle/>
          <a:p>
            <a:fld id="{CF3FBBC8-D593-4FF1-9BF9-6E659BFCE30C}" type="slidenum">
              <a:rPr lang="en-US" smtClean="0"/>
              <a:t>‹#›</a:t>
            </a:fld>
            <a:endParaRPr lang="en-US"/>
          </a:p>
        </p:txBody>
      </p:sp>
    </p:spTree>
    <p:extLst>
      <p:ext uri="{BB962C8B-B14F-4D97-AF65-F5344CB8AC3E}">
        <p14:creationId xmlns:p14="http://schemas.microsoft.com/office/powerpoint/2010/main" val="34551239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33C5BD-1F06-27CD-F973-68823E7D79F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2CB00BD-050A-99E0-2D42-C22E9FE4C4F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BF43827-3D62-D3CE-58C5-7E0151F565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50B420E-60B6-6D37-FAD8-F2D7A343C0E3}"/>
              </a:ext>
            </a:extLst>
          </p:cNvPr>
          <p:cNvSpPr>
            <a:spLocks noGrp="1"/>
          </p:cNvSpPr>
          <p:nvPr>
            <p:ph type="dt" sz="half" idx="10"/>
          </p:nvPr>
        </p:nvSpPr>
        <p:spPr/>
        <p:txBody>
          <a:bodyPr/>
          <a:lstStyle/>
          <a:p>
            <a:fld id="{F437692E-9FA2-4264-A0D6-14167BE09DED}" type="datetimeFigureOut">
              <a:rPr lang="en-US" smtClean="0"/>
              <a:t>2/11/2025</a:t>
            </a:fld>
            <a:endParaRPr lang="en-US"/>
          </a:p>
        </p:txBody>
      </p:sp>
      <p:sp>
        <p:nvSpPr>
          <p:cNvPr id="6" name="Footer Placeholder 5">
            <a:extLst>
              <a:ext uri="{FF2B5EF4-FFF2-40B4-BE49-F238E27FC236}">
                <a16:creationId xmlns:a16="http://schemas.microsoft.com/office/drawing/2014/main" id="{EF3D109E-FA27-CD55-C140-7BE9637BC32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5F5974A-5D4D-626B-971F-EFE8B2895EFD}"/>
              </a:ext>
            </a:extLst>
          </p:cNvPr>
          <p:cNvSpPr>
            <a:spLocks noGrp="1"/>
          </p:cNvSpPr>
          <p:nvPr>
            <p:ph type="sldNum" sz="quarter" idx="12"/>
          </p:nvPr>
        </p:nvSpPr>
        <p:spPr/>
        <p:txBody>
          <a:bodyPr/>
          <a:lstStyle/>
          <a:p>
            <a:fld id="{CF3FBBC8-D593-4FF1-9BF9-6E659BFCE30C}" type="slidenum">
              <a:rPr lang="en-US" smtClean="0"/>
              <a:t>‹#›</a:t>
            </a:fld>
            <a:endParaRPr lang="en-US"/>
          </a:p>
        </p:txBody>
      </p:sp>
    </p:spTree>
    <p:extLst>
      <p:ext uri="{BB962C8B-B14F-4D97-AF65-F5344CB8AC3E}">
        <p14:creationId xmlns:p14="http://schemas.microsoft.com/office/powerpoint/2010/main" val="15585147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ECC99DF-E7D6-65B6-0702-6B81F9814A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90CF402-853B-B6B7-EA8F-EE696347A2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8D84D2-742D-2400-D32D-EFC9725A63F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37692E-9FA2-4264-A0D6-14167BE09DED}" type="datetimeFigureOut">
              <a:rPr lang="en-US" smtClean="0"/>
              <a:t>2/11/2025</a:t>
            </a:fld>
            <a:endParaRPr lang="en-US"/>
          </a:p>
        </p:txBody>
      </p:sp>
      <p:sp>
        <p:nvSpPr>
          <p:cNvPr id="5" name="Footer Placeholder 4">
            <a:extLst>
              <a:ext uri="{FF2B5EF4-FFF2-40B4-BE49-F238E27FC236}">
                <a16:creationId xmlns:a16="http://schemas.microsoft.com/office/drawing/2014/main" id="{F53C1153-C174-DC2D-1404-67F97637D4E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16D8A35-A036-9056-AB52-49A2C10AED3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3FBBC8-D593-4FF1-9BF9-6E659BFCE30C}" type="slidenum">
              <a:rPr lang="en-US" smtClean="0"/>
              <a:t>‹#›</a:t>
            </a:fld>
            <a:endParaRPr lang="en-US"/>
          </a:p>
        </p:txBody>
      </p:sp>
    </p:spTree>
    <p:extLst>
      <p:ext uri="{BB962C8B-B14F-4D97-AF65-F5344CB8AC3E}">
        <p14:creationId xmlns:p14="http://schemas.microsoft.com/office/powerpoint/2010/main" val="20443213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3.jpeg"/><Relationship Id="rId4" Type="http://schemas.openxmlformats.org/officeDocument/2006/relationships/image" Target="../media/image1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DD022308-1160-98CF-AA8F-AF3FCC59F928}"/>
              </a:ext>
            </a:extLst>
          </p:cNvPr>
          <p:cNvPicPr>
            <a:picLocks noChangeAspect="1"/>
          </p:cNvPicPr>
          <p:nvPr/>
        </p:nvPicPr>
        <p:blipFill rotWithShape="1">
          <a:blip r:embed="rId2">
            <a:extLst>
              <a:ext uri="{28A0092B-C50C-407E-A947-70E740481C1C}">
                <a14:useLocalDpi xmlns:a14="http://schemas.microsoft.com/office/drawing/2010/main" val="0"/>
              </a:ext>
            </a:extLst>
          </a:blip>
          <a:srcRect l="1" r="73625"/>
          <a:stretch/>
        </p:blipFill>
        <p:spPr>
          <a:xfrm>
            <a:off x="9102436" y="4072470"/>
            <a:ext cx="3003326" cy="2676779"/>
          </a:xfrm>
          <a:prstGeom prst="rect">
            <a:avLst/>
          </a:prstGeom>
        </p:spPr>
      </p:pic>
      <p:sp>
        <p:nvSpPr>
          <p:cNvPr id="2" name="Title 1">
            <a:extLst>
              <a:ext uri="{FF2B5EF4-FFF2-40B4-BE49-F238E27FC236}">
                <a16:creationId xmlns:a16="http://schemas.microsoft.com/office/drawing/2014/main" id="{DE7062F3-4AFA-A4F2-1D6C-A944F95B9378}"/>
              </a:ext>
            </a:extLst>
          </p:cNvPr>
          <p:cNvSpPr>
            <a:spLocks noGrp="1"/>
          </p:cNvSpPr>
          <p:nvPr>
            <p:ph type="ctrTitle"/>
          </p:nvPr>
        </p:nvSpPr>
        <p:spPr>
          <a:xfrm>
            <a:off x="912668" y="2311860"/>
            <a:ext cx="10671464" cy="1027609"/>
          </a:xfrm>
        </p:spPr>
        <p:txBody>
          <a:bodyPr>
            <a:noAutofit/>
          </a:bodyPr>
          <a:lstStyle/>
          <a:p>
            <a:r>
              <a:rPr lang="mn-MN" sz="3200" b="1" dirty="0">
                <a:latin typeface="Arial" panose="020B0604020202020204" pitchFamily="34" charset="0"/>
                <a:cs typeface="Arial" panose="020B0604020202020204" pitchFamily="34" charset="0"/>
              </a:rPr>
              <a:t>Аялал жуулчлалын бүсчлэлийн бодлого, төлөвлөлтийн шийдэл, арга зам</a:t>
            </a:r>
            <a:endParaRPr lang="en-US" sz="3200" b="1" dirty="0">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32916EC7-86B9-159A-38C8-72953860D05F}"/>
              </a:ext>
            </a:extLst>
          </p:cNvPr>
          <p:cNvSpPr>
            <a:spLocks noGrp="1"/>
          </p:cNvSpPr>
          <p:nvPr>
            <p:ph type="subTitle" idx="1"/>
          </p:nvPr>
        </p:nvSpPr>
        <p:spPr>
          <a:xfrm>
            <a:off x="912668" y="3830539"/>
            <a:ext cx="9253558" cy="902028"/>
          </a:xfrm>
        </p:spPr>
        <p:txBody>
          <a:bodyPr>
            <a:noAutofit/>
          </a:bodyPr>
          <a:lstStyle/>
          <a:p>
            <a:pPr algn="l">
              <a:spcBef>
                <a:spcPts val="0"/>
              </a:spcBef>
            </a:pPr>
            <a:r>
              <a:rPr lang="mn-MN" sz="2800" b="1" dirty="0">
                <a:latin typeface="Arial" panose="020B0604020202020204" pitchFamily="34" charset="0"/>
                <a:cs typeface="Arial" panose="020B0604020202020204" pitchFamily="34" charset="0"/>
              </a:rPr>
              <a:t>Ө. АМГАЛАН доктор /</a:t>
            </a:r>
            <a:r>
              <a:rPr lang="en-US" sz="2800" b="1" dirty="0" err="1">
                <a:latin typeface="Arial" panose="020B0604020202020204" pitchFamily="34" charset="0"/>
                <a:cs typeface="Arial" panose="020B0604020202020204" pitchFamily="34" charset="0"/>
              </a:rPr>
              <a:t>Ph.D</a:t>
            </a:r>
            <a:r>
              <a:rPr lang="mn-MN" sz="2800" b="1" dirty="0">
                <a:latin typeface="Arial" panose="020B0604020202020204" pitchFamily="34" charset="0"/>
                <a:cs typeface="Arial" panose="020B0604020202020204" pitchFamily="34" charset="0"/>
              </a:rPr>
              <a:t>/</a:t>
            </a:r>
            <a:endParaRPr lang="mn-MN" b="1" dirty="0">
              <a:latin typeface="Arial" panose="020B0604020202020204" pitchFamily="34" charset="0"/>
              <a:cs typeface="Arial" panose="020B0604020202020204" pitchFamily="34" charset="0"/>
            </a:endParaRPr>
          </a:p>
          <a:p>
            <a:pPr algn="l">
              <a:spcBef>
                <a:spcPts val="0"/>
              </a:spcBef>
            </a:pPr>
            <a:r>
              <a:rPr lang="mn-MN" dirty="0">
                <a:latin typeface="Arial" panose="020B0604020202020204" pitchFamily="34" charset="0"/>
                <a:cs typeface="Arial" panose="020B0604020202020204" pitchFamily="34" charset="0"/>
              </a:rPr>
              <a:t>Хөгжлийн Газарзүйн Судалгааны Хүрээлэнгийн тэргүүн</a:t>
            </a:r>
            <a:endParaRPr lang="en-US" dirty="0">
              <a:latin typeface="Arial" panose="020B0604020202020204" pitchFamily="34" charset="0"/>
              <a:cs typeface="Arial" panose="020B0604020202020204" pitchFamily="34" charset="0"/>
            </a:endParaRPr>
          </a:p>
        </p:txBody>
      </p:sp>
      <p:sp>
        <p:nvSpPr>
          <p:cNvPr id="5" name="AutoShape 4" descr="Соёл, спорт, аялал жуулчлал, залуучуудын яам | Соёл, спорт, аялал жуулчлал, залуучуудын  яам">
            <a:extLst>
              <a:ext uri="{FF2B5EF4-FFF2-40B4-BE49-F238E27FC236}">
                <a16:creationId xmlns:a16="http://schemas.microsoft.com/office/drawing/2014/main" id="{AF647AD3-C785-90B9-3311-FDB1EC278BDA}"/>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Subtitle 2">
            <a:extLst>
              <a:ext uri="{FF2B5EF4-FFF2-40B4-BE49-F238E27FC236}">
                <a16:creationId xmlns:a16="http://schemas.microsoft.com/office/drawing/2014/main" id="{6908CF3F-199C-98D0-5CEE-6121917B0EF3}"/>
              </a:ext>
            </a:extLst>
          </p:cNvPr>
          <p:cNvSpPr txBox="1">
            <a:spLocks/>
          </p:cNvSpPr>
          <p:nvPr/>
        </p:nvSpPr>
        <p:spPr>
          <a:xfrm>
            <a:off x="3589269" y="5776264"/>
            <a:ext cx="5720043" cy="75208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mn-MN" sz="2000" b="1" dirty="0">
                <a:latin typeface="Arial" panose="020B0604020202020204" pitchFamily="34" charset="0"/>
                <a:cs typeface="Arial" panose="020B0604020202020204" pitchFamily="34" charset="0"/>
              </a:rPr>
              <a:t>МОНГОЛ УЛС, УЛААНБААТАР ХОТ</a:t>
            </a:r>
          </a:p>
          <a:p>
            <a:r>
              <a:rPr lang="mn-MN" sz="2000" b="1" dirty="0">
                <a:latin typeface="Arial" panose="020B0604020202020204" pitchFamily="34" charset="0"/>
                <a:cs typeface="Arial" panose="020B0604020202020204" pitchFamily="34" charset="0"/>
              </a:rPr>
              <a:t>2025.02.</a:t>
            </a:r>
            <a:r>
              <a:rPr lang="en-US" sz="2000" b="1" dirty="0">
                <a:latin typeface="Arial" panose="020B0604020202020204" pitchFamily="34" charset="0"/>
                <a:cs typeface="Arial" panose="020B0604020202020204" pitchFamily="34" charset="0"/>
              </a:rPr>
              <a:t>1</a:t>
            </a:r>
            <a:r>
              <a:rPr lang="mn-MN" sz="2000" b="1" dirty="0">
                <a:latin typeface="Arial" panose="020B0604020202020204" pitchFamily="34" charset="0"/>
                <a:cs typeface="Arial" panose="020B0604020202020204" pitchFamily="34" charset="0"/>
              </a:rPr>
              <a:t>1</a:t>
            </a:r>
            <a:endParaRPr lang="en-US" sz="1800" dirty="0">
              <a:latin typeface="Arial" panose="020B0604020202020204" pitchFamily="34" charset="0"/>
              <a:cs typeface="Arial" panose="020B0604020202020204" pitchFamily="34" charset="0"/>
            </a:endParaRPr>
          </a:p>
        </p:txBody>
      </p:sp>
      <p:pic>
        <p:nvPicPr>
          <p:cNvPr id="1026" name="Picture 2" descr="Соёл, спорт, аялал жуулчлал, залуучуудын яам">
            <a:extLst>
              <a:ext uri="{FF2B5EF4-FFF2-40B4-BE49-F238E27FC236}">
                <a16:creationId xmlns:a16="http://schemas.microsoft.com/office/drawing/2014/main" id="{1F5AA684-352D-0A68-43C6-66C326BD33F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858" t="16738" r="13475" b="15383"/>
          <a:stretch/>
        </p:blipFill>
        <p:spPr bwMode="auto">
          <a:xfrm>
            <a:off x="93518" y="34424"/>
            <a:ext cx="2109355" cy="191759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MTO - &quot;Tourism week 2025&quot; үндэсний чуулган 2-р сарын 10-14 ны өдрүүдэд болно">
            <a:extLst>
              <a:ext uri="{FF2B5EF4-FFF2-40B4-BE49-F238E27FC236}">
                <a16:creationId xmlns:a16="http://schemas.microsoft.com/office/drawing/2014/main" id="{15D20CE2-7EDF-D79C-9CFB-BFE38603F6D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12727" y="187506"/>
            <a:ext cx="3626427" cy="14481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03189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5ED05-183D-0270-718B-0E96FF1A16C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8EDF870-23D9-5DE5-2BA0-C2D2A12CCAA8}"/>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E0478BD0-BBE6-A5FC-16C8-8E1636BBE4F5}"/>
              </a:ext>
            </a:extLst>
          </p:cNvPr>
          <p:cNvPicPr>
            <a:picLocks noChangeAspect="1"/>
          </p:cNvPicPr>
          <p:nvPr/>
        </p:nvPicPr>
        <p:blipFill>
          <a:blip r:embed="rId2"/>
          <a:stretch>
            <a:fillRect/>
          </a:stretch>
        </p:blipFill>
        <p:spPr>
          <a:xfrm>
            <a:off x="394855" y="197427"/>
            <a:ext cx="11402290" cy="6463146"/>
          </a:xfrm>
          <a:prstGeom prst="rect">
            <a:avLst/>
          </a:prstGeom>
        </p:spPr>
      </p:pic>
    </p:spTree>
    <p:extLst>
      <p:ext uri="{BB962C8B-B14F-4D97-AF65-F5344CB8AC3E}">
        <p14:creationId xmlns:p14="http://schemas.microsoft.com/office/powerpoint/2010/main" val="8210001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12EDF0-28E0-C087-8B71-1AEC23C708BD}"/>
            </a:ext>
          </a:extLst>
        </p:cNvPr>
        <p:cNvGrpSpPr/>
        <p:nvPr/>
      </p:nvGrpSpPr>
      <p:grpSpPr>
        <a:xfrm>
          <a:off x="0" y="0"/>
          <a:ext cx="0" cy="0"/>
          <a:chOff x="0" y="0"/>
          <a:chExt cx="0" cy="0"/>
        </a:xfrm>
      </p:grpSpPr>
      <p:sp>
        <p:nvSpPr>
          <p:cNvPr id="14" name="Title 1">
            <a:extLst>
              <a:ext uri="{FF2B5EF4-FFF2-40B4-BE49-F238E27FC236}">
                <a16:creationId xmlns:a16="http://schemas.microsoft.com/office/drawing/2014/main" id="{CB158F4D-060F-3CF2-9722-D5CD4796BC2A}"/>
              </a:ext>
            </a:extLst>
          </p:cNvPr>
          <p:cNvSpPr>
            <a:spLocks noGrp="1"/>
          </p:cNvSpPr>
          <p:nvPr>
            <p:ph type="title"/>
          </p:nvPr>
        </p:nvSpPr>
        <p:spPr>
          <a:xfrm>
            <a:off x="547252" y="299312"/>
            <a:ext cx="8970374" cy="663574"/>
          </a:xfrm>
        </p:spPr>
        <p:txBody>
          <a:bodyPr>
            <a:normAutofit/>
          </a:bodyPr>
          <a:lstStyle/>
          <a:p>
            <a:r>
              <a:rPr lang="mn-MN" sz="2200" b="1" dirty="0">
                <a:latin typeface="Arial" panose="020B0604020202020204" pitchFamily="34" charset="0"/>
                <a:cs typeface="Arial" panose="020B0604020202020204" pitchFamily="34" charset="0"/>
              </a:rPr>
              <a:t>Аялал жуулчлалын бүсчлэлийг төлөвлөх үндэс суурь</a:t>
            </a:r>
            <a:endParaRPr lang="en-US" sz="2200" b="1" dirty="0">
              <a:latin typeface="Arial" panose="020B0604020202020204" pitchFamily="34" charset="0"/>
              <a:cs typeface="Arial" panose="020B0604020202020204" pitchFamily="34" charset="0"/>
            </a:endParaRPr>
          </a:p>
        </p:txBody>
      </p:sp>
      <p:graphicFrame>
        <p:nvGraphicFramePr>
          <p:cNvPr id="2" name="Content Placeholder 4">
            <a:extLst>
              <a:ext uri="{FF2B5EF4-FFF2-40B4-BE49-F238E27FC236}">
                <a16:creationId xmlns:a16="http://schemas.microsoft.com/office/drawing/2014/main" id="{61CE99D6-7AF0-0725-9B89-53B2529C0AD0}"/>
              </a:ext>
            </a:extLst>
          </p:cNvPr>
          <p:cNvGraphicFramePr>
            <a:graphicFrameLocks noGrp="1"/>
          </p:cNvGraphicFramePr>
          <p:nvPr>
            <p:ph sz="half" idx="1"/>
            <p:extLst>
              <p:ext uri="{D42A27DB-BD31-4B8C-83A1-F6EECF244321}">
                <p14:modId xmlns:p14="http://schemas.microsoft.com/office/powerpoint/2010/main" val="148880267"/>
              </p:ext>
            </p:extLst>
          </p:nvPr>
        </p:nvGraphicFramePr>
        <p:xfrm>
          <a:off x="800100" y="1080655"/>
          <a:ext cx="10525991" cy="54780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911097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FAA6A-92D3-6B75-B7F5-8BEA6D09E7E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431C46D-4D7F-703C-D22D-CE7D12FB630B}"/>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71428D74-8EA9-7B65-6CDA-4A375C9FE2D4}"/>
              </a:ext>
            </a:extLst>
          </p:cNvPr>
          <p:cNvPicPr>
            <a:picLocks noChangeAspect="1"/>
          </p:cNvPicPr>
          <p:nvPr/>
        </p:nvPicPr>
        <p:blipFill rotWithShape="1">
          <a:blip r:embed="rId2"/>
          <a:srcRect t="14132" b="7752"/>
          <a:stretch/>
        </p:blipFill>
        <p:spPr bwMode="auto">
          <a:xfrm>
            <a:off x="0" y="365125"/>
            <a:ext cx="12192000" cy="612775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588046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78708E7A-7E4F-75F5-E55F-D48AE3326300}"/>
              </a:ext>
            </a:extLst>
          </p:cNvPr>
          <p:cNvSpPr txBox="1">
            <a:spLocks/>
          </p:cNvSpPr>
          <p:nvPr/>
        </p:nvSpPr>
        <p:spPr>
          <a:xfrm>
            <a:off x="464124" y="219653"/>
            <a:ext cx="8544793" cy="66357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mn-MN" sz="2200" b="1" dirty="0">
                <a:latin typeface="Arial" panose="020B0604020202020204" pitchFamily="34" charset="0"/>
                <a:cs typeface="Arial" panose="020B0604020202020204" pitchFamily="34" charset="0"/>
              </a:rPr>
              <a:t>Аялал жуулчлалыг бүсчлэн хөгжүүлж ирсэн түүх, сургамж</a:t>
            </a:r>
            <a:endParaRPr lang="en-US" sz="2200" b="1" dirty="0">
              <a:latin typeface="Arial" panose="020B0604020202020204" pitchFamily="34" charset="0"/>
              <a:cs typeface="Arial" panose="020B0604020202020204" pitchFamily="34" charset="0"/>
            </a:endParaRPr>
          </a:p>
        </p:txBody>
      </p:sp>
      <p:grpSp>
        <p:nvGrpSpPr>
          <p:cNvPr id="4" name="Group 3">
            <a:extLst>
              <a:ext uri="{FF2B5EF4-FFF2-40B4-BE49-F238E27FC236}">
                <a16:creationId xmlns:a16="http://schemas.microsoft.com/office/drawing/2014/main" id="{7B2D0337-D3E9-0ED2-88CF-A26473A5EE39}"/>
              </a:ext>
            </a:extLst>
          </p:cNvPr>
          <p:cNvGrpSpPr/>
          <p:nvPr/>
        </p:nvGrpSpPr>
        <p:grpSpPr>
          <a:xfrm>
            <a:off x="249382" y="883228"/>
            <a:ext cx="11615916" cy="5634654"/>
            <a:chOff x="190905" y="972511"/>
            <a:chExt cx="11520306" cy="5415849"/>
          </a:xfrm>
        </p:grpSpPr>
        <p:pic>
          <p:nvPicPr>
            <p:cNvPr id="5" name="Picture 4">
              <a:extLst>
                <a:ext uri="{FF2B5EF4-FFF2-40B4-BE49-F238E27FC236}">
                  <a16:creationId xmlns:a16="http://schemas.microsoft.com/office/drawing/2014/main" id="{F861A8DB-7B7E-7C3B-4D18-3445BE4E1EA4}"/>
                </a:ext>
              </a:extLst>
            </p:cNvPr>
            <p:cNvPicPr>
              <a:picLocks noChangeAspect="1"/>
            </p:cNvPicPr>
            <p:nvPr/>
          </p:nvPicPr>
          <p:blipFill rotWithShape="1">
            <a:blip r:embed="rId2">
              <a:extLst>
                <a:ext uri="{28A0092B-C50C-407E-A947-70E740481C1C}">
                  <a14:useLocalDpi xmlns:a14="http://schemas.microsoft.com/office/drawing/2010/main" val="0"/>
                </a:ext>
              </a:extLst>
            </a:blip>
            <a:srcRect l="4889" t="18666" r="5141" b="18613"/>
            <a:stretch/>
          </p:blipFill>
          <p:spPr>
            <a:xfrm>
              <a:off x="1251555" y="1264152"/>
              <a:ext cx="9688887" cy="4819050"/>
            </a:xfrm>
            <a:prstGeom prst="rect">
              <a:avLst/>
            </a:prstGeom>
          </p:spPr>
        </p:pic>
        <p:grpSp>
          <p:nvGrpSpPr>
            <p:cNvPr id="6" name="Group 5">
              <a:extLst>
                <a:ext uri="{FF2B5EF4-FFF2-40B4-BE49-F238E27FC236}">
                  <a16:creationId xmlns:a16="http://schemas.microsoft.com/office/drawing/2014/main" id="{7505640E-966B-23F6-DFD6-7085DDDD2E5A}"/>
                </a:ext>
              </a:extLst>
            </p:cNvPr>
            <p:cNvGrpSpPr/>
            <p:nvPr/>
          </p:nvGrpSpPr>
          <p:grpSpPr>
            <a:xfrm>
              <a:off x="190905" y="972511"/>
              <a:ext cx="11520306" cy="5415849"/>
              <a:chOff x="190905" y="972511"/>
              <a:chExt cx="11520306" cy="5415849"/>
            </a:xfrm>
          </p:grpSpPr>
          <p:grpSp>
            <p:nvGrpSpPr>
              <p:cNvPr id="7" name="Group 6">
                <a:extLst>
                  <a:ext uri="{FF2B5EF4-FFF2-40B4-BE49-F238E27FC236}">
                    <a16:creationId xmlns:a16="http://schemas.microsoft.com/office/drawing/2014/main" id="{1788D4C4-19DD-3599-5F2E-2A306C4A5E36}"/>
                  </a:ext>
                </a:extLst>
              </p:cNvPr>
              <p:cNvGrpSpPr/>
              <p:nvPr/>
            </p:nvGrpSpPr>
            <p:grpSpPr>
              <a:xfrm>
                <a:off x="281353" y="1584800"/>
                <a:ext cx="3995225" cy="1629082"/>
                <a:chOff x="281353" y="1584800"/>
                <a:chExt cx="3995225" cy="1629082"/>
              </a:xfrm>
            </p:grpSpPr>
            <p:grpSp>
              <p:nvGrpSpPr>
                <p:cNvPr id="58" name="Group 57">
                  <a:extLst>
                    <a:ext uri="{FF2B5EF4-FFF2-40B4-BE49-F238E27FC236}">
                      <a16:creationId xmlns:a16="http://schemas.microsoft.com/office/drawing/2014/main" id="{549BDFDB-41B1-32F4-71A5-D9BCBEE3F8B7}"/>
                    </a:ext>
                  </a:extLst>
                </p:cNvPr>
                <p:cNvGrpSpPr/>
                <p:nvPr/>
              </p:nvGrpSpPr>
              <p:grpSpPr>
                <a:xfrm>
                  <a:off x="323557" y="2134617"/>
                  <a:ext cx="3882684" cy="1079265"/>
                  <a:chOff x="323557" y="2134617"/>
                  <a:chExt cx="3882684" cy="1079265"/>
                </a:xfrm>
              </p:grpSpPr>
              <p:grpSp>
                <p:nvGrpSpPr>
                  <p:cNvPr id="60" name="Group 59">
                    <a:extLst>
                      <a:ext uri="{FF2B5EF4-FFF2-40B4-BE49-F238E27FC236}">
                        <a16:creationId xmlns:a16="http://schemas.microsoft.com/office/drawing/2014/main" id="{12CA43C2-0591-C4BF-1270-619179E09D36}"/>
                      </a:ext>
                    </a:extLst>
                  </p:cNvPr>
                  <p:cNvGrpSpPr/>
                  <p:nvPr/>
                </p:nvGrpSpPr>
                <p:grpSpPr>
                  <a:xfrm>
                    <a:off x="1533378" y="2138289"/>
                    <a:ext cx="1829410" cy="1075593"/>
                    <a:chOff x="1167008" y="1062696"/>
                    <a:chExt cx="1829410" cy="1075593"/>
                  </a:xfrm>
                </p:grpSpPr>
                <p:cxnSp>
                  <p:nvCxnSpPr>
                    <p:cNvPr id="62" name="Straight Connector 61">
                      <a:extLst>
                        <a:ext uri="{FF2B5EF4-FFF2-40B4-BE49-F238E27FC236}">
                          <a16:creationId xmlns:a16="http://schemas.microsoft.com/office/drawing/2014/main" id="{05AFD84D-2F57-0332-A654-0F4179B099C8}"/>
                        </a:ext>
                      </a:extLst>
                    </p:cNvPr>
                    <p:cNvCxnSpPr>
                      <a:cxnSpLocks/>
                    </p:cNvCxnSpPr>
                    <p:nvPr/>
                  </p:nvCxnSpPr>
                  <p:spPr>
                    <a:xfrm flipH="1" flipV="1">
                      <a:off x="1167008" y="1062696"/>
                      <a:ext cx="1519311" cy="80311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3" name="Oval 62">
                      <a:extLst>
                        <a:ext uri="{FF2B5EF4-FFF2-40B4-BE49-F238E27FC236}">
                          <a16:creationId xmlns:a16="http://schemas.microsoft.com/office/drawing/2014/main" id="{D638257F-74A6-72A9-5FAB-AC376C465079}"/>
                        </a:ext>
                      </a:extLst>
                    </p:cNvPr>
                    <p:cNvSpPr/>
                    <p:nvPr/>
                  </p:nvSpPr>
                  <p:spPr>
                    <a:xfrm>
                      <a:off x="2546252" y="1716258"/>
                      <a:ext cx="450166" cy="422031"/>
                    </a:xfrm>
                    <a:prstGeom prst="ellipse">
                      <a:avLst/>
                    </a:prstGeom>
                    <a:solidFill>
                      <a:srgbClr val="5D47FF"/>
                    </a:solidFill>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sz="1795"/>
                    </a:p>
                  </p:txBody>
                </p:sp>
              </p:grpSp>
              <p:cxnSp>
                <p:nvCxnSpPr>
                  <p:cNvPr id="61" name="Straight Connector 60">
                    <a:extLst>
                      <a:ext uri="{FF2B5EF4-FFF2-40B4-BE49-F238E27FC236}">
                        <a16:creationId xmlns:a16="http://schemas.microsoft.com/office/drawing/2014/main" id="{654BF421-C974-ADB4-C1D9-DB13C87A35A3}"/>
                      </a:ext>
                    </a:extLst>
                  </p:cNvPr>
                  <p:cNvCxnSpPr>
                    <a:cxnSpLocks/>
                  </p:cNvCxnSpPr>
                  <p:nvPr/>
                </p:nvCxnSpPr>
                <p:spPr>
                  <a:xfrm flipH="1">
                    <a:off x="323557" y="2134617"/>
                    <a:ext cx="3882684" cy="0"/>
                  </a:xfrm>
                  <a:prstGeom prst="line">
                    <a:avLst/>
                  </a:prstGeom>
                  <a:ln w="38100"/>
                </p:spPr>
                <p:style>
                  <a:lnRef idx="1">
                    <a:schemeClr val="accent1"/>
                  </a:lnRef>
                  <a:fillRef idx="0">
                    <a:schemeClr val="accent1"/>
                  </a:fillRef>
                  <a:effectRef idx="0">
                    <a:schemeClr val="accent1"/>
                  </a:effectRef>
                  <a:fontRef idx="minor">
                    <a:schemeClr val="tx1"/>
                  </a:fontRef>
                </p:style>
              </p:cxnSp>
            </p:grpSp>
            <p:sp>
              <p:nvSpPr>
                <p:cNvPr id="59" name="Rectangle 58">
                  <a:extLst>
                    <a:ext uri="{FF2B5EF4-FFF2-40B4-BE49-F238E27FC236}">
                      <a16:creationId xmlns:a16="http://schemas.microsoft.com/office/drawing/2014/main" id="{FBD67DEF-AA00-E41F-A3B8-84632564ED27}"/>
                    </a:ext>
                  </a:extLst>
                </p:cNvPr>
                <p:cNvSpPr/>
                <p:nvPr/>
              </p:nvSpPr>
              <p:spPr>
                <a:xfrm>
                  <a:off x="281353" y="1584800"/>
                  <a:ext cx="3995225" cy="495384"/>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just"/>
                  <a:r>
                    <a:rPr lang="mn-MN" sz="1397" dirty="0">
                      <a:solidFill>
                        <a:schemeClr val="tx1"/>
                      </a:solidFill>
                      <a:latin typeface="Times New Roman" panose="02020603050405020304" pitchFamily="18" charset="0"/>
                      <a:cs typeface="Times New Roman" panose="02020603050405020304" pitchFamily="18" charset="0"/>
                    </a:rPr>
                    <a:t>Түүх, археологи, олон ястан, угсаатны нүүдлийн соёл, адал явдалт аялал жуулчлалын бүс нутаг.</a:t>
                  </a:r>
                </a:p>
              </p:txBody>
            </p:sp>
          </p:grpSp>
          <p:grpSp>
            <p:nvGrpSpPr>
              <p:cNvPr id="8" name="Group 7">
                <a:extLst>
                  <a:ext uri="{FF2B5EF4-FFF2-40B4-BE49-F238E27FC236}">
                    <a16:creationId xmlns:a16="http://schemas.microsoft.com/office/drawing/2014/main" id="{35182C7C-BCA3-D26F-E73D-2226125DD4BE}"/>
                  </a:ext>
                </a:extLst>
              </p:cNvPr>
              <p:cNvGrpSpPr/>
              <p:nvPr/>
            </p:nvGrpSpPr>
            <p:grpSpPr>
              <a:xfrm>
                <a:off x="3644450" y="972511"/>
                <a:ext cx="3995225" cy="1418062"/>
                <a:chOff x="1617786" y="1795820"/>
                <a:chExt cx="3995225" cy="1418062"/>
              </a:xfrm>
            </p:grpSpPr>
            <p:grpSp>
              <p:nvGrpSpPr>
                <p:cNvPr id="52" name="Group 51">
                  <a:extLst>
                    <a:ext uri="{FF2B5EF4-FFF2-40B4-BE49-F238E27FC236}">
                      <a16:creationId xmlns:a16="http://schemas.microsoft.com/office/drawing/2014/main" id="{957F15EA-F12D-54DE-8F87-5D84611CED38}"/>
                    </a:ext>
                  </a:extLst>
                </p:cNvPr>
                <p:cNvGrpSpPr/>
                <p:nvPr/>
              </p:nvGrpSpPr>
              <p:grpSpPr>
                <a:xfrm>
                  <a:off x="1659988" y="2329731"/>
                  <a:ext cx="3882684" cy="884151"/>
                  <a:chOff x="1659988" y="2329731"/>
                  <a:chExt cx="3882684" cy="884151"/>
                </a:xfrm>
              </p:grpSpPr>
              <p:grpSp>
                <p:nvGrpSpPr>
                  <p:cNvPr id="54" name="Group 53">
                    <a:extLst>
                      <a:ext uri="{FF2B5EF4-FFF2-40B4-BE49-F238E27FC236}">
                        <a16:creationId xmlns:a16="http://schemas.microsoft.com/office/drawing/2014/main" id="{2B4C841F-B37E-14F8-FC79-C2F61419F24C}"/>
                      </a:ext>
                    </a:extLst>
                  </p:cNvPr>
                  <p:cNvGrpSpPr/>
                  <p:nvPr/>
                </p:nvGrpSpPr>
                <p:grpSpPr>
                  <a:xfrm>
                    <a:off x="2912622" y="2329731"/>
                    <a:ext cx="688708" cy="884151"/>
                    <a:chOff x="2546252" y="1254138"/>
                    <a:chExt cx="688708" cy="884151"/>
                  </a:xfrm>
                </p:grpSpPr>
                <p:cxnSp>
                  <p:nvCxnSpPr>
                    <p:cNvPr id="56" name="Straight Connector 55">
                      <a:extLst>
                        <a:ext uri="{FF2B5EF4-FFF2-40B4-BE49-F238E27FC236}">
                          <a16:creationId xmlns:a16="http://schemas.microsoft.com/office/drawing/2014/main" id="{36A5FDA7-57BC-00A7-8E24-CF3D87A2A0B8}"/>
                        </a:ext>
                      </a:extLst>
                    </p:cNvPr>
                    <p:cNvCxnSpPr>
                      <a:cxnSpLocks/>
                    </p:cNvCxnSpPr>
                    <p:nvPr/>
                  </p:nvCxnSpPr>
                  <p:spPr>
                    <a:xfrm flipV="1">
                      <a:off x="2725456" y="1254138"/>
                      <a:ext cx="509504" cy="645293"/>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7" name="Oval 56">
                      <a:extLst>
                        <a:ext uri="{FF2B5EF4-FFF2-40B4-BE49-F238E27FC236}">
                          <a16:creationId xmlns:a16="http://schemas.microsoft.com/office/drawing/2014/main" id="{25EEA010-4719-CDAA-9B92-F06795247234}"/>
                        </a:ext>
                      </a:extLst>
                    </p:cNvPr>
                    <p:cNvSpPr/>
                    <p:nvPr/>
                  </p:nvSpPr>
                  <p:spPr>
                    <a:xfrm>
                      <a:off x="2546252" y="1716258"/>
                      <a:ext cx="450166" cy="422031"/>
                    </a:xfrm>
                    <a:prstGeom prst="ellipse">
                      <a:avLst/>
                    </a:prstGeom>
                    <a:solidFill>
                      <a:srgbClr val="5D47FF"/>
                    </a:solidFill>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sz="1795"/>
                    </a:p>
                  </p:txBody>
                </p:sp>
              </p:grpSp>
              <p:cxnSp>
                <p:nvCxnSpPr>
                  <p:cNvPr id="55" name="Straight Connector 54">
                    <a:extLst>
                      <a:ext uri="{FF2B5EF4-FFF2-40B4-BE49-F238E27FC236}">
                        <a16:creationId xmlns:a16="http://schemas.microsoft.com/office/drawing/2014/main" id="{89C831CD-4CC8-E884-EA63-BB6C05ED08C2}"/>
                      </a:ext>
                    </a:extLst>
                  </p:cNvPr>
                  <p:cNvCxnSpPr>
                    <a:cxnSpLocks/>
                  </p:cNvCxnSpPr>
                  <p:nvPr/>
                </p:nvCxnSpPr>
                <p:spPr>
                  <a:xfrm flipH="1">
                    <a:off x="1659988" y="2331569"/>
                    <a:ext cx="3882684" cy="0"/>
                  </a:xfrm>
                  <a:prstGeom prst="line">
                    <a:avLst/>
                  </a:prstGeom>
                  <a:ln w="38100"/>
                </p:spPr>
                <p:style>
                  <a:lnRef idx="1">
                    <a:schemeClr val="accent1"/>
                  </a:lnRef>
                  <a:fillRef idx="0">
                    <a:schemeClr val="accent1"/>
                  </a:fillRef>
                  <a:effectRef idx="0">
                    <a:schemeClr val="accent1"/>
                  </a:effectRef>
                  <a:fontRef idx="minor">
                    <a:schemeClr val="tx1"/>
                  </a:fontRef>
                </p:style>
              </p:cxnSp>
            </p:grpSp>
            <p:sp>
              <p:nvSpPr>
                <p:cNvPr id="53" name="Rectangle 52">
                  <a:extLst>
                    <a:ext uri="{FF2B5EF4-FFF2-40B4-BE49-F238E27FC236}">
                      <a16:creationId xmlns:a16="http://schemas.microsoft.com/office/drawing/2014/main" id="{59722795-BA5D-BE7A-FE3A-B99CB0DF446D}"/>
                    </a:ext>
                  </a:extLst>
                </p:cNvPr>
                <p:cNvSpPr/>
                <p:nvPr/>
              </p:nvSpPr>
              <p:spPr>
                <a:xfrm>
                  <a:off x="1617786" y="1795820"/>
                  <a:ext cx="3995225" cy="495384"/>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just"/>
                  <a:r>
                    <a:rPr lang="mn-MN" sz="1397" dirty="0">
                      <a:solidFill>
                        <a:schemeClr val="tx1"/>
                      </a:solidFill>
                      <a:latin typeface="Times New Roman" panose="02020603050405020304" pitchFamily="18" charset="0"/>
                      <a:cs typeface="Times New Roman" panose="02020603050405020304" pitchFamily="18" charset="0"/>
                    </a:rPr>
                    <a:t>Онгон дагшин байгаль, адал явдалт аялал, угсаатан, соёлын аялал жуулчлалын бүс.</a:t>
                  </a:r>
                </a:p>
              </p:txBody>
            </p:sp>
          </p:grpSp>
          <p:grpSp>
            <p:nvGrpSpPr>
              <p:cNvPr id="9" name="Group 8">
                <a:extLst>
                  <a:ext uri="{FF2B5EF4-FFF2-40B4-BE49-F238E27FC236}">
                    <a16:creationId xmlns:a16="http://schemas.microsoft.com/office/drawing/2014/main" id="{FCACF2A9-6C19-AFCD-8601-34253C2E69F4}"/>
                  </a:ext>
                </a:extLst>
              </p:cNvPr>
              <p:cNvGrpSpPr/>
              <p:nvPr/>
            </p:nvGrpSpPr>
            <p:grpSpPr>
              <a:xfrm>
                <a:off x="8617272" y="3312745"/>
                <a:ext cx="3093939" cy="1984260"/>
                <a:chOff x="2646231" y="2761077"/>
                <a:chExt cx="3093939" cy="1984260"/>
              </a:xfrm>
            </p:grpSpPr>
            <p:sp>
              <p:nvSpPr>
                <p:cNvPr id="46" name="Rectangle 45">
                  <a:extLst>
                    <a:ext uri="{FF2B5EF4-FFF2-40B4-BE49-F238E27FC236}">
                      <a16:creationId xmlns:a16="http://schemas.microsoft.com/office/drawing/2014/main" id="{C21F8CB1-A890-6D60-9F57-9737AFF8AC4B}"/>
                    </a:ext>
                  </a:extLst>
                </p:cNvPr>
                <p:cNvSpPr/>
                <p:nvPr/>
              </p:nvSpPr>
              <p:spPr>
                <a:xfrm>
                  <a:off x="2878423" y="3968544"/>
                  <a:ext cx="2814460" cy="776793"/>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just"/>
                  <a:r>
                    <a:rPr lang="mn-MN" sz="1397" dirty="0">
                      <a:solidFill>
                        <a:schemeClr val="tx1"/>
                      </a:solidFill>
                      <a:latin typeface="Times New Roman" panose="02020603050405020304" pitchFamily="18" charset="0"/>
                      <a:cs typeface="Times New Roman" panose="02020603050405020304" pitchFamily="18" charset="0"/>
                    </a:rPr>
                    <a:t>Тал, хээрийн ландшафт, биологийн олон янз байдлыг ашиглах, хил орчмын аялал жуулчлалын бүс</a:t>
                  </a:r>
                </a:p>
              </p:txBody>
            </p:sp>
            <p:grpSp>
              <p:nvGrpSpPr>
                <p:cNvPr id="47" name="Group 46">
                  <a:extLst>
                    <a:ext uri="{FF2B5EF4-FFF2-40B4-BE49-F238E27FC236}">
                      <a16:creationId xmlns:a16="http://schemas.microsoft.com/office/drawing/2014/main" id="{2DD29A2F-A451-6351-4F0C-ABDB83AC14A1}"/>
                    </a:ext>
                  </a:extLst>
                </p:cNvPr>
                <p:cNvGrpSpPr/>
                <p:nvPr/>
              </p:nvGrpSpPr>
              <p:grpSpPr>
                <a:xfrm>
                  <a:off x="2646231" y="2761077"/>
                  <a:ext cx="3093939" cy="1117608"/>
                  <a:chOff x="2646231" y="2761077"/>
                  <a:chExt cx="3093939" cy="1117608"/>
                </a:xfrm>
              </p:grpSpPr>
              <p:grpSp>
                <p:nvGrpSpPr>
                  <p:cNvPr id="48" name="Group 47">
                    <a:extLst>
                      <a:ext uri="{FF2B5EF4-FFF2-40B4-BE49-F238E27FC236}">
                        <a16:creationId xmlns:a16="http://schemas.microsoft.com/office/drawing/2014/main" id="{A9492B76-EC06-5009-BBBC-BE66BC1B31A1}"/>
                      </a:ext>
                    </a:extLst>
                  </p:cNvPr>
                  <p:cNvGrpSpPr/>
                  <p:nvPr/>
                </p:nvGrpSpPr>
                <p:grpSpPr>
                  <a:xfrm>
                    <a:off x="2646231" y="2761077"/>
                    <a:ext cx="976894" cy="1117608"/>
                    <a:chOff x="2279861" y="1685484"/>
                    <a:chExt cx="976894" cy="1117608"/>
                  </a:xfrm>
                </p:grpSpPr>
                <p:cxnSp>
                  <p:nvCxnSpPr>
                    <p:cNvPr id="50" name="Straight Connector 49">
                      <a:extLst>
                        <a:ext uri="{FF2B5EF4-FFF2-40B4-BE49-F238E27FC236}">
                          <a16:creationId xmlns:a16="http://schemas.microsoft.com/office/drawing/2014/main" id="{384117B5-E260-DAC3-783E-C2BAAC4850BB}"/>
                        </a:ext>
                      </a:extLst>
                    </p:cNvPr>
                    <p:cNvCxnSpPr>
                      <a:cxnSpLocks/>
                    </p:cNvCxnSpPr>
                    <p:nvPr/>
                  </p:nvCxnSpPr>
                  <p:spPr>
                    <a:xfrm>
                      <a:off x="2512053" y="1937491"/>
                      <a:ext cx="744702" cy="865601"/>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1" name="Oval 50">
                      <a:extLst>
                        <a:ext uri="{FF2B5EF4-FFF2-40B4-BE49-F238E27FC236}">
                          <a16:creationId xmlns:a16="http://schemas.microsoft.com/office/drawing/2014/main" id="{E2CA1CB6-24B3-092F-06A2-5DEDEACAFBFD}"/>
                        </a:ext>
                      </a:extLst>
                    </p:cNvPr>
                    <p:cNvSpPr/>
                    <p:nvPr/>
                  </p:nvSpPr>
                  <p:spPr>
                    <a:xfrm>
                      <a:off x="2279861" y="1685484"/>
                      <a:ext cx="450166" cy="422031"/>
                    </a:xfrm>
                    <a:prstGeom prst="ellipse">
                      <a:avLst/>
                    </a:prstGeom>
                    <a:solidFill>
                      <a:srgbClr val="5D47FF"/>
                    </a:solidFill>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sz="1795"/>
                    </a:p>
                  </p:txBody>
                </p:sp>
              </p:grpSp>
              <p:cxnSp>
                <p:nvCxnSpPr>
                  <p:cNvPr id="49" name="Straight Connector 48">
                    <a:extLst>
                      <a:ext uri="{FF2B5EF4-FFF2-40B4-BE49-F238E27FC236}">
                        <a16:creationId xmlns:a16="http://schemas.microsoft.com/office/drawing/2014/main" id="{D930BC30-297F-57B4-5645-CA074CEEB06B}"/>
                      </a:ext>
                    </a:extLst>
                  </p:cNvPr>
                  <p:cNvCxnSpPr>
                    <a:cxnSpLocks/>
                  </p:cNvCxnSpPr>
                  <p:nvPr/>
                </p:nvCxnSpPr>
                <p:spPr>
                  <a:xfrm flipH="1">
                    <a:off x="2925710" y="3864836"/>
                    <a:ext cx="2814460" cy="0"/>
                  </a:xfrm>
                  <a:prstGeom prst="line">
                    <a:avLst/>
                  </a:prstGeom>
                  <a:ln w="38100"/>
                </p:spPr>
                <p:style>
                  <a:lnRef idx="1">
                    <a:schemeClr val="accent1"/>
                  </a:lnRef>
                  <a:fillRef idx="0">
                    <a:schemeClr val="accent1"/>
                  </a:fillRef>
                  <a:effectRef idx="0">
                    <a:schemeClr val="accent1"/>
                  </a:effectRef>
                  <a:fontRef idx="minor">
                    <a:schemeClr val="tx1"/>
                  </a:fontRef>
                </p:style>
              </p:cxnSp>
            </p:grpSp>
          </p:grpSp>
          <p:grpSp>
            <p:nvGrpSpPr>
              <p:cNvPr id="10" name="Group 9">
                <a:extLst>
                  <a:ext uri="{FF2B5EF4-FFF2-40B4-BE49-F238E27FC236}">
                    <a16:creationId xmlns:a16="http://schemas.microsoft.com/office/drawing/2014/main" id="{14B72159-6E56-214F-AFD6-D698197947DC}"/>
                  </a:ext>
                </a:extLst>
              </p:cNvPr>
              <p:cNvGrpSpPr/>
              <p:nvPr/>
            </p:nvGrpSpPr>
            <p:grpSpPr>
              <a:xfrm>
                <a:off x="7725466" y="1687980"/>
                <a:ext cx="3974164" cy="1653360"/>
                <a:chOff x="2779244" y="1598535"/>
                <a:chExt cx="3974164" cy="1653360"/>
              </a:xfrm>
            </p:grpSpPr>
            <p:sp>
              <p:nvSpPr>
                <p:cNvPr id="40" name="Rectangle 39">
                  <a:extLst>
                    <a:ext uri="{FF2B5EF4-FFF2-40B4-BE49-F238E27FC236}">
                      <a16:creationId xmlns:a16="http://schemas.microsoft.com/office/drawing/2014/main" id="{3C559904-F6D8-C4E9-38DE-4EC40E2EB82A}"/>
                    </a:ext>
                  </a:extLst>
                </p:cNvPr>
                <p:cNvSpPr/>
                <p:nvPr/>
              </p:nvSpPr>
              <p:spPr>
                <a:xfrm>
                  <a:off x="2991153" y="1598535"/>
                  <a:ext cx="3762255" cy="495384"/>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just"/>
                  <a:r>
                    <a:rPr lang="mn-MN" sz="1397" dirty="0">
                      <a:solidFill>
                        <a:schemeClr val="tx1"/>
                      </a:solidFill>
                      <a:latin typeface="Times New Roman" panose="02020603050405020304" pitchFamily="18" charset="0"/>
                      <a:cs typeface="Times New Roman" panose="02020603050405020304" pitchFamily="18" charset="0"/>
                    </a:rPr>
                    <a:t>Эзэн Чингис хааны өлгий нутаг, онгон дагшин байгаль, түүхэн аялал жуулчлалын бүс</a:t>
                  </a:r>
                </a:p>
              </p:txBody>
            </p:sp>
            <p:grpSp>
              <p:nvGrpSpPr>
                <p:cNvPr id="41" name="Group 40">
                  <a:extLst>
                    <a:ext uri="{FF2B5EF4-FFF2-40B4-BE49-F238E27FC236}">
                      <a16:creationId xmlns:a16="http://schemas.microsoft.com/office/drawing/2014/main" id="{C536DE11-874C-2CEB-EAAA-2FB0253FBF87}"/>
                    </a:ext>
                  </a:extLst>
                </p:cNvPr>
                <p:cNvGrpSpPr/>
                <p:nvPr/>
              </p:nvGrpSpPr>
              <p:grpSpPr>
                <a:xfrm>
                  <a:off x="2779244" y="2122319"/>
                  <a:ext cx="3934669" cy="1129576"/>
                  <a:chOff x="2779244" y="2122319"/>
                  <a:chExt cx="3934669" cy="1129576"/>
                </a:xfrm>
              </p:grpSpPr>
              <p:grpSp>
                <p:nvGrpSpPr>
                  <p:cNvPr id="42" name="Group 41">
                    <a:extLst>
                      <a:ext uri="{FF2B5EF4-FFF2-40B4-BE49-F238E27FC236}">
                        <a16:creationId xmlns:a16="http://schemas.microsoft.com/office/drawing/2014/main" id="{18DD39AD-6ADD-B0D3-A27B-B2A565EF8573}"/>
                      </a:ext>
                    </a:extLst>
                  </p:cNvPr>
                  <p:cNvGrpSpPr/>
                  <p:nvPr/>
                </p:nvGrpSpPr>
                <p:grpSpPr>
                  <a:xfrm>
                    <a:off x="2779244" y="2139812"/>
                    <a:ext cx="1010571" cy="1112083"/>
                    <a:chOff x="2412874" y="1064219"/>
                    <a:chExt cx="1010571" cy="1112083"/>
                  </a:xfrm>
                </p:grpSpPr>
                <p:cxnSp>
                  <p:nvCxnSpPr>
                    <p:cNvPr id="44" name="Straight Connector 43">
                      <a:extLst>
                        <a:ext uri="{FF2B5EF4-FFF2-40B4-BE49-F238E27FC236}">
                          <a16:creationId xmlns:a16="http://schemas.microsoft.com/office/drawing/2014/main" id="{3DC8AD47-0949-40D6-5C27-60BDDB3930B1}"/>
                        </a:ext>
                      </a:extLst>
                    </p:cNvPr>
                    <p:cNvCxnSpPr>
                      <a:cxnSpLocks/>
                    </p:cNvCxnSpPr>
                    <p:nvPr/>
                  </p:nvCxnSpPr>
                  <p:spPr>
                    <a:xfrm flipV="1">
                      <a:off x="2656616" y="1064219"/>
                      <a:ext cx="766829" cy="925985"/>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2AC45A68-333E-560C-4391-F4DA9DBADEBA}"/>
                        </a:ext>
                      </a:extLst>
                    </p:cNvPr>
                    <p:cNvSpPr/>
                    <p:nvPr/>
                  </p:nvSpPr>
                  <p:spPr>
                    <a:xfrm>
                      <a:off x="2412874" y="1754271"/>
                      <a:ext cx="450166" cy="422031"/>
                    </a:xfrm>
                    <a:prstGeom prst="ellipse">
                      <a:avLst/>
                    </a:prstGeom>
                    <a:solidFill>
                      <a:srgbClr val="5D47FF"/>
                    </a:solidFill>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sz="1795"/>
                    </a:p>
                  </p:txBody>
                </p:sp>
              </p:grpSp>
              <p:cxnSp>
                <p:nvCxnSpPr>
                  <p:cNvPr id="43" name="Straight Connector 42">
                    <a:extLst>
                      <a:ext uri="{FF2B5EF4-FFF2-40B4-BE49-F238E27FC236}">
                        <a16:creationId xmlns:a16="http://schemas.microsoft.com/office/drawing/2014/main" id="{73B985EF-8607-EFB8-C414-F9ACC8119906}"/>
                      </a:ext>
                    </a:extLst>
                  </p:cNvPr>
                  <p:cNvCxnSpPr>
                    <a:cxnSpLocks/>
                  </p:cNvCxnSpPr>
                  <p:nvPr/>
                </p:nvCxnSpPr>
                <p:spPr>
                  <a:xfrm flipH="1">
                    <a:off x="3106984" y="2122319"/>
                    <a:ext cx="3606929" cy="1838"/>
                  </a:xfrm>
                  <a:prstGeom prst="line">
                    <a:avLst/>
                  </a:prstGeom>
                  <a:ln w="38100"/>
                </p:spPr>
                <p:style>
                  <a:lnRef idx="1">
                    <a:schemeClr val="accent1"/>
                  </a:lnRef>
                  <a:fillRef idx="0">
                    <a:schemeClr val="accent1"/>
                  </a:fillRef>
                  <a:effectRef idx="0">
                    <a:schemeClr val="accent1"/>
                  </a:effectRef>
                  <a:fontRef idx="minor">
                    <a:schemeClr val="tx1"/>
                  </a:fontRef>
                </p:style>
              </p:cxnSp>
            </p:grpSp>
          </p:grpSp>
          <p:grpSp>
            <p:nvGrpSpPr>
              <p:cNvPr id="12" name="Group 11">
                <a:extLst>
                  <a:ext uri="{FF2B5EF4-FFF2-40B4-BE49-F238E27FC236}">
                    <a16:creationId xmlns:a16="http://schemas.microsoft.com/office/drawing/2014/main" id="{B1963830-7D98-DF83-F67E-B26BCF0ECFBE}"/>
                  </a:ext>
                </a:extLst>
              </p:cNvPr>
              <p:cNvGrpSpPr/>
              <p:nvPr/>
            </p:nvGrpSpPr>
            <p:grpSpPr>
              <a:xfrm>
                <a:off x="6615026" y="1018459"/>
                <a:ext cx="3677026" cy="2450456"/>
                <a:chOff x="2400732" y="805715"/>
                <a:chExt cx="3677026" cy="2450456"/>
              </a:xfrm>
            </p:grpSpPr>
            <p:sp>
              <p:nvSpPr>
                <p:cNvPr id="34" name="Rectangle 33">
                  <a:extLst>
                    <a:ext uri="{FF2B5EF4-FFF2-40B4-BE49-F238E27FC236}">
                      <a16:creationId xmlns:a16="http://schemas.microsoft.com/office/drawing/2014/main" id="{CFBB7705-7513-43F9-587B-CA16DD8E42BF}"/>
                    </a:ext>
                  </a:extLst>
                </p:cNvPr>
                <p:cNvSpPr/>
                <p:nvPr/>
              </p:nvSpPr>
              <p:spPr>
                <a:xfrm>
                  <a:off x="3644550" y="805715"/>
                  <a:ext cx="2433208" cy="495384"/>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just"/>
                  <a:r>
                    <a:rPr lang="en-US" sz="1397" dirty="0">
                      <a:solidFill>
                        <a:schemeClr val="tx1"/>
                      </a:solidFill>
                      <a:latin typeface="Times New Roman" panose="02020603050405020304" pitchFamily="18" charset="0"/>
                      <a:cs typeface="Times New Roman" panose="02020603050405020304" pitchFamily="18" charset="0"/>
                    </a:rPr>
                    <a:t>MICE</a:t>
                  </a:r>
                  <a:r>
                    <a:rPr lang="mn-MN" sz="1397" dirty="0">
                      <a:solidFill>
                        <a:schemeClr val="tx1"/>
                      </a:solidFill>
                      <a:latin typeface="Times New Roman" panose="02020603050405020304" pitchFamily="18" charset="0"/>
                      <a:cs typeface="Times New Roman" panose="02020603050405020304" pitchFamily="18" charset="0"/>
                    </a:rPr>
                    <a:t> болон соёлын</a:t>
                  </a:r>
                  <a:r>
                    <a:rPr lang="en-US" sz="1397" dirty="0">
                      <a:solidFill>
                        <a:schemeClr val="tx1"/>
                      </a:solidFill>
                      <a:latin typeface="Times New Roman" panose="02020603050405020304" pitchFamily="18" charset="0"/>
                      <a:cs typeface="Times New Roman" panose="02020603050405020304" pitchFamily="18" charset="0"/>
                    </a:rPr>
                    <a:t> </a:t>
                  </a:r>
                  <a:r>
                    <a:rPr lang="mn-MN" sz="1397" dirty="0">
                      <a:solidFill>
                        <a:schemeClr val="tx1"/>
                      </a:solidFill>
                      <a:latin typeface="Times New Roman" panose="02020603050405020304" pitchFamily="18" charset="0"/>
                      <a:cs typeface="Times New Roman" panose="02020603050405020304" pitchFamily="18" charset="0"/>
                    </a:rPr>
                    <a:t>аялал жуулчлалын бүс</a:t>
                  </a:r>
                </a:p>
              </p:txBody>
            </p:sp>
            <p:grpSp>
              <p:nvGrpSpPr>
                <p:cNvPr id="35" name="Group 34">
                  <a:extLst>
                    <a:ext uri="{FF2B5EF4-FFF2-40B4-BE49-F238E27FC236}">
                      <a16:creationId xmlns:a16="http://schemas.microsoft.com/office/drawing/2014/main" id="{8F75AB66-62BD-AA5A-6563-9EB4E098CC60}"/>
                    </a:ext>
                  </a:extLst>
                </p:cNvPr>
                <p:cNvGrpSpPr/>
                <p:nvPr/>
              </p:nvGrpSpPr>
              <p:grpSpPr>
                <a:xfrm>
                  <a:off x="2400732" y="1290222"/>
                  <a:ext cx="3575062" cy="1965949"/>
                  <a:chOff x="2400732" y="1290222"/>
                  <a:chExt cx="3575062" cy="1965949"/>
                </a:xfrm>
              </p:grpSpPr>
              <p:grpSp>
                <p:nvGrpSpPr>
                  <p:cNvPr id="36" name="Group 35">
                    <a:extLst>
                      <a:ext uri="{FF2B5EF4-FFF2-40B4-BE49-F238E27FC236}">
                        <a16:creationId xmlns:a16="http://schemas.microsoft.com/office/drawing/2014/main" id="{87F7DEB3-92C0-DAFA-5044-CA6DF6D00017}"/>
                      </a:ext>
                    </a:extLst>
                  </p:cNvPr>
                  <p:cNvGrpSpPr/>
                  <p:nvPr/>
                </p:nvGrpSpPr>
                <p:grpSpPr>
                  <a:xfrm>
                    <a:off x="2400732" y="1290222"/>
                    <a:ext cx="1354182" cy="1965949"/>
                    <a:chOff x="2034362" y="214629"/>
                    <a:chExt cx="1354182" cy="1965949"/>
                  </a:xfrm>
                </p:grpSpPr>
                <p:cxnSp>
                  <p:nvCxnSpPr>
                    <p:cNvPr id="38" name="Straight Connector 37">
                      <a:extLst>
                        <a:ext uri="{FF2B5EF4-FFF2-40B4-BE49-F238E27FC236}">
                          <a16:creationId xmlns:a16="http://schemas.microsoft.com/office/drawing/2014/main" id="{5CD06B43-FCC9-176C-BC55-04BF9A06ABCC}"/>
                        </a:ext>
                      </a:extLst>
                    </p:cNvPr>
                    <p:cNvCxnSpPr>
                      <a:cxnSpLocks/>
                    </p:cNvCxnSpPr>
                    <p:nvPr/>
                  </p:nvCxnSpPr>
                  <p:spPr>
                    <a:xfrm flipV="1">
                      <a:off x="2259445" y="214629"/>
                      <a:ext cx="1129099" cy="1714238"/>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9" name="Oval 38">
                      <a:extLst>
                        <a:ext uri="{FF2B5EF4-FFF2-40B4-BE49-F238E27FC236}">
                          <a16:creationId xmlns:a16="http://schemas.microsoft.com/office/drawing/2014/main" id="{82372C10-101F-95B4-E404-F811DFF9ECEE}"/>
                        </a:ext>
                      </a:extLst>
                    </p:cNvPr>
                    <p:cNvSpPr/>
                    <p:nvPr/>
                  </p:nvSpPr>
                  <p:spPr>
                    <a:xfrm>
                      <a:off x="2034362" y="1758547"/>
                      <a:ext cx="450166" cy="422031"/>
                    </a:xfrm>
                    <a:prstGeom prst="ellipse">
                      <a:avLst/>
                    </a:prstGeom>
                    <a:solidFill>
                      <a:srgbClr val="5D47FF"/>
                    </a:solidFill>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sz="1795"/>
                    </a:p>
                  </p:txBody>
                </p:sp>
              </p:grpSp>
              <p:cxnSp>
                <p:nvCxnSpPr>
                  <p:cNvPr id="37" name="Straight Connector 36">
                    <a:extLst>
                      <a:ext uri="{FF2B5EF4-FFF2-40B4-BE49-F238E27FC236}">
                        <a16:creationId xmlns:a16="http://schemas.microsoft.com/office/drawing/2014/main" id="{E3583CF7-1A1B-4079-A408-20867C908AB4}"/>
                      </a:ext>
                    </a:extLst>
                  </p:cNvPr>
                  <p:cNvCxnSpPr>
                    <a:cxnSpLocks/>
                  </p:cNvCxnSpPr>
                  <p:nvPr/>
                </p:nvCxnSpPr>
                <p:spPr>
                  <a:xfrm flipH="1">
                    <a:off x="3718378" y="1310252"/>
                    <a:ext cx="2257416" cy="0"/>
                  </a:xfrm>
                  <a:prstGeom prst="line">
                    <a:avLst/>
                  </a:prstGeom>
                  <a:ln w="38100"/>
                </p:spPr>
                <p:style>
                  <a:lnRef idx="1">
                    <a:schemeClr val="accent1"/>
                  </a:lnRef>
                  <a:fillRef idx="0">
                    <a:schemeClr val="accent1"/>
                  </a:fillRef>
                  <a:effectRef idx="0">
                    <a:schemeClr val="accent1"/>
                  </a:effectRef>
                  <a:fontRef idx="minor">
                    <a:schemeClr val="tx1"/>
                  </a:fontRef>
                </p:style>
              </p:cxnSp>
            </p:grpSp>
          </p:grpSp>
          <p:grpSp>
            <p:nvGrpSpPr>
              <p:cNvPr id="13" name="Group 12">
                <a:extLst>
                  <a:ext uri="{FF2B5EF4-FFF2-40B4-BE49-F238E27FC236}">
                    <a16:creationId xmlns:a16="http://schemas.microsoft.com/office/drawing/2014/main" id="{2D8904F8-BFAD-5F2F-D3EC-B57E18451C8E}"/>
                  </a:ext>
                </a:extLst>
              </p:cNvPr>
              <p:cNvGrpSpPr/>
              <p:nvPr/>
            </p:nvGrpSpPr>
            <p:grpSpPr>
              <a:xfrm>
                <a:off x="6086314" y="4397395"/>
                <a:ext cx="3995225" cy="1990965"/>
                <a:chOff x="2330858" y="2804707"/>
                <a:chExt cx="3995225" cy="1990965"/>
              </a:xfrm>
            </p:grpSpPr>
            <p:grpSp>
              <p:nvGrpSpPr>
                <p:cNvPr id="28" name="Group 27">
                  <a:extLst>
                    <a:ext uri="{FF2B5EF4-FFF2-40B4-BE49-F238E27FC236}">
                      <a16:creationId xmlns:a16="http://schemas.microsoft.com/office/drawing/2014/main" id="{524D8332-88F9-ADDB-9FB1-E75ED7E4B966}"/>
                    </a:ext>
                  </a:extLst>
                </p:cNvPr>
                <p:cNvGrpSpPr/>
                <p:nvPr/>
              </p:nvGrpSpPr>
              <p:grpSpPr>
                <a:xfrm>
                  <a:off x="2373061" y="2804707"/>
                  <a:ext cx="3882684" cy="1275247"/>
                  <a:chOff x="2373061" y="2804707"/>
                  <a:chExt cx="3882684" cy="1275247"/>
                </a:xfrm>
              </p:grpSpPr>
              <p:grpSp>
                <p:nvGrpSpPr>
                  <p:cNvPr id="30" name="Group 29">
                    <a:extLst>
                      <a:ext uri="{FF2B5EF4-FFF2-40B4-BE49-F238E27FC236}">
                        <a16:creationId xmlns:a16="http://schemas.microsoft.com/office/drawing/2014/main" id="{A62CDECF-BE0E-426B-8598-EE365767D1B9}"/>
                      </a:ext>
                    </a:extLst>
                  </p:cNvPr>
                  <p:cNvGrpSpPr/>
                  <p:nvPr/>
                </p:nvGrpSpPr>
                <p:grpSpPr>
                  <a:xfrm>
                    <a:off x="2734274" y="2804707"/>
                    <a:ext cx="741064" cy="1269953"/>
                    <a:chOff x="2367904" y="1729114"/>
                    <a:chExt cx="741064" cy="1269953"/>
                  </a:xfrm>
                </p:grpSpPr>
                <p:cxnSp>
                  <p:nvCxnSpPr>
                    <p:cNvPr id="32" name="Straight Connector 31">
                      <a:extLst>
                        <a:ext uri="{FF2B5EF4-FFF2-40B4-BE49-F238E27FC236}">
                          <a16:creationId xmlns:a16="http://schemas.microsoft.com/office/drawing/2014/main" id="{61F3BF25-1B1F-9AA9-6A55-EB6D3547312D}"/>
                        </a:ext>
                      </a:extLst>
                    </p:cNvPr>
                    <p:cNvCxnSpPr>
                      <a:cxnSpLocks/>
                    </p:cNvCxnSpPr>
                    <p:nvPr/>
                  </p:nvCxnSpPr>
                  <p:spPr>
                    <a:xfrm>
                      <a:off x="2592987" y="1946835"/>
                      <a:ext cx="515981" cy="1052232"/>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3" name="Oval 32">
                      <a:extLst>
                        <a:ext uri="{FF2B5EF4-FFF2-40B4-BE49-F238E27FC236}">
                          <a16:creationId xmlns:a16="http://schemas.microsoft.com/office/drawing/2014/main" id="{2C270E0E-A714-31B2-20D1-0D0E6460A940}"/>
                        </a:ext>
                      </a:extLst>
                    </p:cNvPr>
                    <p:cNvSpPr/>
                    <p:nvPr/>
                  </p:nvSpPr>
                  <p:spPr>
                    <a:xfrm>
                      <a:off x="2367904" y="1729114"/>
                      <a:ext cx="450166" cy="422031"/>
                    </a:xfrm>
                    <a:prstGeom prst="ellipse">
                      <a:avLst/>
                    </a:prstGeom>
                    <a:solidFill>
                      <a:srgbClr val="5D47FF"/>
                    </a:solidFill>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sz="1795" dirty="0"/>
                    </a:p>
                  </p:txBody>
                </p:sp>
              </p:grpSp>
              <p:cxnSp>
                <p:nvCxnSpPr>
                  <p:cNvPr id="31" name="Straight Connector 30">
                    <a:extLst>
                      <a:ext uri="{FF2B5EF4-FFF2-40B4-BE49-F238E27FC236}">
                        <a16:creationId xmlns:a16="http://schemas.microsoft.com/office/drawing/2014/main" id="{C437155B-F8BD-2A80-D2E1-25DE29EC57E3}"/>
                      </a:ext>
                    </a:extLst>
                  </p:cNvPr>
                  <p:cNvCxnSpPr>
                    <a:cxnSpLocks/>
                  </p:cNvCxnSpPr>
                  <p:nvPr/>
                </p:nvCxnSpPr>
                <p:spPr>
                  <a:xfrm flipH="1">
                    <a:off x="2373061" y="4079954"/>
                    <a:ext cx="3882684" cy="0"/>
                  </a:xfrm>
                  <a:prstGeom prst="line">
                    <a:avLst/>
                  </a:prstGeom>
                  <a:ln w="38100"/>
                </p:spPr>
                <p:style>
                  <a:lnRef idx="1">
                    <a:schemeClr val="accent1"/>
                  </a:lnRef>
                  <a:fillRef idx="0">
                    <a:schemeClr val="accent1"/>
                  </a:fillRef>
                  <a:effectRef idx="0">
                    <a:schemeClr val="accent1"/>
                  </a:effectRef>
                  <a:fontRef idx="minor">
                    <a:schemeClr val="tx1"/>
                  </a:fontRef>
                </p:style>
              </p:cxnSp>
            </p:grpSp>
            <p:sp>
              <p:nvSpPr>
                <p:cNvPr id="29" name="Rectangle 28">
                  <a:extLst>
                    <a:ext uri="{FF2B5EF4-FFF2-40B4-BE49-F238E27FC236}">
                      <a16:creationId xmlns:a16="http://schemas.microsoft.com/office/drawing/2014/main" id="{8E13AC6A-F9B6-4BA9-E80D-03A6CD533AD1}"/>
                    </a:ext>
                  </a:extLst>
                </p:cNvPr>
                <p:cNvSpPr/>
                <p:nvPr/>
              </p:nvSpPr>
              <p:spPr>
                <a:xfrm>
                  <a:off x="2330858" y="4129893"/>
                  <a:ext cx="3995225" cy="665779"/>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just"/>
                  <a:r>
                    <a:rPr lang="mn-MN" sz="1397" dirty="0">
                      <a:solidFill>
                        <a:schemeClr val="tx1"/>
                      </a:solidFill>
                      <a:latin typeface="Times New Roman" panose="02020603050405020304" pitchFamily="18" charset="0"/>
                      <a:cs typeface="Times New Roman" panose="02020603050405020304" pitchFamily="18" charset="0"/>
                    </a:rPr>
                    <a:t>Говийн ландшафт, палеонтологи судлал, эрдэм шинжилгээ, адал явдалт аялал, шашин соёлын аялал жуулчлалын бүс.</a:t>
                  </a:r>
                </a:p>
              </p:txBody>
            </p:sp>
          </p:grpSp>
          <p:grpSp>
            <p:nvGrpSpPr>
              <p:cNvPr id="14" name="Group 13">
                <a:extLst>
                  <a:ext uri="{FF2B5EF4-FFF2-40B4-BE49-F238E27FC236}">
                    <a16:creationId xmlns:a16="http://schemas.microsoft.com/office/drawing/2014/main" id="{AB6C3F3B-04A3-6D69-E2A9-A3F46549CDC5}"/>
                  </a:ext>
                </a:extLst>
              </p:cNvPr>
              <p:cNvGrpSpPr/>
              <p:nvPr/>
            </p:nvGrpSpPr>
            <p:grpSpPr>
              <a:xfrm>
                <a:off x="190905" y="3799336"/>
                <a:ext cx="4190988" cy="1209263"/>
                <a:chOff x="-1006548" y="2408936"/>
                <a:chExt cx="4190988" cy="1209263"/>
              </a:xfrm>
            </p:grpSpPr>
            <p:sp>
              <p:nvSpPr>
                <p:cNvPr id="22" name="Rectangle 21">
                  <a:extLst>
                    <a:ext uri="{FF2B5EF4-FFF2-40B4-BE49-F238E27FC236}">
                      <a16:creationId xmlns:a16="http://schemas.microsoft.com/office/drawing/2014/main" id="{B421563F-F55D-230C-78CD-1AE40DD23A5E}"/>
                    </a:ext>
                  </a:extLst>
                </p:cNvPr>
                <p:cNvSpPr/>
                <p:nvPr/>
              </p:nvSpPr>
              <p:spPr>
                <a:xfrm>
                  <a:off x="-1006548" y="2408936"/>
                  <a:ext cx="2517224" cy="1154829"/>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just"/>
                  <a:r>
                    <a:rPr lang="mn-MN" sz="1397" dirty="0">
                      <a:solidFill>
                        <a:schemeClr val="tx1"/>
                      </a:solidFill>
                      <a:latin typeface="Times New Roman" panose="02020603050405020304" pitchFamily="18" charset="0"/>
                      <a:cs typeface="Times New Roman" panose="02020603050405020304" pitchFamily="18" charset="0"/>
                    </a:rPr>
                    <a:t>Говь, цөлийн ландшафт, биологийн нэн ховор төрөл зүйлийг ажиглах, судлах тусгай сонирхолын аялал жуулчлалын бүс.</a:t>
                  </a:r>
                </a:p>
              </p:txBody>
            </p:sp>
            <p:grpSp>
              <p:nvGrpSpPr>
                <p:cNvPr id="23" name="Group 22">
                  <a:extLst>
                    <a:ext uri="{FF2B5EF4-FFF2-40B4-BE49-F238E27FC236}">
                      <a16:creationId xmlns:a16="http://schemas.microsoft.com/office/drawing/2014/main" id="{FDBA23B2-E428-6239-5C5A-BEC674E1E4DD}"/>
                    </a:ext>
                  </a:extLst>
                </p:cNvPr>
                <p:cNvGrpSpPr/>
                <p:nvPr/>
              </p:nvGrpSpPr>
              <p:grpSpPr>
                <a:xfrm>
                  <a:off x="-935945" y="2804707"/>
                  <a:ext cx="4120385" cy="813492"/>
                  <a:chOff x="-935945" y="2804707"/>
                  <a:chExt cx="4120385" cy="813492"/>
                </a:xfrm>
              </p:grpSpPr>
              <p:grpSp>
                <p:nvGrpSpPr>
                  <p:cNvPr id="24" name="Group 23">
                    <a:extLst>
                      <a:ext uri="{FF2B5EF4-FFF2-40B4-BE49-F238E27FC236}">
                        <a16:creationId xmlns:a16="http://schemas.microsoft.com/office/drawing/2014/main" id="{F33AA8E3-A582-2ABE-0BF2-1F45AD8ABD64}"/>
                      </a:ext>
                    </a:extLst>
                  </p:cNvPr>
                  <p:cNvGrpSpPr/>
                  <p:nvPr/>
                </p:nvGrpSpPr>
                <p:grpSpPr>
                  <a:xfrm>
                    <a:off x="1400381" y="2804707"/>
                    <a:ext cx="1784059" cy="813492"/>
                    <a:chOff x="1034011" y="1729114"/>
                    <a:chExt cx="1784059" cy="813492"/>
                  </a:xfrm>
                </p:grpSpPr>
                <p:cxnSp>
                  <p:nvCxnSpPr>
                    <p:cNvPr id="26" name="Straight Connector 25">
                      <a:extLst>
                        <a:ext uri="{FF2B5EF4-FFF2-40B4-BE49-F238E27FC236}">
                          <a16:creationId xmlns:a16="http://schemas.microsoft.com/office/drawing/2014/main" id="{60BA3890-6D67-8E15-90D9-9739374EDD8C}"/>
                        </a:ext>
                      </a:extLst>
                    </p:cNvPr>
                    <p:cNvCxnSpPr>
                      <a:cxnSpLocks/>
                    </p:cNvCxnSpPr>
                    <p:nvPr/>
                  </p:nvCxnSpPr>
                  <p:spPr>
                    <a:xfrm flipH="1">
                      <a:off x="1034011" y="1932767"/>
                      <a:ext cx="1558980" cy="609839"/>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7" name="Oval 26">
                      <a:extLst>
                        <a:ext uri="{FF2B5EF4-FFF2-40B4-BE49-F238E27FC236}">
                          <a16:creationId xmlns:a16="http://schemas.microsoft.com/office/drawing/2014/main" id="{717FE8B1-B65B-F800-ECCE-03D96E5722B8}"/>
                        </a:ext>
                      </a:extLst>
                    </p:cNvPr>
                    <p:cNvSpPr/>
                    <p:nvPr/>
                  </p:nvSpPr>
                  <p:spPr>
                    <a:xfrm>
                      <a:off x="2367904" y="1729114"/>
                      <a:ext cx="450166" cy="422031"/>
                    </a:xfrm>
                    <a:prstGeom prst="ellipse">
                      <a:avLst/>
                    </a:prstGeom>
                    <a:solidFill>
                      <a:srgbClr val="5D47FF"/>
                    </a:solidFill>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sz="1795"/>
                    </a:p>
                  </p:txBody>
                </p:sp>
              </p:grpSp>
              <p:cxnSp>
                <p:nvCxnSpPr>
                  <p:cNvPr id="25" name="Straight Connector 24">
                    <a:extLst>
                      <a:ext uri="{FF2B5EF4-FFF2-40B4-BE49-F238E27FC236}">
                        <a16:creationId xmlns:a16="http://schemas.microsoft.com/office/drawing/2014/main" id="{61AD0E6A-174E-1E4F-F2E8-5BEEC1E9D775}"/>
                      </a:ext>
                    </a:extLst>
                  </p:cNvPr>
                  <p:cNvCxnSpPr>
                    <a:cxnSpLocks/>
                  </p:cNvCxnSpPr>
                  <p:nvPr/>
                </p:nvCxnSpPr>
                <p:spPr>
                  <a:xfrm flipH="1">
                    <a:off x="-935945" y="3618199"/>
                    <a:ext cx="2336326" cy="0"/>
                  </a:xfrm>
                  <a:prstGeom prst="line">
                    <a:avLst/>
                  </a:prstGeom>
                  <a:ln w="38100"/>
                </p:spPr>
                <p:style>
                  <a:lnRef idx="1">
                    <a:schemeClr val="accent1"/>
                  </a:lnRef>
                  <a:fillRef idx="0">
                    <a:schemeClr val="accent1"/>
                  </a:fillRef>
                  <a:effectRef idx="0">
                    <a:schemeClr val="accent1"/>
                  </a:effectRef>
                  <a:fontRef idx="minor">
                    <a:schemeClr val="tx1"/>
                  </a:fontRef>
                </p:style>
              </p:cxnSp>
            </p:grpSp>
          </p:grpSp>
          <p:grpSp>
            <p:nvGrpSpPr>
              <p:cNvPr id="15" name="Group 14">
                <a:extLst>
                  <a:ext uri="{FF2B5EF4-FFF2-40B4-BE49-F238E27FC236}">
                    <a16:creationId xmlns:a16="http://schemas.microsoft.com/office/drawing/2014/main" id="{E5BFD784-0393-0FCB-DD11-9BFEE8769124}"/>
                  </a:ext>
                </a:extLst>
              </p:cNvPr>
              <p:cNvGrpSpPr/>
              <p:nvPr/>
            </p:nvGrpSpPr>
            <p:grpSpPr>
              <a:xfrm>
                <a:off x="1038357" y="3297916"/>
                <a:ext cx="4647759" cy="3004022"/>
                <a:chOff x="-1463319" y="2804707"/>
                <a:chExt cx="4647759" cy="3004022"/>
              </a:xfrm>
            </p:grpSpPr>
            <p:sp>
              <p:nvSpPr>
                <p:cNvPr id="16" name="Rectangle 15">
                  <a:extLst>
                    <a:ext uri="{FF2B5EF4-FFF2-40B4-BE49-F238E27FC236}">
                      <a16:creationId xmlns:a16="http://schemas.microsoft.com/office/drawing/2014/main" id="{E831D9B1-BE96-5E15-397A-A68E93E6812B}"/>
                    </a:ext>
                  </a:extLst>
                </p:cNvPr>
                <p:cNvSpPr/>
                <p:nvPr/>
              </p:nvSpPr>
              <p:spPr>
                <a:xfrm>
                  <a:off x="-1463319" y="5142950"/>
                  <a:ext cx="3995225" cy="665779"/>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just"/>
                  <a:r>
                    <a:rPr lang="mn-MN" sz="1397" dirty="0">
                      <a:solidFill>
                        <a:schemeClr val="tx1"/>
                      </a:solidFill>
                      <a:latin typeface="Times New Roman" panose="02020603050405020304" pitchFamily="18" charset="0"/>
                      <a:cs typeface="Times New Roman" panose="02020603050405020304" pitchFamily="18" charset="0"/>
                    </a:rPr>
                    <a:t>Хангайн бүсийн байгаль, газарзүйн онцлог, түүх соёлын дурсгал, нутгийн иргэдэд түшиглэсэн, эко аялал жуулчлалын бүс</a:t>
                  </a:r>
                </a:p>
              </p:txBody>
            </p:sp>
            <p:grpSp>
              <p:nvGrpSpPr>
                <p:cNvPr id="17" name="Group 16">
                  <a:extLst>
                    <a:ext uri="{FF2B5EF4-FFF2-40B4-BE49-F238E27FC236}">
                      <a16:creationId xmlns:a16="http://schemas.microsoft.com/office/drawing/2014/main" id="{FE5AADE3-C9E7-39A1-F8BB-B6F32C021654}"/>
                    </a:ext>
                  </a:extLst>
                </p:cNvPr>
                <p:cNvGrpSpPr/>
                <p:nvPr/>
              </p:nvGrpSpPr>
              <p:grpSpPr>
                <a:xfrm>
                  <a:off x="-1407049" y="2804707"/>
                  <a:ext cx="4591489" cy="2310107"/>
                  <a:chOff x="-1407049" y="2804707"/>
                  <a:chExt cx="4591489" cy="2310107"/>
                </a:xfrm>
              </p:grpSpPr>
              <p:grpSp>
                <p:nvGrpSpPr>
                  <p:cNvPr id="18" name="Group 17">
                    <a:extLst>
                      <a:ext uri="{FF2B5EF4-FFF2-40B4-BE49-F238E27FC236}">
                        <a16:creationId xmlns:a16="http://schemas.microsoft.com/office/drawing/2014/main" id="{64EDA3AF-72D5-C802-9443-7D3019D822B2}"/>
                      </a:ext>
                    </a:extLst>
                  </p:cNvPr>
                  <p:cNvGrpSpPr/>
                  <p:nvPr/>
                </p:nvGrpSpPr>
                <p:grpSpPr>
                  <a:xfrm>
                    <a:off x="1926409" y="2804707"/>
                    <a:ext cx="1258031" cy="2310107"/>
                    <a:chOff x="1560039" y="1729114"/>
                    <a:chExt cx="1258031" cy="2310107"/>
                  </a:xfrm>
                </p:grpSpPr>
                <p:cxnSp>
                  <p:nvCxnSpPr>
                    <p:cNvPr id="20" name="Straight Connector 19">
                      <a:extLst>
                        <a:ext uri="{FF2B5EF4-FFF2-40B4-BE49-F238E27FC236}">
                          <a16:creationId xmlns:a16="http://schemas.microsoft.com/office/drawing/2014/main" id="{281AA377-8312-34A2-09EF-780306ABBB4D}"/>
                        </a:ext>
                      </a:extLst>
                    </p:cNvPr>
                    <p:cNvCxnSpPr>
                      <a:cxnSpLocks/>
                    </p:cNvCxnSpPr>
                    <p:nvPr/>
                  </p:nvCxnSpPr>
                  <p:spPr>
                    <a:xfrm flipH="1">
                      <a:off x="1560039" y="1946835"/>
                      <a:ext cx="1032948" cy="209238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EE4FC011-A836-C48D-7BCF-04E67AF068D2}"/>
                        </a:ext>
                      </a:extLst>
                    </p:cNvPr>
                    <p:cNvSpPr/>
                    <p:nvPr/>
                  </p:nvSpPr>
                  <p:spPr>
                    <a:xfrm>
                      <a:off x="2367904" y="1729114"/>
                      <a:ext cx="450166" cy="422031"/>
                    </a:xfrm>
                    <a:prstGeom prst="ellipse">
                      <a:avLst/>
                    </a:prstGeom>
                    <a:solidFill>
                      <a:srgbClr val="5D47FF"/>
                    </a:solidFill>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sz="1795"/>
                    </a:p>
                  </p:txBody>
                </p:sp>
              </p:grpSp>
              <p:cxnSp>
                <p:nvCxnSpPr>
                  <p:cNvPr id="19" name="Straight Connector 18">
                    <a:extLst>
                      <a:ext uri="{FF2B5EF4-FFF2-40B4-BE49-F238E27FC236}">
                        <a16:creationId xmlns:a16="http://schemas.microsoft.com/office/drawing/2014/main" id="{D5DF2711-47C2-512D-00CA-359BA1FBE13C}"/>
                      </a:ext>
                    </a:extLst>
                  </p:cNvPr>
                  <p:cNvCxnSpPr>
                    <a:cxnSpLocks/>
                  </p:cNvCxnSpPr>
                  <p:nvPr/>
                </p:nvCxnSpPr>
                <p:spPr>
                  <a:xfrm flipH="1">
                    <a:off x="-1407049" y="5114814"/>
                    <a:ext cx="3882684" cy="0"/>
                  </a:xfrm>
                  <a:prstGeom prst="line">
                    <a:avLst/>
                  </a:prstGeom>
                  <a:ln w="38100"/>
                </p:spPr>
                <p:style>
                  <a:lnRef idx="1">
                    <a:schemeClr val="accent1"/>
                  </a:lnRef>
                  <a:fillRef idx="0">
                    <a:schemeClr val="accent1"/>
                  </a:fillRef>
                  <a:effectRef idx="0">
                    <a:schemeClr val="accent1"/>
                  </a:effectRef>
                  <a:fontRef idx="minor">
                    <a:schemeClr val="tx1"/>
                  </a:fontRef>
                </p:style>
              </p:cxnSp>
            </p:grpSp>
          </p:grpSp>
        </p:grpSp>
      </p:grpSp>
    </p:spTree>
    <p:extLst>
      <p:ext uri="{BB962C8B-B14F-4D97-AF65-F5344CB8AC3E}">
        <p14:creationId xmlns:p14="http://schemas.microsoft.com/office/powerpoint/2010/main" val="2485859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4">
            <a:extLst>
              <a:ext uri="{FF2B5EF4-FFF2-40B4-BE49-F238E27FC236}">
                <a16:creationId xmlns:a16="http://schemas.microsoft.com/office/drawing/2014/main" id="{C2B35761-789A-4EE6-8027-08898F02FFF0}"/>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4233" t="4034" r="3149" b="14359"/>
          <a:stretch/>
        </p:blipFill>
        <p:spPr>
          <a:xfrm>
            <a:off x="582756" y="550718"/>
            <a:ext cx="10005580" cy="6307282"/>
          </a:xfrm>
        </p:spPr>
      </p:pic>
      <p:sp>
        <p:nvSpPr>
          <p:cNvPr id="8" name="TextBox 7">
            <a:extLst>
              <a:ext uri="{FF2B5EF4-FFF2-40B4-BE49-F238E27FC236}">
                <a16:creationId xmlns:a16="http://schemas.microsoft.com/office/drawing/2014/main" id="{6B6BD5E3-88A2-436A-9F9A-3953A2C7496C}"/>
              </a:ext>
            </a:extLst>
          </p:cNvPr>
          <p:cNvSpPr txBox="1"/>
          <p:nvPr/>
        </p:nvSpPr>
        <p:spPr>
          <a:xfrm>
            <a:off x="1310109" y="324959"/>
            <a:ext cx="8377237" cy="461665"/>
          </a:xfrm>
          <a:prstGeom prst="rect">
            <a:avLst/>
          </a:prstGeom>
          <a:noFill/>
        </p:spPr>
        <p:txBody>
          <a:bodyPr wrap="square">
            <a:spAutoFit/>
          </a:bodyPr>
          <a:lstStyle/>
          <a:p>
            <a:r>
              <a:rPr kumimoji="0" lang="mn-MN" sz="2400" b="1"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Arial" panose="020B0604020202020204" pitchFamily="34" charset="0"/>
              </a:rPr>
              <a:t>Аялал жуулчлалын кластер </a:t>
            </a:r>
            <a:r>
              <a:rPr kumimoji="0" lang="en-US" sz="2400" b="1"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Arial" panose="020B0604020202020204" pitchFamily="34" charset="0"/>
              </a:rPr>
              <a:t>(</a:t>
            </a:r>
            <a:r>
              <a:rPr kumimoji="0" lang="mn-MN" sz="2400" b="1"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Arial" panose="020B0604020202020204" pitchFamily="34" charset="0"/>
              </a:rPr>
              <a:t>бүс нутаг</a:t>
            </a:r>
            <a:r>
              <a:rPr kumimoji="0" lang="en-US" sz="2400" b="1"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Arial" panose="020B0604020202020204" pitchFamily="34" charset="0"/>
              </a:rPr>
              <a:t>)</a:t>
            </a:r>
            <a:r>
              <a:rPr kumimoji="0" lang="mn-MN" sz="2400" b="1"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Arial" panose="020B0604020202020204" pitchFamily="34" charset="0"/>
              </a:rPr>
              <a:t> бүсчлэл</a:t>
            </a:r>
            <a:r>
              <a:rPr kumimoji="0" lang="en-US" sz="2400" b="1"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Arial" panose="020B0604020202020204" pitchFamily="34" charset="0"/>
              </a:rPr>
              <a:t> </a:t>
            </a:r>
            <a:r>
              <a:rPr lang="en-US" sz="2400" dirty="0">
                <a:latin typeface="Arial" panose="020B0604020202020204" pitchFamily="34" charset="0"/>
                <a:ea typeface="Times New Roman" panose="02020603050405020304" pitchFamily="18" charset="0"/>
                <a:cs typeface="Arial" panose="020B0604020202020204" pitchFamily="34" charset="0"/>
              </a:rPr>
              <a:t>(7)</a:t>
            </a:r>
            <a:endParaRPr lang="en-US" sz="2400" dirty="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B3660661-D93E-45C7-BF9E-C7D5EE81C7DA}"/>
              </a:ext>
            </a:extLst>
          </p:cNvPr>
          <p:cNvSpPr txBox="1"/>
          <p:nvPr/>
        </p:nvSpPr>
        <p:spPr>
          <a:xfrm>
            <a:off x="9421091" y="6244500"/>
            <a:ext cx="2667000" cy="577081"/>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r"/>
            <a:r>
              <a:rPr kumimoji="0" lang="mn-MN" sz="1050" b="0" i="1" u="none" strike="noStrike" kern="1200" cap="none" spc="0" normalizeH="0" baseline="0" noProof="0" dirty="0">
                <a:ln>
                  <a:noFill/>
                </a:ln>
                <a:solidFill>
                  <a:prstClr val="black"/>
                </a:solidFill>
                <a:effectLst/>
                <a:uLnTx/>
                <a:uFillTx/>
                <a:latin typeface="Calibri"/>
                <a:ea typeface="Times New Roman" panose="02020603050405020304" pitchFamily="18" charset="0"/>
                <a:cs typeface="+mn-cs"/>
              </a:rPr>
              <a:t>Боловсруулсан: М.Алтанбагана, Б.Нацагсүрэн, Г.Урантамир. 2023.  ШУА-ийн Газарзүй, геоэкологийн хүрээлэн.</a:t>
            </a:r>
            <a:endParaRPr lang="en-US" sz="1050" i="1" dirty="0"/>
          </a:p>
        </p:txBody>
      </p:sp>
    </p:spTree>
    <p:extLst>
      <p:ext uri="{BB962C8B-B14F-4D97-AF65-F5344CB8AC3E}">
        <p14:creationId xmlns:p14="http://schemas.microsoft.com/office/powerpoint/2010/main" val="32810226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2BC7649-4FFF-47B5-BE2F-58EDF5B5F875}"/>
              </a:ext>
            </a:extLst>
          </p:cNvPr>
          <p:cNvPicPr>
            <a:picLocks noChangeAspect="1"/>
          </p:cNvPicPr>
          <p:nvPr/>
        </p:nvPicPr>
        <p:blipFill rotWithShape="1">
          <a:blip r:embed="rId2">
            <a:extLst>
              <a:ext uri="{28A0092B-C50C-407E-A947-70E740481C1C}">
                <a14:useLocalDpi xmlns:a14="http://schemas.microsoft.com/office/drawing/2010/main" val="0"/>
              </a:ext>
            </a:extLst>
          </a:blip>
          <a:srcRect l="3636" t="4167" r="1329" b="15084"/>
          <a:stretch/>
        </p:blipFill>
        <p:spPr>
          <a:xfrm>
            <a:off x="803441" y="498765"/>
            <a:ext cx="10717919" cy="6359236"/>
          </a:xfrm>
          <a:prstGeom prst="rect">
            <a:avLst/>
          </a:prstGeom>
        </p:spPr>
      </p:pic>
      <p:sp>
        <p:nvSpPr>
          <p:cNvPr id="12" name="TextBox 11">
            <a:extLst>
              <a:ext uri="{FF2B5EF4-FFF2-40B4-BE49-F238E27FC236}">
                <a16:creationId xmlns:a16="http://schemas.microsoft.com/office/drawing/2014/main" id="{A44A6E43-3B7B-433F-AE4E-20CF77BA1934}"/>
              </a:ext>
            </a:extLst>
          </p:cNvPr>
          <p:cNvSpPr txBox="1"/>
          <p:nvPr/>
        </p:nvSpPr>
        <p:spPr>
          <a:xfrm>
            <a:off x="4390748" y="630247"/>
            <a:ext cx="6821043" cy="461665"/>
          </a:xfrm>
          <a:prstGeom prst="rect">
            <a:avLst/>
          </a:prstGeom>
          <a:noFill/>
        </p:spPr>
        <p:txBody>
          <a:bodyPr wrap="square">
            <a:spAutoFit/>
          </a:bodyPr>
          <a:lstStyle/>
          <a:p>
            <a:r>
              <a:rPr kumimoji="0" lang="mn-MN" sz="2400" b="1"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Arial" panose="020B0604020202020204" pitchFamily="34" charset="0"/>
              </a:rPr>
              <a:t>Аялал жуулчлалын </a:t>
            </a:r>
            <a:r>
              <a:rPr lang="mn-MN" sz="2400" b="1" dirty="0">
                <a:latin typeface="Arial" panose="020B0604020202020204" pitchFamily="34" charset="0"/>
                <a:ea typeface="Times New Roman" panose="02020603050405020304" pitchFamily="18" charset="0"/>
                <a:cs typeface="Arial" panose="020B0604020202020204" pitchFamily="34" charset="0"/>
              </a:rPr>
              <a:t>хөгжлийн орон зай</a:t>
            </a:r>
            <a:r>
              <a:rPr kumimoji="0" lang="mn-MN" sz="2400" b="1"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400" b="1"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Arial" panose="020B0604020202020204" pitchFamily="34" charset="0"/>
              </a:rPr>
              <a:t>(</a:t>
            </a:r>
            <a:r>
              <a:rPr kumimoji="0" lang="mn-MN" sz="2400" b="1"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Arial" panose="020B0604020202020204" pitchFamily="34" charset="0"/>
              </a:rPr>
              <a:t>66</a:t>
            </a:r>
            <a:r>
              <a:rPr kumimoji="0" lang="en-US" sz="2400" b="1"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Arial" panose="020B0604020202020204" pitchFamily="34" charset="0"/>
              </a:rPr>
              <a:t>)</a:t>
            </a:r>
            <a:endParaRPr lang="en-US"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898488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4565D-4649-1100-4680-605FD74C329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3C9526B-0595-A30B-A920-0D26ACC70B4D}"/>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7D32C805-F4B8-30C9-4995-B78B68F3A9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3379" y="365125"/>
            <a:ext cx="11585242" cy="6127750"/>
          </a:xfrm>
          <a:prstGeom prst="rect">
            <a:avLst/>
          </a:prstGeom>
        </p:spPr>
      </p:pic>
    </p:spTree>
    <p:extLst>
      <p:ext uri="{BB962C8B-B14F-4D97-AF65-F5344CB8AC3E}">
        <p14:creationId xmlns:p14="http://schemas.microsoft.com/office/powerpoint/2010/main" val="24653397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416B85-D55B-75A4-2809-81EAC7B513E3}"/>
            </a:ext>
          </a:extLst>
        </p:cNvPr>
        <p:cNvGrpSpPr/>
        <p:nvPr/>
      </p:nvGrpSpPr>
      <p:grpSpPr>
        <a:xfrm>
          <a:off x="0" y="0"/>
          <a:ext cx="0" cy="0"/>
          <a:chOff x="0" y="0"/>
          <a:chExt cx="0" cy="0"/>
        </a:xfrm>
      </p:grpSpPr>
      <p:sp>
        <p:nvSpPr>
          <p:cNvPr id="12" name="TextBox 11">
            <a:extLst>
              <a:ext uri="{FF2B5EF4-FFF2-40B4-BE49-F238E27FC236}">
                <a16:creationId xmlns:a16="http://schemas.microsoft.com/office/drawing/2014/main" id="{A9616AFF-F514-E774-4CE7-AB6A0C18112A}"/>
              </a:ext>
            </a:extLst>
          </p:cNvPr>
          <p:cNvSpPr txBox="1"/>
          <p:nvPr/>
        </p:nvSpPr>
        <p:spPr>
          <a:xfrm>
            <a:off x="525330" y="349692"/>
            <a:ext cx="6821043" cy="430887"/>
          </a:xfrm>
          <a:prstGeom prst="rect">
            <a:avLst/>
          </a:prstGeom>
          <a:noFill/>
        </p:spPr>
        <p:txBody>
          <a:bodyPr wrap="square">
            <a:spAutoFit/>
          </a:bodyPr>
          <a:lstStyle/>
          <a:p>
            <a:r>
              <a:rPr kumimoji="0" lang="mn-MN" sz="2200" b="1"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Arial" panose="020B0604020202020204" pitchFamily="34" charset="0"/>
              </a:rPr>
              <a:t>Аялал жуулчлалын </a:t>
            </a:r>
            <a:r>
              <a:rPr lang="mn-MN" sz="2200" b="1" dirty="0">
                <a:latin typeface="Arial" panose="020B0604020202020204" pitchFamily="34" charset="0"/>
                <a:ea typeface="Times New Roman" panose="02020603050405020304" pitchFamily="18" charset="0"/>
                <a:cs typeface="Arial" panose="020B0604020202020204" pitchFamily="34" charset="0"/>
              </a:rPr>
              <a:t>хөгжлийн орон зай</a:t>
            </a:r>
            <a:r>
              <a:rPr kumimoji="0" lang="mn-MN" sz="2200" b="1"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200"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Arial" panose="020B0604020202020204" pitchFamily="34" charset="0"/>
              </a:rPr>
              <a:t>(</a:t>
            </a:r>
            <a:r>
              <a:rPr lang="en-US" sz="2200" b="1" dirty="0">
                <a:latin typeface="Arial" panose="020B0604020202020204" pitchFamily="34" charset="0"/>
                <a:ea typeface="Times New Roman" panose="02020603050405020304" pitchFamily="18" charset="0"/>
                <a:cs typeface="Arial" panose="020B0604020202020204" pitchFamily="34" charset="0"/>
              </a:rPr>
              <a:t>66</a:t>
            </a:r>
            <a:r>
              <a:rPr kumimoji="0" lang="en-US" sz="2200"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Arial" panose="020B0604020202020204" pitchFamily="34" charset="0"/>
              </a:rPr>
              <a:t>)</a:t>
            </a:r>
            <a:endParaRPr lang="en-US" sz="2200" dirty="0">
              <a:latin typeface="Arial" panose="020B0604020202020204" pitchFamily="34" charset="0"/>
              <a:cs typeface="Arial" panose="020B0604020202020204" pitchFamily="34" charset="0"/>
            </a:endParaRPr>
          </a:p>
        </p:txBody>
      </p:sp>
      <p:grpSp>
        <p:nvGrpSpPr>
          <p:cNvPr id="3" name="Group 2">
            <a:extLst>
              <a:ext uri="{FF2B5EF4-FFF2-40B4-BE49-F238E27FC236}">
                <a16:creationId xmlns:a16="http://schemas.microsoft.com/office/drawing/2014/main" id="{4757E927-4F86-E9B7-8BEB-C5360E6C70FD}"/>
              </a:ext>
            </a:extLst>
          </p:cNvPr>
          <p:cNvGrpSpPr/>
          <p:nvPr/>
        </p:nvGrpSpPr>
        <p:grpSpPr>
          <a:xfrm>
            <a:off x="-1" y="978613"/>
            <a:ext cx="8219209" cy="5453361"/>
            <a:chOff x="0" y="656494"/>
            <a:chExt cx="9007034" cy="6111553"/>
          </a:xfrm>
        </p:grpSpPr>
        <p:pic>
          <p:nvPicPr>
            <p:cNvPr id="4" name="Picture 3">
              <a:extLst>
                <a:ext uri="{FF2B5EF4-FFF2-40B4-BE49-F238E27FC236}">
                  <a16:creationId xmlns:a16="http://schemas.microsoft.com/office/drawing/2014/main" id="{9DF1E606-327C-D25A-7B27-ADFAB3AB20DB}"/>
                </a:ext>
              </a:extLst>
            </p:cNvPr>
            <p:cNvPicPr>
              <a:picLocks noChangeAspect="1"/>
            </p:cNvPicPr>
            <p:nvPr/>
          </p:nvPicPr>
          <p:blipFill rotWithShape="1">
            <a:blip r:embed="rId2">
              <a:extLst>
                <a:ext uri="{28A0092B-C50C-407E-A947-70E740481C1C}">
                  <a14:useLocalDpi xmlns:a14="http://schemas.microsoft.com/office/drawing/2010/main" val="0"/>
                </a:ext>
              </a:extLst>
            </a:blip>
            <a:srcRect l="3569" t="5149" r="3504" b="5742"/>
            <a:stretch/>
          </p:blipFill>
          <p:spPr>
            <a:xfrm>
              <a:off x="0" y="656494"/>
              <a:ext cx="9007034" cy="6111553"/>
            </a:xfrm>
            <a:prstGeom prst="rect">
              <a:avLst/>
            </a:prstGeom>
          </p:spPr>
        </p:pic>
        <p:sp>
          <p:nvSpPr>
            <p:cNvPr id="5" name="TextBox 4">
              <a:extLst>
                <a:ext uri="{FF2B5EF4-FFF2-40B4-BE49-F238E27FC236}">
                  <a16:creationId xmlns:a16="http://schemas.microsoft.com/office/drawing/2014/main" id="{E3D10C7E-8305-BB09-B658-7E7EBE880307}"/>
                </a:ext>
              </a:extLst>
            </p:cNvPr>
            <p:cNvSpPr txBox="1"/>
            <p:nvPr/>
          </p:nvSpPr>
          <p:spPr>
            <a:xfrm>
              <a:off x="4071179" y="900517"/>
              <a:ext cx="4619086" cy="413908"/>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mn-MN" i="1" dirty="0"/>
                <a:t>УИХ-ын 2024 оны 64 дүгээр тогтоол.</a:t>
              </a:r>
              <a:endParaRPr lang="en-US" i="1" dirty="0"/>
            </a:p>
          </p:txBody>
        </p:sp>
      </p:grpSp>
      <p:pic>
        <p:nvPicPr>
          <p:cNvPr id="9" name="Picture 8">
            <a:extLst>
              <a:ext uri="{FF2B5EF4-FFF2-40B4-BE49-F238E27FC236}">
                <a16:creationId xmlns:a16="http://schemas.microsoft.com/office/drawing/2014/main" id="{F84E9496-80A0-6C36-CB31-2771EBF4D215}"/>
              </a:ext>
            </a:extLst>
          </p:cNvPr>
          <p:cNvPicPr>
            <a:picLocks noChangeAspect="1"/>
          </p:cNvPicPr>
          <p:nvPr/>
        </p:nvPicPr>
        <p:blipFill>
          <a:blip r:embed="rId3"/>
          <a:stretch>
            <a:fillRect/>
          </a:stretch>
        </p:blipFill>
        <p:spPr>
          <a:xfrm>
            <a:off x="8219207" y="128957"/>
            <a:ext cx="3616037" cy="6729043"/>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extLst>
      <p:ext uri="{BB962C8B-B14F-4D97-AF65-F5344CB8AC3E}">
        <p14:creationId xmlns:p14="http://schemas.microsoft.com/office/powerpoint/2010/main" val="36484695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D8CF49-2A7A-B082-5398-2CA7DFAAAB6A}"/>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7AAC855D-4095-6D8C-19AB-ADBC6E9AE83C}"/>
              </a:ext>
            </a:extLst>
          </p:cNvPr>
          <p:cNvPicPr>
            <a:picLocks noChangeAspect="1"/>
          </p:cNvPicPr>
          <p:nvPr/>
        </p:nvPicPr>
        <p:blipFill>
          <a:blip r:embed="rId2" cstate="print"/>
          <a:srcRect/>
          <a:stretch>
            <a:fillRect/>
          </a:stretch>
        </p:blipFill>
        <p:spPr bwMode="auto">
          <a:xfrm>
            <a:off x="1083348" y="488373"/>
            <a:ext cx="10025304" cy="5881254"/>
          </a:xfrm>
          <a:prstGeom prst="rect">
            <a:avLst/>
          </a:prstGeom>
          <a:noFill/>
          <a:ln w="9525">
            <a:noFill/>
            <a:miter lim="800000"/>
            <a:headEnd/>
            <a:tailEnd/>
          </a:ln>
        </p:spPr>
      </p:pic>
    </p:spTree>
    <p:extLst>
      <p:ext uri="{BB962C8B-B14F-4D97-AF65-F5344CB8AC3E}">
        <p14:creationId xmlns:p14="http://schemas.microsoft.com/office/powerpoint/2010/main" val="39955939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155B048B-C288-628E-5DA7-745461C1F116}"/>
              </a:ext>
            </a:extLst>
          </p:cNvPr>
          <p:cNvGrpSpPr/>
          <p:nvPr/>
        </p:nvGrpSpPr>
        <p:grpSpPr>
          <a:xfrm>
            <a:off x="809191" y="1323247"/>
            <a:ext cx="10573617" cy="4880435"/>
            <a:chOff x="877487" y="1510284"/>
            <a:chExt cx="10573617" cy="4880435"/>
          </a:xfrm>
        </p:grpSpPr>
        <p:sp>
          <p:nvSpPr>
            <p:cNvPr id="2" name="Oval 1">
              <a:extLst>
                <a:ext uri="{FF2B5EF4-FFF2-40B4-BE49-F238E27FC236}">
                  <a16:creationId xmlns:a16="http://schemas.microsoft.com/office/drawing/2014/main" id="{5CEC3700-B1A1-4F6D-9ACE-46AA97DF3BA1}"/>
                </a:ext>
              </a:extLst>
            </p:cNvPr>
            <p:cNvSpPr/>
            <p:nvPr/>
          </p:nvSpPr>
          <p:spPr>
            <a:xfrm>
              <a:off x="877487" y="1510284"/>
              <a:ext cx="2321169" cy="1012874"/>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mn-MN" sz="1400" dirty="0">
                  <a:latin typeface="Arial" panose="020B0604020202020204" pitchFamily="34" charset="0"/>
                  <a:cs typeface="Arial" panose="020B0604020202020204" pitchFamily="34" charset="0"/>
                </a:rPr>
                <a:t>Зорих үзмэр </a:t>
              </a:r>
              <a:r>
                <a:rPr lang="en-US" sz="1400" dirty="0">
                  <a:latin typeface="Arial" panose="020B0604020202020204" pitchFamily="34" charset="0"/>
                  <a:cs typeface="Arial" panose="020B0604020202020204" pitchFamily="34" charset="0"/>
                </a:rPr>
                <a:t>(</a:t>
              </a:r>
              <a:r>
                <a:rPr lang="mn-MN" sz="1400" dirty="0">
                  <a:latin typeface="Arial" panose="020B0604020202020204" pitchFamily="34" charset="0"/>
                  <a:cs typeface="Arial" panose="020B0604020202020204" pitchFamily="34" charset="0"/>
                </a:rPr>
                <a:t>сэтгэл татах</a:t>
              </a:r>
              <a:r>
                <a:rPr lang="en-US" sz="1400" dirty="0">
                  <a:latin typeface="Arial" panose="020B0604020202020204" pitchFamily="34" charset="0"/>
                  <a:cs typeface="Arial" panose="020B0604020202020204" pitchFamily="34" charset="0"/>
                </a:rPr>
                <a:t>)</a:t>
              </a:r>
            </a:p>
          </p:txBody>
        </p:sp>
        <p:sp>
          <p:nvSpPr>
            <p:cNvPr id="11" name="Oval 10">
              <a:extLst>
                <a:ext uri="{FF2B5EF4-FFF2-40B4-BE49-F238E27FC236}">
                  <a16:creationId xmlns:a16="http://schemas.microsoft.com/office/drawing/2014/main" id="{1AA29C90-B7AD-4740-8112-62AC02CF3F6E}"/>
                </a:ext>
              </a:extLst>
            </p:cNvPr>
            <p:cNvSpPr/>
            <p:nvPr/>
          </p:nvSpPr>
          <p:spPr>
            <a:xfrm>
              <a:off x="3618342" y="1510284"/>
              <a:ext cx="2321169" cy="1012874"/>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mn-MN" sz="1400" dirty="0">
                  <a:latin typeface="Arial" panose="020B0604020202020204" pitchFamily="34" charset="0"/>
                  <a:cs typeface="Arial" panose="020B0604020202020204" pitchFamily="34" charset="0"/>
                </a:rPr>
                <a:t>АЖ-ын бүсчлэл </a:t>
              </a:r>
              <a:endParaRPr lang="en-US" sz="1400" dirty="0">
                <a:latin typeface="Arial" panose="020B0604020202020204" pitchFamily="34" charset="0"/>
                <a:cs typeface="Arial" panose="020B0604020202020204" pitchFamily="34" charset="0"/>
              </a:endParaRPr>
            </a:p>
            <a:p>
              <a:pPr algn="ctr"/>
              <a:r>
                <a:rPr lang="en-US" sz="1400" dirty="0">
                  <a:latin typeface="Arial" panose="020B0604020202020204" pitchFamily="34" charset="0"/>
                  <a:cs typeface="Arial" panose="020B0604020202020204" pitchFamily="34" charset="0"/>
                </a:rPr>
                <a:t>(</a:t>
              </a:r>
              <a:r>
                <a:rPr lang="mn-MN" sz="1400" dirty="0">
                  <a:latin typeface="Arial" panose="020B0604020202020204" pitchFamily="34" charset="0"/>
                  <a:cs typeface="Arial" panose="020B0604020202020204" pitchFamily="34" charset="0"/>
                </a:rPr>
                <a:t>Зорих газар</a:t>
              </a:r>
              <a:r>
                <a:rPr lang="en-US" sz="1400" dirty="0">
                  <a:latin typeface="Arial" panose="020B0604020202020204" pitchFamily="34" charset="0"/>
                  <a:cs typeface="Arial" panose="020B0604020202020204" pitchFamily="34" charset="0"/>
                </a:rPr>
                <a:t>)</a:t>
              </a:r>
            </a:p>
          </p:txBody>
        </p:sp>
        <p:sp>
          <p:nvSpPr>
            <p:cNvPr id="12" name="Oval 11">
              <a:extLst>
                <a:ext uri="{FF2B5EF4-FFF2-40B4-BE49-F238E27FC236}">
                  <a16:creationId xmlns:a16="http://schemas.microsoft.com/office/drawing/2014/main" id="{416C9EBF-8C71-4FF2-A915-E66EFA811C41}"/>
                </a:ext>
              </a:extLst>
            </p:cNvPr>
            <p:cNvSpPr/>
            <p:nvPr/>
          </p:nvSpPr>
          <p:spPr>
            <a:xfrm>
              <a:off x="6359197" y="1510284"/>
              <a:ext cx="2321169" cy="1012874"/>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mn-MN" sz="1400" dirty="0">
                  <a:latin typeface="Arial" panose="020B0604020202020204" pitchFamily="34" charset="0"/>
                  <a:cs typeface="Arial" panose="020B0604020202020204" pitchFamily="34" charset="0"/>
                </a:rPr>
                <a:t>АЖ-ын кластер</a:t>
              </a:r>
              <a:endParaRPr lang="en-US" sz="1400" dirty="0">
                <a:latin typeface="Arial" panose="020B0604020202020204" pitchFamily="34" charset="0"/>
                <a:cs typeface="Arial" panose="020B0604020202020204" pitchFamily="34" charset="0"/>
              </a:endParaRPr>
            </a:p>
          </p:txBody>
        </p:sp>
        <p:sp>
          <p:nvSpPr>
            <p:cNvPr id="14" name="Oval 13">
              <a:extLst>
                <a:ext uri="{FF2B5EF4-FFF2-40B4-BE49-F238E27FC236}">
                  <a16:creationId xmlns:a16="http://schemas.microsoft.com/office/drawing/2014/main" id="{90E1FAA9-47E4-46B6-94BA-681B941DA9DC}"/>
                </a:ext>
              </a:extLst>
            </p:cNvPr>
            <p:cNvSpPr/>
            <p:nvPr/>
          </p:nvSpPr>
          <p:spPr>
            <a:xfrm>
              <a:off x="9100052" y="1510284"/>
              <a:ext cx="2321169" cy="1012874"/>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mn-MN" sz="1400" dirty="0">
                  <a:latin typeface="Arial" panose="020B0604020202020204" pitchFamily="34" charset="0"/>
                  <a:cs typeface="Arial" panose="020B0604020202020204" pitchFamily="34" charset="0"/>
                </a:rPr>
                <a:t>АЖ-ын бүс</a:t>
              </a:r>
              <a:r>
                <a:rPr lang="en-US" sz="1400" dirty="0">
                  <a:latin typeface="Arial" panose="020B0604020202020204" pitchFamily="34" charset="0"/>
                  <a:cs typeface="Arial" panose="020B0604020202020204" pitchFamily="34" charset="0"/>
                </a:rPr>
                <a:t> </a:t>
              </a:r>
              <a:r>
                <a:rPr lang="mn-MN" sz="1400" dirty="0">
                  <a:latin typeface="Arial" panose="020B0604020202020204" pitchFamily="34" charset="0"/>
                  <a:cs typeface="Arial" panose="020B0604020202020204" pitchFamily="34" charset="0"/>
                </a:rPr>
                <a:t>нутаг</a:t>
              </a:r>
              <a:endParaRPr lang="en-US" sz="1400" dirty="0">
                <a:latin typeface="Arial" panose="020B0604020202020204" pitchFamily="34" charset="0"/>
                <a:cs typeface="Arial" panose="020B0604020202020204" pitchFamily="34" charset="0"/>
              </a:endParaRPr>
            </a:p>
          </p:txBody>
        </p:sp>
        <p:sp>
          <p:nvSpPr>
            <p:cNvPr id="15" name="Rectangle: Rounded Corners 14">
              <a:extLst>
                <a:ext uri="{FF2B5EF4-FFF2-40B4-BE49-F238E27FC236}">
                  <a16:creationId xmlns:a16="http://schemas.microsoft.com/office/drawing/2014/main" id="{2AF70E63-87D8-43C3-9653-3A378B1CC7D2}"/>
                </a:ext>
              </a:extLst>
            </p:cNvPr>
            <p:cNvSpPr/>
            <p:nvPr/>
          </p:nvSpPr>
          <p:spPr>
            <a:xfrm>
              <a:off x="877487" y="2799471"/>
              <a:ext cx="2321169" cy="101287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mn-MN" sz="1400" dirty="0">
                  <a:latin typeface="Arial" panose="020B0604020202020204" pitchFamily="34" charset="0"/>
                  <a:cs typeface="Arial" panose="020B0604020202020204" pitchFamily="34" charset="0"/>
                </a:rPr>
                <a:t>Байгаль, газарзүйн болон түүх, соёлын дурсгалт газрууд</a:t>
              </a:r>
              <a:endParaRPr lang="en-US" sz="1400" dirty="0">
                <a:latin typeface="Arial" panose="020B0604020202020204" pitchFamily="34" charset="0"/>
                <a:cs typeface="Arial" panose="020B0604020202020204" pitchFamily="34" charset="0"/>
              </a:endParaRPr>
            </a:p>
          </p:txBody>
        </p:sp>
        <p:sp>
          <p:nvSpPr>
            <p:cNvPr id="16" name="Rectangle: Rounded Corners 15">
              <a:extLst>
                <a:ext uri="{FF2B5EF4-FFF2-40B4-BE49-F238E27FC236}">
                  <a16:creationId xmlns:a16="http://schemas.microsoft.com/office/drawing/2014/main" id="{8C21FAF5-BEF6-4F5B-BE61-F3A5433304B8}"/>
                </a:ext>
              </a:extLst>
            </p:cNvPr>
            <p:cNvSpPr/>
            <p:nvPr/>
          </p:nvSpPr>
          <p:spPr>
            <a:xfrm>
              <a:off x="3618342" y="2799471"/>
              <a:ext cx="2321169" cy="101287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mn-MN" sz="1400" dirty="0">
                  <a:latin typeface="Arial" panose="020B0604020202020204" pitchFamily="34" charset="0"/>
                  <a:cs typeface="Arial" panose="020B0604020202020204" pitchFamily="34" charset="0"/>
                </a:rPr>
                <a:t>Үйлчилгээний дэд бүтцийг хангасан, төрөлжсөн </a:t>
              </a:r>
              <a:endParaRPr lang="en-US" sz="1400" dirty="0">
                <a:latin typeface="Arial" panose="020B0604020202020204" pitchFamily="34" charset="0"/>
                <a:cs typeface="Arial" panose="020B0604020202020204" pitchFamily="34" charset="0"/>
              </a:endParaRPr>
            </a:p>
          </p:txBody>
        </p:sp>
        <p:sp>
          <p:nvSpPr>
            <p:cNvPr id="17" name="Rectangle: Rounded Corners 16">
              <a:extLst>
                <a:ext uri="{FF2B5EF4-FFF2-40B4-BE49-F238E27FC236}">
                  <a16:creationId xmlns:a16="http://schemas.microsoft.com/office/drawing/2014/main" id="{FFE99EFE-80B0-4A24-A270-4C3B28544FAD}"/>
                </a:ext>
              </a:extLst>
            </p:cNvPr>
            <p:cNvSpPr/>
            <p:nvPr/>
          </p:nvSpPr>
          <p:spPr>
            <a:xfrm>
              <a:off x="6372759" y="2799471"/>
              <a:ext cx="2321169" cy="101287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mn-MN" sz="1400" dirty="0">
                  <a:latin typeface="Arial" panose="020B0604020202020204" pitchFamily="34" charset="0"/>
                  <a:cs typeface="Arial" panose="020B0604020202020204" pitchFamily="34" charset="0"/>
                </a:rPr>
                <a:t>Хэд хэдэн зорих газрыг дэд бүтцээр холбосон</a:t>
              </a:r>
              <a:endParaRPr lang="en-US" sz="1400" dirty="0">
                <a:latin typeface="Arial" panose="020B0604020202020204" pitchFamily="34" charset="0"/>
                <a:cs typeface="Arial" panose="020B0604020202020204" pitchFamily="34" charset="0"/>
              </a:endParaRPr>
            </a:p>
          </p:txBody>
        </p:sp>
        <p:sp>
          <p:nvSpPr>
            <p:cNvPr id="18" name="Rectangle: Rounded Corners 17">
              <a:extLst>
                <a:ext uri="{FF2B5EF4-FFF2-40B4-BE49-F238E27FC236}">
                  <a16:creationId xmlns:a16="http://schemas.microsoft.com/office/drawing/2014/main" id="{ABB148C9-CE77-471B-8927-879D6FB0A06A}"/>
                </a:ext>
              </a:extLst>
            </p:cNvPr>
            <p:cNvSpPr/>
            <p:nvPr/>
          </p:nvSpPr>
          <p:spPr>
            <a:xfrm>
              <a:off x="9129935" y="2799471"/>
              <a:ext cx="2321169" cy="101287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mn-MN" sz="1400" dirty="0">
                  <a:latin typeface="Arial" panose="020B0604020202020204" pitchFamily="34" charset="0"/>
                  <a:cs typeface="Arial" panose="020B0604020202020204" pitchFamily="34" charset="0"/>
                </a:rPr>
                <a:t>Бүх төрлийн дэд бүтэц, хүрэх боломжийг бүрэн хангасан</a:t>
              </a:r>
              <a:endParaRPr lang="en-US" sz="1400" dirty="0">
                <a:latin typeface="Arial" panose="020B0604020202020204" pitchFamily="34" charset="0"/>
                <a:cs typeface="Arial" panose="020B0604020202020204" pitchFamily="34" charset="0"/>
              </a:endParaRPr>
            </a:p>
          </p:txBody>
        </p:sp>
        <p:sp>
          <p:nvSpPr>
            <p:cNvPr id="19" name="Rectangle: Rounded Corners 18">
              <a:extLst>
                <a:ext uri="{FF2B5EF4-FFF2-40B4-BE49-F238E27FC236}">
                  <a16:creationId xmlns:a16="http://schemas.microsoft.com/office/drawing/2014/main" id="{2578B2E4-E6EF-4839-B8C1-980DB94932E8}"/>
                </a:ext>
              </a:extLst>
            </p:cNvPr>
            <p:cNvSpPr/>
            <p:nvPr/>
          </p:nvSpPr>
          <p:spPr>
            <a:xfrm>
              <a:off x="877487" y="4088658"/>
              <a:ext cx="2321169" cy="101287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mn-MN" sz="1400" dirty="0">
                  <a:latin typeface="Arial" panose="020B0604020202020204" pitchFamily="34" charset="0"/>
                  <a:cs typeface="Arial" panose="020B0604020202020204" pitchFamily="34" charset="0"/>
                </a:rPr>
                <a:t>Үнэ цэн, үнэт зүйл</a:t>
              </a:r>
              <a:endParaRPr lang="en-US" sz="1400" dirty="0">
                <a:latin typeface="Arial" panose="020B0604020202020204" pitchFamily="34" charset="0"/>
                <a:cs typeface="Arial" panose="020B0604020202020204" pitchFamily="34" charset="0"/>
              </a:endParaRPr>
            </a:p>
          </p:txBody>
        </p:sp>
        <p:sp>
          <p:nvSpPr>
            <p:cNvPr id="20" name="Rectangle: Rounded Corners 19">
              <a:extLst>
                <a:ext uri="{FF2B5EF4-FFF2-40B4-BE49-F238E27FC236}">
                  <a16:creationId xmlns:a16="http://schemas.microsoft.com/office/drawing/2014/main" id="{702A7FEE-520D-440F-AF80-334381C95D3A}"/>
                </a:ext>
              </a:extLst>
            </p:cNvPr>
            <p:cNvSpPr/>
            <p:nvPr/>
          </p:nvSpPr>
          <p:spPr>
            <a:xfrm>
              <a:off x="3618341" y="4088658"/>
              <a:ext cx="2321169" cy="101287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mn-MN" sz="1400" dirty="0">
                  <a:latin typeface="Arial" panose="020B0604020202020204" pitchFamily="34" charset="0"/>
                  <a:cs typeface="Arial" panose="020B0604020202020204" pitchFamily="34" charset="0"/>
                </a:rPr>
                <a:t>Бусдаас ялгарах үйлчилгээний хэв шинж, өнгө төрх</a:t>
              </a:r>
              <a:endParaRPr lang="en-US" sz="1400" dirty="0">
                <a:latin typeface="Arial" panose="020B0604020202020204" pitchFamily="34" charset="0"/>
                <a:cs typeface="Arial" panose="020B0604020202020204" pitchFamily="34" charset="0"/>
              </a:endParaRPr>
            </a:p>
          </p:txBody>
        </p:sp>
        <p:sp>
          <p:nvSpPr>
            <p:cNvPr id="21" name="Rectangle: Rounded Corners 20">
              <a:extLst>
                <a:ext uri="{FF2B5EF4-FFF2-40B4-BE49-F238E27FC236}">
                  <a16:creationId xmlns:a16="http://schemas.microsoft.com/office/drawing/2014/main" id="{24927166-5719-4B55-B6F5-B7B83F9D25E1}"/>
                </a:ext>
              </a:extLst>
            </p:cNvPr>
            <p:cNvSpPr/>
            <p:nvPr/>
          </p:nvSpPr>
          <p:spPr>
            <a:xfrm>
              <a:off x="6372759" y="4088658"/>
              <a:ext cx="2321169" cy="101287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mn-MN" sz="1400">
                  <a:latin typeface="Arial" panose="020B0604020202020204" pitchFamily="34" charset="0"/>
                  <a:cs typeface="Arial" panose="020B0604020202020204" pitchFamily="34" charset="0"/>
                </a:rPr>
                <a:t>Өөр хоорондоо харилцан хамаарал бүхий гинжин хэлхээ</a:t>
              </a:r>
              <a:endParaRPr lang="en-US" sz="1400" dirty="0">
                <a:latin typeface="Arial" panose="020B0604020202020204" pitchFamily="34" charset="0"/>
                <a:cs typeface="Arial" panose="020B0604020202020204" pitchFamily="34" charset="0"/>
              </a:endParaRPr>
            </a:p>
          </p:txBody>
        </p:sp>
        <p:sp>
          <p:nvSpPr>
            <p:cNvPr id="22" name="Rectangle: Rounded Corners 21">
              <a:extLst>
                <a:ext uri="{FF2B5EF4-FFF2-40B4-BE49-F238E27FC236}">
                  <a16:creationId xmlns:a16="http://schemas.microsoft.com/office/drawing/2014/main" id="{C6E1F12B-0610-4DA9-A260-3FF308A246B9}"/>
                </a:ext>
              </a:extLst>
            </p:cNvPr>
            <p:cNvSpPr/>
            <p:nvPr/>
          </p:nvSpPr>
          <p:spPr>
            <a:xfrm>
              <a:off x="9129935" y="4088658"/>
              <a:ext cx="2321169" cy="101287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mn-MN" sz="1400">
                  <a:latin typeface="Arial" panose="020B0604020202020204" pitchFamily="34" charset="0"/>
                  <a:cs typeface="Arial" panose="020B0604020202020204" pitchFamily="34" charset="0"/>
                </a:rPr>
                <a:t>Жуулчдыг саадгүй нэвтрүүлэх чадавхи, өрсөлдөх чадвар</a:t>
              </a:r>
              <a:endParaRPr lang="en-US" sz="1400" dirty="0">
                <a:latin typeface="Arial" panose="020B0604020202020204" pitchFamily="34" charset="0"/>
                <a:cs typeface="Arial" panose="020B0604020202020204" pitchFamily="34" charset="0"/>
              </a:endParaRPr>
            </a:p>
          </p:txBody>
        </p:sp>
        <p:sp>
          <p:nvSpPr>
            <p:cNvPr id="23" name="Rectangle: Rounded Corners 22">
              <a:extLst>
                <a:ext uri="{FF2B5EF4-FFF2-40B4-BE49-F238E27FC236}">
                  <a16:creationId xmlns:a16="http://schemas.microsoft.com/office/drawing/2014/main" id="{D8366101-244A-446F-BD2E-3AE6AF43ED6F}"/>
                </a:ext>
              </a:extLst>
            </p:cNvPr>
            <p:cNvSpPr/>
            <p:nvPr/>
          </p:nvSpPr>
          <p:spPr>
            <a:xfrm>
              <a:off x="877487" y="5377845"/>
              <a:ext cx="2321169" cy="101287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mn-MN" sz="1400">
                  <a:latin typeface="Arial" panose="020B0604020202020204" pitchFamily="34" charset="0"/>
                  <a:cs typeface="Arial" panose="020B0604020202020204" pitchFamily="34" charset="0"/>
                </a:rPr>
                <a:t>Сум, орон нутаг, нутгийн иргэдийн оролцоо</a:t>
              </a:r>
              <a:endParaRPr lang="en-US" sz="1400" dirty="0">
                <a:latin typeface="Arial" panose="020B0604020202020204" pitchFamily="34" charset="0"/>
                <a:cs typeface="Arial" panose="020B0604020202020204" pitchFamily="34" charset="0"/>
              </a:endParaRPr>
            </a:p>
          </p:txBody>
        </p:sp>
        <p:sp>
          <p:nvSpPr>
            <p:cNvPr id="24" name="Rectangle: Rounded Corners 23">
              <a:extLst>
                <a:ext uri="{FF2B5EF4-FFF2-40B4-BE49-F238E27FC236}">
                  <a16:creationId xmlns:a16="http://schemas.microsoft.com/office/drawing/2014/main" id="{2899B834-D0B2-49C3-A8B3-6DABC0000799}"/>
                </a:ext>
              </a:extLst>
            </p:cNvPr>
            <p:cNvSpPr/>
            <p:nvPr/>
          </p:nvSpPr>
          <p:spPr>
            <a:xfrm>
              <a:off x="3618340" y="5377845"/>
              <a:ext cx="2321169" cy="101287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mn-MN" sz="1400">
                  <a:latin typeface="Arial" panose="020B0604020202020204" pitchFamily="34" charset="0"/>
                  <a:cs typeface="Arial" panose="020B0604020202020204" pitchFamily="34" charset="0"/>
                </a:rPr>
                <a:t>Сум, орон нутгийн удирдлага, ААН-ын хамтын ажиллагаа</a:t>
              </a:r>
              <a:endParaRPr lang="en-US" sz="1400" dirty="0">
                <a:latin typeface="Arial" panose="020B0604020202020204" pitchFamily="34" charset="0"/>
                <a:cs typeface="Arial" panose="020B0604020202020204" pitchFamily="34" charset="0"/>
              </a:endParaRPr>
            </a:p>
          </p:txBody>
        </p:sp>
        <p:sp>
          <p:nvSpPr>
            <p:cNvPr id="25" name="Rectangle: Rounded Corners 24">
              <a:extLst>
                <a:ext uri="{FF2B5EF4-FFF2-40B4-BE49-F238E27FC236}">
                  <a16:creationId xmlns:a16="http://schemas.microsoft.com/office/drawing/2014/main" id="{ECC3EF81-8DEB-4EC2-90A9-1BDB922BB0FD}"/>
                </a:ext>
              </a:extLst>
            </p:cNvPr>
            <p:cNvSpPr/>
            <p:nvPr/>
          </p:nvSpPr>
          <p:spPr>
            <a:xfrm>
              <a:off x="6372759" y="5377845"/>
              <a:ext cx="2321169" cy="101287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mn-MN" sz="1400" dirty="0">
                  <a:latin typeface="Arial" panose="020B0604020202020204" pitchFamily="34" charset="0"/>
                  <a:cs typeface="Arial" panose="020B0604020202020204" pitchFamily="34" charset="0"/>
                </a:rPr>
                <a:t>Хил залгаа аймаг, ЭЗ-ийн бүсийн удирдлага, хамтын ажиллагаа</a:t>
              </a:r>
              <a:endParaRPr lang="en-US" sz="1400" dirty="0">
                <a:latin typeface="Arial" panose="020B0604020202020204" pitchFamily="34" charset="0"/>
                <a:cs typeface="Arial" panose="020B0604020202020204" pitchFamily="34" charset="0"/>
              </a:endParaRPr>
            </a:p>
          </p:txBody>
        </p:sp>
        <p:sp>
          <p:nvSpPr>
            <p:cNvPr id="26" name="Rectangle: Rounded Corners 25">
              <a:extLst>
                <a:ext uri="{FF2B5EF4-FFF2-40B4-BE49-F238E27FC236}">
                  <a16:creationId xmlns:a16="http://schemas.microsoft.com/office/drawing/2014/main" id="{FE6C4CD5-A775-4373-9698-A11A51F486D8}"/>
                </a:ext>
              </a:extLst>
            </p:cNvPr>
            <p:cNvSpPr/>
            <p:nvPr/>
          </p:nvSpPr>
          <p:spPr>
            <a:xfrm>
              <a:off x="9129935" y="5377845"/>
              <a:ext cx="2321169" cy="101287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mn-MN" sz="1400" dirty="0">
                  <a:latin typeface="Arial" panose="020B0604020202020204" pitchFamily="34" charset="0"/>
                  <a:cs typeface="Arial" panose="020B0604020202020204" pitchFamily="34" charset="0"/>
                </a:rPr>
                <a:t>ЭЗ-ийн бүсийн болон төрийн нэгдсэн бодлого </a:t>
              </a:r>
              <a:endParaRPr lang="en-US" sz="1400" dirty="0">
                <a:latin typeface="Arial" panose="020B0604020202020204" pitchFamily="34" charset="0"/>
                <a:cs typeface="Arial" panose="020B0604020202020204" pitchFamily="34" charset="0"/>
              </a:endParaRPr>
            </a:p>
          </p:txBody>
        </p:sp>
        <p:sp>
          <p:nvSpPr>
            <p:cNvPr id="27" name="Arrow: Right 26">
              <a:extLst>
                <a:ext uri="{FF2B5EF4-FFF2-40B4-BE49-F238E27FC236}">
                  <a16:creationId xmlns:a16="http://schemas.microsoft.com/office/drawing/2014/main" id="{44D7875B-E456-4ED4-BB0C-3DE215EA190D}"/>
                </a:ext>
              </a:extLst>
            </p:cNvPr>
            <p:cNvSpPr/>
            <p:nvPr/>
          </p:nvSpPr>
          <p:spPr>
            <a:xfrm>
              <a:off x="3263704" y="1828798"/>
              <a:ext cx="312432" cy="3798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sp>
          <p:nvSpPr>
            <p:cNvPr id="28" name="Arrow: Right 27">
              <a:extLst>
                <a:ext uri="{FF2B5EF4-FFF2-40B4-BE49-F238E27FC236}">
                  <a16:creationId xmlns:a16="http://schemas.microsoft.com/office/drawing/2014/main" id="{D5F0298E-270A-447D-9EC7-D41704FF1B14}"/>
                </a:ext>
              </a:extLst>
            </p:cNvPr>
            <p:cNvSpPr/>
            <p:nvPr/>
          </p:nvSpPr>
          <p:spPr>
            <a:xfrm>
              <a:off x="5976722" y="1828798"/>
              <a:ext cx="312432" cy="3798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sp>
          <p:nvSpPr>
            <p:cNvPr id="29" name="Arrow: Right 28">
              <a:extLst>
                <a:ext uri="{FF2B5EF4-FFF2-40B4-BE49-F238E27FC236}">
                  <a16:creationId xmlns:a16="http://schemas.microsoft.com/office/drawing/2014/main" id="{713DEDFB-42BD-40B2-807A-EE0DCB0F2EDA}"/>
                </a:ext>
              </a:extLst>
            </p:cNvPr>
            <p:cNvSpPr/>
            <p:nvPr/>
          </p:nvSpPr>
          <p:spPr>
            <a:xfrm>
              <a:off x="8750409" y="1828798"/>
              <a:ext cx="312432" cy="3798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sp>
          <p:nvSpPr>
            <p:cNvPr id="30" name="Arrow: Right 29">
              <a:extLst>
                <a:ext uri="{FF2B5EF4-FFF2-40B4-BE49-F238E27FC236}">
                  <a16:creationId xmlns:a16="http://schemas.microsoft.com/office/drawing/2014/main" id="{F83B6A20-958B-4918-A971-0DCE781663F4}"/>
                </a:ext>
              </a:extLst>
            </p:cNvPr>
            <p:cNvSpPr/>
            <p:nvPr/>
          </p:nvSpPr>
          <p:spPr>
            <a:xfrm>
              <a:off x="3263704" y="3100853"/>
              <a:ext cx="312432" cy="3798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sp>
          <p:nvSpPr>
            <p:cNvPr id="31" name="Arrow: Right 30">
              <a:extLst>
                <a:ext uri="{FF2B5EF4-FFF2-40B4-BE49-F238E27FC236}">
                  <a16:creationId xmlns:a16="http://schemas.microsoft.com/office/drawing/2014/main" id="{68611F9E-DCE1-43C5-9EF4-5F98671FD9CA}"/>
                </a:ext>
              </a:extLst>
            </p:cNvPr>
            <p:cNvSpPr/>
            <p:nvPr/>
          </p:nvSpPr>
          <p:spPr>
            <a:xfrm>
              <a:off x="5998540" y="3100853"/>
              <a:ext cx="312432" cy="3798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sp>
          <p:nvSpPr>
            <p:cNvPr id="32" name="Arrow: Right 31">
              <a:extLst>
                <a:ext uri="{FF2B5EF4-FFF2-40B4-BE49-F238E27FC236}">
                  <a16:creationId xmlns:a16="http://schemas.microsoft.com/office/drawing/2014/main" id="{798461DD-B35D-4790-8D28-F29B2312D3B8}"/>
                </a:ext>
              </a:extLst>
            </p:cNvPr>
            <p:cNvSpPr/>
            <p:nvPr/>
          </p:nvSpPr>
          <p:spPr>
            <a:xfrm>
              <a:off x="8750409" y="3100853"/>
              <a:ext cx="312432" cy="3798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sp>
          <p:nvSpPr>
            <p:cNvPr id="33" name="Arrow: Right 32">
              <a:extLst>
                <a:ext uri="{FF2B5EF4-FFF2-40B4-BE49-F238E27FC236}">
                  <a16:creationId xmlns:a16="http://schemas.microsoft.com/office/drawing/2014/main" id="{92BA1ADE-286E-4154-8151-1EDE33AFCF6E}"/>
                </a:ext>
              </a:extLst>
            </p:cNvPr>
            <p:cNvSpPr/>
            <p:nvPr/>
          </p:nvSpPr>
          <p:spPr>
            <a:xfrm>
              <a:off x="3272722" y="4378963"/>
              <a:ext cx="312432" cy="3798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sp>
          <p:nvSpPr>
            <p:cNvPr id="34" name="Arrow: Right 33">
              <a:extLst>
                <a:ext uri="{FF2B5EF4-FFF2-40B4-BE49-F238E27FC236}">
                  <a16:creationId xmlns:a16="http://schemas.microsoft.com/office/drawing/2014/main" id="{A1AC7B1B-BD8D-48B3-8562-922608B20BE2}"/>
                </a:ext>
              </a:extLst>
            </p:cNvPr>
            <p:cNvSpPr/>
            <p:nvPr/>
          </p:nvSpPr>
          <p:spPr>
            <a:xfrm>
              <a:off x="3263704" y="5651018"/>
              <a:ext cx="312432" cy="3798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sp>
          <p:nvSpPr>
            <p:cNvPr id="35" name="Arrow: Right 34">
              <a:extLst>
                <a:ext uri="{FF2B5EF4-FFF2-40B4-BE49-F238E27FC236}">
                  <a16:creationId xmlns:a16="http://schemas.microsoft.com/office/drawing/2014/main" id="{6C1DF93F-91ED-4AA4-9637-91938B352FCB}"/>
                </a:ext>
              </a:extLst>
            </p:cNvPr>
            <p:cNvSpPr/>
            <p:nvPr/>
          </p:nvSpPr>
          <p:spPr>
            <a:xfrm>
              <a:off x="6033939" y="4372908"/>
              <a:ext cx="312432" cy="3798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sp>
          <p:nvSpPr>
            <p:cNvPr id="36" name="Arrow: Right 35">
              <a:extLst>
                <a:ext uri="{FF2B5EF4-FFF2-40B4-BE49-F238E27FC236}">
                  <a16:creationId xmlns:a16="http://schemas.microsoft.com/office/drawing/2014/main" id="{EAE87DD4-3477-4003-BF5C-9AE7B941A0F5}"/>
                </a:ext>
              </a:extLst>
            </p:cNvPr>
            <p:cNvSpPr/>
            <p:nvPr/>
          </p:nvSpPr>
          <p:spPr>
            <a:xfrm>
              <a:off x="6031831" y="5644963"/>
              <a:ext cx="312432" cy="3798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sp>
          <p:nvSpPr>
            <p:cNvPr id="37" name="Arrow: Right 36">
              <a:extLst>
                <a:ext uri="{FF2B5EF4-FFF2-40B4-BE49-F238E27FC236}">
                  <a16:creationId xmlns:a16="http://schemas.microsoft.com/office/drawing/2014/main" id="{9739358F-3453-4CD0-99B3-451A2CD902E2}"/>
                </a:ext>
              </a:extLst>
            </p:cNvPr>
            <p:cNvSpPr/>
            <p:nvPr/>
          </p:nvSpPr>
          <p:spPr>
            <a:xfrm>
              <a:off x="8754641" y="4372908"/>
              <a:ext cx="312432" cy="3798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sp>
          <p:nvSpPr>
            <p:cNvPr id="38" name="Arrow: Right 37">
              <a:extLst>
                <a:ext uri="{FF2B5EF4-FFF2-40B4-BE49-F238E27FC236}">
                  <a16:creationId xmlns:a16="http://schemas.microsoft.com/office/drawing/2014/main" id="{312838E8-D276-4E99-A4D2-ACCA9533ED32}"/>
                </a:ext>
              </a:extLst>
            </p:cNvPr>
            <p:cNvSpPr/>
            <p:nvPr/>
          </p:nvSpPr>
          <p:spPr>
            <a:xfrm>
              <a:off x="8750409" y="5644963"/>
              <a:ext cx="312432" cy="3798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8219523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ACD658E2-5E4A-7355-A9FD-4591B2F9C1EA}"/>
              </a:ext>
            </a:extLst>
          </p:cNvPr>
          <p:cNvGrpSpPr/>
          <p:nvPr/>
        </p:nvGrpSpPr>
        <p:grpSpPr>
          <a:xfrm>
            <a:off x="152400" y="841664"/>
            <a:ext cx="11887201" cy="5929745"/>
            <a:chOff x="152400" y="1033067"/>
            <a:chExt cx="11887201" cy="5738342"/>
          </a:xfrm>
        </p:grpSpPr>
        <p:sp>
          <p:nvSpPr>
            <p:cNvPr id="30" name="Rectangle 29">
              <a:extLst>
                <a:ext uri="{FF2B5EF4-FFF2-40B4-BE49-F238E27FC236}">
                  <a16:creationId xmlns:a16="http://schemas.microsoft.com/office/drawing/2014/main" id="{5D2ED6A3-681E-59D9-2750-169BC119F2C8}"/>
                </a:ext>
              </a:extLst>
            </p:cNvPr>
            <p:cNvSpPr/>
            <p:nvPr/>
          </p:nvSpPr>
          <p:spPr>
            <a:xfrm>
              <a:off x="152401" y="5351318"/>
              <a:ext cx="5862208" cy="1420091"/>
            </a:xfrm>
            <a:prstGeom prst="rect">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just"/>
              <a:r>
                <a:rPr lang="mn-MN" sz="1400" b="1" i="0" dirty="0">
                  <a:solidFill>
                    <a:srgbClr val="000000"/>
                  </a:solidFill>
                  <a:effectLst/>
                  <a:highlight>
                    <a:srgbClr val="FFFFFF"/>
                  </a:highlight>
                  <a:latin typeface="Arial" panose="020B0604020202020204" pitchFamily="34" charset="0"/>
                  <a:cs typeface="Arial" panose="020B0604020202020204" pitchFamily="34" charset="0"/>
                </a:rPr>
                <a:t>Хүлээгдэж буй үр дүн:</a:t>
              </a:r>
            </a:p>
            <a:p>
              <a:pPr marL="285750" indent="-285750" algn="just">
                <a:buFont typeface="Arial" panose="020B0604020202020204" pitchFamily="34" charset="0"/>
                <a:buChar char="•"/>
              </a:pPr>
              <a:r>
                <a:rPr lang="mn-MN" sz="1400" dirty="0">
                  <a:latin typeface="Arial" panose="020B0604020202020204" pitchFamily="34" charset="0"/>
                  <a:cs typeface="Arial" panose="020B0604020202020204" pitchFamily="34" charset="0"/>
                </a:rPr>
                <a:t>Хил орчмын болон хил дамнасан аялал жуулчлалыг хөгжүүлэх</a:t>
              </a:r>
            </a:p>
            <a:p>
              <a:pPr marL="285750" indent="-285750" algn="just">
                <a:buFont typeface="Arial" panose="020B0604020202020204" pitchFamily="34" charset="0"/>
                <a:buChar char="•"/>
              </a:pPr>
              <a:r>
                <a:rPr lang="mn-MN" sz="1400" dirty="0">
                  <a:latin typeface="Arial" panose="020B0604020202020204" pitchFamily="34" charset="0"/>
                  <a:cs typeface="Arial" panose="020B0604020202020204" pitchFamily="34" charset="0"/>
                </a:rPr>
                <a:t>Аялал жуулчлалын нэвтрэх хүчин чадал, орц гарцыг нэмэгдүүлэх</a:t>
              </a:r>
            </a:p>
            <a:p>
              <a:pPr marL="285750" indent="-285750" algn="just">
                <a:buFont typeface="Arial" panose="020B0604020202020204" pitchFamily="34" charset="0"/>
                <a:buChar char="•"/>
              </a:pPr>
              <a:r>
                <a:rPr lang="mn-MN" sz="1400" dirty="0">
                  <a:latin typeface="Arial" panose="020B0604020202020204" pitchFamily="34" charset="0"/>
                  <a:cs typeface="Arial" panose="020B0604020202020204" pitchFamily="34" charset="0"/>
                </a:rPr>
                <a:t>Аялал жуулчлалын олон төвт тогтолцоог бэхжүүлэх</a:t>
              </a:r>
              <a:endParaRPr lang="en-US" sz="1400" dirty="0">
                <a:latin typeface="Arial" panose="020B0604020202020204" pitchFamily="34" charset="0"/>
                <a:cs typeface="Arial" panose="020B0604020202020204" pitchFamily="34" charset="0"/>
              </a:endParaRPr>
            </a:p>
          </p:txBody>
        </p:sp>
        <p:sp>
          <p:nvSpPr>
            <p:cNvPr id="31" name="Rectangle 30">
              <a:extLst>
                <a:ext uri="{FF2B5EF4-FFF2-40B4-BE49-F238E27FC236}">
                  <a16:creationId xmlns:a16="http://schemas.microsoft.com/office/drawing/2014/main" id="{7E847F71-DE73-A3E4-C71E-198E2BB76C0E}"/>
                </a:ext>
              </a:extLst>
            </p:cNvPr>
            <p:cNvSpPr/>
            <p:nvPr/>
          </p:nvSpPr>
          <p:spPr>
            <a:xfrm>
              <a:off x="6177393" y="5351317"/>
              <a:ext cx="5862208" cy="1420091"/>
            </a:xfrm>
            <a:prstGeom prst="rect">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just"/>
              <a:r>
                <a:rPr lang="mn-MN" sz="1400" b="1" i="0" dirty="0">
                  <a:solidFill>
                    <a:srgbClr val="000000"/>
                  </a:solidFill>
                  <a:effectLst/>
                  <a:highlight>
                    <a:srgbClr val="FFFFFF"/>
                  </a:highlight>
                  <a:latin typeface="Arial" panose="020B0604020202020204" pitchFamily="34" charset="0"/>
                  <a:cs typeface="Arial" panose="020B0604020202020204" pitchFamily="34" charset="0"/>
                </a:rPr>
                <a:t>Хүлээгдэж буй үр дүн:</a:t>
              </a:r>
            </a:p>
            <a:p>
              <a:pPr marL="285750" indent="-285750" algn="just">
                <a:buFont typeface="Arial" panose="020B0604020202020204" pitchFamily="34" charset="0"/>
                <a:buChar char="•"/>
              </a:pPr>
              <a:r>
                <a:rPr lang="mn-MN" sz="1400" dirty="0">
                  <a:latin typeface="Arial" panose="020B0604020202020204" pitchFamily="34" charset="0"/>
                  <a:cs typeface="Arial" panose="020B0604020202020204" pitchFamily="34" charset="0"/>
                </a:rPr>
                <a:t>Аймаг, сум орон нутгийн нийгэм, эдийн засгийн өсөлт, эдийн засгийн үндсэн салбарыг бэхжүүлэх</a:t>
              </a:r>
            </a:p>
            <a:p>
              <a:pPr marL="285750" indent="-285750" algn="just">
                <a:buFont typeface="Arial" panose="020B0604020202020204" pitchFamily="34" charset="0"/>
                <a:buChar char="•"/>
              </a:pPr>
              <a:r>
                <a:rPr lang="mn-MN" sz="1400" dirty="0">
                  <a:latin typeface="Arial" panose="020B0604020202020204" pitchFamily="34" charset="0"/>
                  <a:cs typeface="Arial" panose="020B0604020202020204" pitchFamily="34" charset="0"/>
                </a:rPr>
                <a:t>НИТАЖ-ыг хөгжүүлэх замаар соёлын бүтээлч үйлдвэрлэлийн эдийн засгийн хүчин чадлыг нэмэгдүүлэх</a:t>
              </a:r>
            </a:p>
            <a:p>
              <a:pPr marL="285750" indent="-285750" algn="just">
                <a:buFont typeface="Arial" panose="020B0604020202020204" pitchFamily="34" charset="0"/>
                <a:buChar char="•"/>
              </a:pPr>
              <a:r>
                <a:rPr lang="mn-MN" sz="1400" dirty="0">
                  <a:latin typeface="Arial" panose="020B0604020202020204" pitchFamily="34" charset="0"/>
                  <a:cs typeface="Arial" panose="020B0604020202020204" pitchFamily="34" charset="0"/>
                </a:rPr>
                <a:t>Хүн амын шилжих хөдөлгөөнийг сааруулах, ажлын байрыг нэмэх</a:t>
              </a:r>
            </a:p>
          </p:txBody>
        </p:sp>
        <p:grpSp>
          <p:nvGrpSpPr>
            <p:cNvPr id="35" name="Group 34">
              <a:extLst>
                <a:ext uri="{FF2B5EF4-FFF2-40B4-BE49-F238E27FC236}">
                  <a16:creationId xmlns:a16="http://schemas.microsoft.com/office/drawing/2014/main" id="{B925833B-EE2F-CF57-1D9E-2145EB87A9D0}"/>
                </a:ext>
              </a:extLst>
            </p:cNvPr>
            <p:cNvGrpSpPr/>
            <p:nvPr/>
          </p:nvGrpSpPr>
          <p:grpSpPr>
            <a:xfrm>
              <a:off x="152400" y="1033067"/>
              <a:ext cx="11868149" cy="4188682"/>
              <a:chOff x="152400" y="1033067"/>
              <a:chExt cx="11868149" cy="4188682"/>
            </a:xfrm>
          </p:grpSpPr>
          <p:sp>
            <p:nvSpPr>
              <p:cNvPr id="4" name="Rectangle 3">
                <a:extLst>
                  <a:ext uri="{FF2B5EF4-FFF2-40B4-BE49-F238E27FC236}">
                    <a16:creationId xmlns:a16="http://schemas.microsoft.com/office/drawing/2014/main" id="{B7BE49FD-0527-5354-DADE-5479EF129B6D}"/>
                  </a:ext>
                </a:extLst>
              </p:cNvPr>
              <p:cNvSpPr/>
              <p:nvPr/>
            </p:nvSpPr>
            <p:spPr>
              <a:xfrm>
                <a:off x="152400" y="2765065"/>
                <a:ext cx="3491361" cy="2430387"/>
              </a:xfrm>
              <a:prstGeom prst="rect">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just"/>
                <a:r>
                  <a:rPr lang="mn-MN" sz="1400" b="1" i="0" dirty="0">
                    <a:solidFill>
                      <a:srgbClr val="000000"/>
                    </a:solidFill>
                    <a:effectLst/>
                    <a:highlight>
                      <a:srgbClr val="FFFFFF"/>
                    </a:highlight>
                    <a:latin typeface="Arial" panose="020B0604020202020204" pitchFamily="34" charset="0"/>
                    <a:cs typeface="Arial" panose="020B0604020202020204" pitchFamily="34" charset="0"/>
                  </a:rPr>
                  <a:t>Хүлээгдэж буй үр дүн:</a:t>
                </a:r>
              </a:p>
              <a:p>
                <a:pPr marL="285750" indent="-285750" algn="just">
                  <a:buFont typeface="Arial" panose="020B0604020202020204" pitchFamily="34" charset="0"/>
                  <a:buChar char="•"/>
                </a:pPr>
                <a:r>
                  <a:rPr lang="mn-MN" sz="1400" dirty="0">
                    <a:latin typeface="Arial" panose="020B0604020202020204" pitchFamily="34" charset="0"/>
                    <a:cs typeface="Arial" panose="020B0604020202020204" pitchFamily="34" charset="0"/>
                  </a:rPr>
                  <a:t>Бүсийн эдийн засгийн үндсэн болон дэд салбарын хөгжлийг дэмжих</a:t>
                </a:r>
              </a:p>
              <a:p>
                <a:pPr marL="285750" indent="-285750" algn="just">
                  <a:buFont typeface="Arial" panose="020B0604020202020204" pitchFamily="34" charset="0"/>
                  <a:buChar char="•"/>
                </a:pPr>
                <a:r>
                  <a:rPr lang="mn-MN" sz="1400" dirty="0">
                    <a:latin typeface="Arial" panose="020B0604020202020204" pitchFamily="34" charset="0"/>
                    <a:cs typeface="Arial" panose="020B0604020202020204" pitchFamily="34" charset="0"/>
                  </a:rPr>
                  <a:t>Бүс нутгийн онцлогт тулгуурласан аялал жуулчлалын бодлого</a:t>
                </a:r>
              </a:p>
              <a:p>
                <a:pPr marL="285750" indent="-285750" algn="just">
                  <a:buFont typeface="Arial" panose="020B0604020202020204" pitchFamily="34" charset="0"/>
                  <a:buChar char="•"/>
                </a:pPr>
                <a:r>
                  <a:rPr lang="mn-MN" sz="1400" dirty="0">
                    <a:latin typeface="Arial" panose="020B0604020202020204" pitchFamily="34" charset="0"/>
                    <a:cs typeface="Arial" panose="020B0604020202020204" pitchFamily="34" charset="0"/>
                  </a:rPr>
                  <a:t>Бүс болон орон нутгийн хөгжлийн төвтэй кластер үүсгэх</a:t>
                </a:r>
              </a:p>
              <a:p>
                <a:pPr marL="285750" indent="-285750" algn="just">
                  <a:buFont typeface="Arial" panose="020B0604020202020204" pitchFamily="34" charset="0"/>
                  <a:buChar char="•"/>
                </a:pPr>
                <a:r>
                  <a:rPr lang="mn-MN" sz="1400" dirty="0">
                    <a:latin typeface="Arial" panose="020B0604020202020204" pitchFamily="34" charset="0"/>
                    <a:cs typeface="Arial" panose="020B0604020202020204" pitchFamily="34" charset="0"/>
                  </a:rPr>
                  <a:t>Аялал жуулчлалын олон төвт тогтолцоо, орц, гарцыг нэмэгдүүлэх</a:t>
                </a:r>
              </a:p>
              <a:p>
                <a:pPr marL="285750" indent="-285750" algn="just">
                  <a:buFont typeface="Arial" panose="020B0604020202020204" pitchFamily="34" charset="0"/>
                  <a:buChar char="•"/>
                </a:pPr>
                <a:r>
                  <a:rPr lang="mn-MN" sz="1400" dirty="0">
                    <a:latin typeface="Arial" panose="020B0604020202020204" pitchFamily="34" charset="0"/>
                    <a:cs typeface="Arial" panose="020B0604020202020204" pitchFamily="34" charset="0"/>
                  </a:rPr>
                  <a:t>Бие даасан тогтолцоог бүрдүүлэх</a:t>
                </a:r>
                <a:endParaRPr lang="en-US" sz="1400" dirty="0">
                  <a:latin typeface="Arial" panose="020B0604020202020204" pitchFamily="34" charset="0"/>
                  <a:cs typeface="Arial" panose="020B0604020202020204" pitchFamily="34" charset="0"/>
                </a:endParaRPr>
              </a:p>
            </p:txBody>
          </p:sp>
          <p:grpSp>
            <p:nvGrpSpPr>
              <p:cNvPr id="28" name="Group 27">
                <a:extLst>
                  <a:ext uri="{FF2B5EF4-FFF2-40B4-BE49-F238E27FC236}">
                    <a16:creationId xmlns:a16="http://schemas.microsoft.com/office/drawing/2014/main" id="{738FFEFD-F666-801D-24C0-118614DF9A59}"/>
                  </a:ext>
                </a:extLst>
              </p:cNvPr>
              <p:cNvGrpSpPr/>
              <p:nvPr/>
            </p:nvGrpSpPr>
            <p:grpSpPr>
              <a:xfrm>
                <a:off x="1264228" y="1033067"/>
                <a:ext cx="9400305" cy="3692997"/>
                <a:chOff x="1264228" y="1230496"/>
                <a:chExt cx="9400305" cy="3692997"/>
              </a:xfrm>
            </p:grpSpPr>
            <p:sp>
              <p:nvSpPr>
                <p:cNvPr id="9" name="Rectangle 8">
                  <a:extLst>
                    <a:ext uri="{FF2B5EF4-FFF2-40B4-BE49-F238E27FC236}">
                      <a16:creationId xmlns:a16="http://schemas.microsoft.com/office/drawing/2014/main" id="{72C76309-B4CC-EBCE-BA36-2D33D0EA809C}"/>
                    </a:ext>
                  </a:extLst>
                </p:cNvPr>
                <p:cNvSpPr/>
                <p:nvPr/>
              </p:nvSpPr>
              <p:spPr>
                <a:xfrm>
                  <a:off x="3815198" y="4425451"/>
                  <a:ext cx="2199410" cy="498042"/>
                </a:xfrm>
                <a:prstGeom prst="rect">
                  <a:avLst/>
                </a:prstGeom>
                <a:ln w="19050"/>
              </p:spPr>
              <p:style>
                <a:lnRef idx="2">
                  <a:schemeClr val="accent1"/>
                </a:lnRef>
                <a:fillRef idx="1">
                  <a:schemeClr val="lt1"/>
                </a:fillRef>
                <a:effectRef idx="0">
                  <a:schemeClr val="accent1"/>
                </a:effectRef>
                <a:fontRef idx="minor">
                  <a:schemeClr val="dk1"/>
                </a:fontRef>
              </p:style>
              <p:txBody>
                <a:bodyPr rtlCol="0" anchor="ctr"/>
                <a:lstStyle/>
                <a:p>
                  <a:pPr algn="ctr"/>
                  <a:r>
                    <a:rPr lang="mn-MN" sz="1400" b="1" dirty="0">
                      <a:latin typeface="Arial" panose="020B0604020202020204" pitchFamily="34" charset="0"/>
                      <a:cs typeface="Arial" panose="020B0604020202020204" pitchFamily="34" charset="0"/>
                    </a:rPr>
                    <a:t>Боомтын сэргэлт</a:t>
                  </a:r>
                  <a:endParaRPr lang="en-US" sz="1400" dirty="0">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B8114FF4-E548-D137-8077-6FBC7798A769}"/>
                    </a:ext>
                  </a:extLst>
                </p:cNvPr>
                <p:cNvSpPr/>
                <p:nvPr/>
              </p:nvSpPr>
              <p:spPr>
                <a:xfrm>
                  <a:off x="6177393" y="4425451"/>
                  <a:ext cx="2199410" cy="498042"/>
                </a:xfrm>
                <a:prstGeom prst="rect">
                  <a:avLst/>
                </a:prstGeom>
                <a:ln w="19050"/>
              </p:spPr>
              <p:style>
                <a:lnRef idx="2">
                  <a:schemeClr val="accent1"/>
                </a:lnRef>
                <a:fillRef idx="1">
                  <a:schemeClr val="lt1"/>
                </a:fillRef>
                <a:effectRef idx="0">
                  <a:schemeClr val="accent1"/>
                </a:effectRef>
                <a:fontRef idx="minor">
                  <a:schemeClr val="dk1"/>
                </a:fontRef>
              </p:style>
              <p:txBody>
                <a:bodyPr rtlCol="0" anchor="ctr"/>
                <a:lstStyle/>
                <a:p>
                  <a:pPr algn="ctr"/>
                  <a:r>
                    <a:rPr lang="mn-MN" sz="1400" b="1" dirty="0">
                      <a:latin typeface="Arial" panose="020B0604020202020204" pitchFamily="34" charset="0"/>
                      <a:cs typeface="Arial" panose="020B0604020202020204" pitchFamily="34" charset="0"/>
                    </a:rPr>
                    <a:t>Хот, хөдөөгийн сэргэлт</a:t>
                  </a:r>
                  <a:endParaRPr lang="en-US" sz="1400" dirty="0">
                    <a:latin typeface="Arial" panose="020B0604020202020204" pitchFamily="34" charset="0"/>
                    <a:cs typeface="Arial" panose="020B0604020202020204" pitchFamily="34" charset="0"/>
                  </a:endParaRPr>
                </a:p>
              </p:txBody>
            </p:sp>
            <p:grpSp>
              <p:nvGrpSpPr>
                <p:cNvPr id="27" name="Group 26">
                  <a:extLst>
                    <a:ext uri="{FF2B5EF4-FFF2-40B4-BE49-F238E27FC236}">
                      <a16:creationId xmlns:a16="http://schemas.microsoft.com/office/drawing/2014/main" id="{425F30ED-3101-6A2C-78A1-AF34102399FC}"/>
                    </a:ext>
                  </a:extLst>
                </p:cNvPr>
                <p:cNvGrpSpPr/>
                <p:nvPr/>
              </p:nvGrpSpPr>
              <p:grpSpPr>
                <a:xfrm>
                  <a:off x="1264228" y="1230496"/>
                  <a:ext cx="9400305" cy="2474153"/>
                  <a:chOff x="1264228" y="1230496"/>
                  <a:chExt cx="9400305" cy="2474153"/>
                </a:xfrm>
              </p:grpSpPr>
              <p:sp>
                <p:nvSpPr>
                  <p:cNvPr id="3" name="Rectangle 2">
                    <a:extLst>
                      <a:ext uri="{FF2B5EF4-FFF2-40B4-BE49-F238E27FC236}">
                        <a16:creationId xmlns:a16="http://schemas.microsoft.com/office/drawing/2014/main" id="{60D9A566-20B5-43B0-4D51-6712AADA6513}"/>
                      </a:ext>
                    </a:extLst>
                  </p:cNvPr>
                  <p:cNvSpPr/>
                  <p:nvPr/>
                </p:nvSpPr>
                <p:spPr>
                  <a:xfrm>
                    <a:off x="4035569" y="1230496"/>
                    <a:ext cx="4052455" cy="498042"/>
                  </a:xfrm>
                  <a:prstGeom prst="rect">
                    <a:avLst/>
                  </a:prstGeom>
                  <a:ln w="19050"/>
                </p:spPr>
                <p:style>
                  <a:lnRef idx="2">
                    <a:schemeClr val="accent1"/>
                  </a:lnRef>
                  <a:fillRef idx="1">
                    <a:schemeClr val="lt1"/>
                  </a:fillRef>
                  <a:effectRef idx="0">
                    <a:schemeClr val="accent1"/>
                  </a:effectRef>
                  <a:fontRef idx="minor">
                    <a:schemeClr val="dk1"/>
                  </a:fontRef>
                </p:style>
                <p:txBody>
                  <a:bodyPr rtlCol="0" anchor="ctr"/>
                  <a:lstStyle/>
                  <a:p>
                    <a:pPr algn="ctr"/>
                    <a:r>
                      <a:rPr lang="mn-MN" sz="1400" b="1" dirty="0">
                        <a:latin typeface="Arial" panose="020B0604020202020204" pitchFamily="34" charset="0"/>
                        <a:cs typeface="Arial" panose="020B0604020202020204" pitchFamily="34" charset="0"/>
                      </a:rPr>
                      <a:t>“Алсын хараа 2050”</a:t>
                    </a:r>
                    <a:r>
                      <a:rPr lang="mn-MN" sz="1400" dirty="0">
                        <a:latin typeface="Arial" panose="020B0604020202020204" pitchFamily="34" charset="0"/>
                        <a:cs typeface="Arial" panose="020B0604020202020204" pitchFamily="34" charset="0"/>
                      </a:rPr>
                      <a:t> урт хугацааны хөгжлийн баримт бичиг</a:t>
                    </a:r>
                    <a:endParaRPr lang="en-US" sz="1400" dirty="0">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EBD5E5C7-DBF8-0563-3727-45957E5C37E8}"/>
                      </a:ext>
                    </a:extLst>
                  </p:cNvPr>
                  <p:cNvSpPr/>
                  <p:nvPr/>
                </p:nvSpPr>
                <p:spPr>
                  <a:xfrm>
                    <a:off x="6612078" y="2212075"/>
                    <a:ext cx="4052455" cy="498042"/>
                  </a:xfrm>
                  <a:prstGeom prst="rect">
                    <a:avLst/>
                  </a:prstGeom>
                  <a:ln w="19050"/>
                </p:spPr>
                <p:style>
                  <a:lnRef idx="2">
                    <a:schemeClr val="accent1"/>
                  </a:lnRef>
                  <a:fillRef idx="1">
                    <a:schemeClr val="lt1"/>
                  </a:fillRef>
                  <a:effectRef idx="0">
                    <a:schemeClr val="accent1"/>
                  </a:effectRef>
                  <a:fontRef idx="minor">
                    <a:schemeClr val="dk1"/>
                  </a:fontRef>
                </p:style>
                <p:txBody>
                  <a:bodyPr rtlCol="0" anchor="ctr"/>
                  <a:lstStyle/>
                  <a:p>
                    <a:pPr algn="ctr"/>
                    <a:r>
                      <a:rPr lang="mn-MN" sz="1400" b="1" dirty="0">
                        <a:latin typeface="Arial" panose="020B0604020202020204" pitchFamily="34" charset="0"/>
                        <a:cs typeface="Arial" panose="020B0604020202020204" pitchFamily="34" charset="0"/>
                      </a:rPr>
                      <a:t>Аялал жуулчлалын тухай хууль </a:t>
                    </a:r>
                    <a:r>
                      <a:rPr lang="en-US" sz="1400" b="1" dirty="0">
                        <a:latin typeface="Arial" panose="020B0604020202020204" pitchFamily="34" charset="0"/>
                        <a:cs typeface="Arial" panose="020B0604020202020204" pitchFamily="34" charset="0"/>
                      </a:rPr>
                      <a:t>[</a:t>
                    </a:r>
                    <a:r>
                      <a:rPr lang="mn-MN" sz="1400" b="1" dirty="0">
                        <a:latin typeface="Arial" panose="020B0604020202020204" pitchFamily="34" charset="0"/>
                        <a:cs typeface="Arial" panose="020B0604020202020204" pitchFamily="34" charset="0"/>
                      </a:rPr>
                      <a:t>2023</a:t>
                    </a:r>
                    <a:r>
                      <a:rPr lang="en-US" sz="1400" b="1" dirty="0">
                        <a:latin typeface="Arial" panose="020B0604020202020204" pitchFamily="34" charset="0"/>
                        <a:cs typeface="Arial" panose="020B0604020202020204" pitchFamily="34" charset="0"/>
                      </a:rPr>
                      <a:t>]</a:t>
                    </a:r>
                    <a:endParaRPr lang="en-US" sz="1400" dirty="0">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1FF903FA-E495-88CF-66A2-D4245FF9998D}"/>
                      </a:ext>
                    </a:extLst>
                  </p:cNvPr>
                  <p:cNvSpPr/>
                  <p:nvPr/>
                </p:nvSpPr>
                <p:spPr>
                  <a:xfrm>
                    <a:off x="1264228" y="2212075"/>
                    <a:ext cx="4052455" cy="498042"/>
                  </a:xfrm>
                  <a:prstGeom prst="rect">
                    <a:avLst/>
                  </a:prstGeom>
                  <a:ln w="19050"/>
                </p:spPr>
                <p:style>
                  <a:lnRef idx="2">
                    <a:schemeClr val="accent1"/>
                  </a:lnRef>
                  <a:fillRef idx="1">
                    <a:schemeClr val="lt1"/>
                  </a:fillRef>
                  <a:effectRef idx="0">
                    <a:schemeClr val="accent1"/>
                  </a:effectRef>
                  <a:fontRef idx="minor">
                    <a:schemeClr val="dk1"/>
                  </a:fontRef>
                </p:style>
                <p:txBody>
                  <a:bodyPr rtlCol="0" anchor="ctr"/>
                  <a:lstStyle/>
                  <a:p>
                    <a:pPr algn="ctr"/>
                    <a:r>
                      <a:rPr lang="mn-MN" sz="1400" b="1" dirty="0">
                        <a:latin typeface="Arial" panose="020B0604020202020204" pitchFamily="34" charset="0"/>
                        <a:cs typeface="Arial" panose="020B0604020202020204" pitchFamily="34" charset="0"/>
                      </a:rPr>
                      <a:t>Бүсчилсэн хөгжлийн үзэл баримтлал</a:t>
                    </a:r>
                    <a:endParaRPr lang="en-US" sz="1400" dirty="0">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EC44DDE3-3A49-C172-E9FD-D9F5141D603A}"/>
                      </a:ext>
                    </a:extLst>
                  </p:cNvPr>
                  <p:cNvSpPr/>
                  <p:nvPr/>
                </p:nvSpPr>
                <p:spPr>
                  <a:xfrm>
                    <a:off x="4031671" y="3206607"/>
                    <a:ext cx="4052455" cy="498042"/>
                  </a:xfrm>
                  <a:prstGeom prst="rect">
                    <a:avLst/>
                  </a:prstGeom>
                  <a:ln w="19050"/>
                </p:spPr>
                <p:style>
                  <a:lnRef idx="2">
                    <a:schemeClr val="accent1"/>
                  </a:lnRef>
                  <a:fillRef idx="1">
                    <a:schemeClr val="lt1"/>
                  </a:fillRef>
                  <a:effectRef idx="0">
                    <a:schemeClr val="accent1"/>
                  </a:effectRef>
                  <a:fontRef idx="minor">
                    <a:schemeClr val="dk1"/>
                  </a:fontRef>
                </p:style>
                <p:txBody>
                  <a:bodyPr rtlCol="0" anchor="ctr"/>
                  <a:lstStyle/>
                  <a:p>
                    <a:pPr algn="ctr"/>
                    <a:r>
                      <a:rPr lang="mn-MN" sz="1400" b="1" dirty="0">
                        <a:latin typeface="Arial" panose="020B0604020202020204" pitchFamily="34" charset="0"/>
                        <a:cs typeface="Arial" panose="020B0604020202020204" pitchFamily="34" charset="0"/>
                      </a:rPr>
                      <a:t>Шинэ сэргэлтийн бодлого</a:t>
                    </a:r>
                    <a:endParaRPr lang="en-US" sz="1400" dirty="0">
                      <a:latin typeface="Arial" panose="020B0604020202020204" pitchFamily="34" charset="0"/>
                      <a:cs typeface="Arial" panose="020B0604020202020204" pitchFamily="34" charset="0"/>
                    </a:endParaRPr>
                  </a:p>
                </p:txBody>
              </p:sp>
              <p:cxnSp>
                <p:nvCxnSpPr>
                  <p:cNvPr id="12" name="Straight Connector 11">
                    <a:extLst>
                      <a:ext uri="{FF2B5EF4-FFF2-40B4-BE49-F238E27FC236}">
                        <a16:creationId xmlns:a16="http://schemas.microsoft.com/office/drawing/2014/main" id="{B9B55DF7-E483-3B62-1669-2649D388E981}"/>
                      </a:ext>
                    </a:extLst>
                  </p:cNvPr>
                  <p:cNvCxnSpPr>
                    <a:cxnSpLocks/>
                    <a:stCxn id="3" idx="2"/>
                  </p:cNvCxnSpPr>
                  <p:nvPr/>
                </p:nvCxnSpPr>
                <p:spPr>
                  <a:xfrm>
                    <a:off x="6061797" y="1728538"/>
                    <a:ext cx="0" cy="147806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4BD2616-1013-8EB1-9F19-70BC8D9124C2}"/>
                      </a:ext>
                    </a:extLst>
                  </p:cNvPr>
                  <p:cNvCxnSpPr>
                    <a:cxnSpLocks/>
                    <a:stCxn id="6" idx="1"/>
                    <a:endCxn id="7" idx="3"/>
                  </p:cNvCxnSpPr>
                  <p:nvPr/>
                </p:nvCxnSpPr>
                <p:spPr>
                  <a:xfrm flipH="1">
                    <a:off x="5316683" y="2461096"/>
                    <a:ext cx="1295395" cy="0"/>
                  </a:xfrm>
                  <a:prstGeom prst="line">
                    <a:avLst/>
                  </a:prstGeom>
                  <a:ln w="19050"/>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42E28100-5691-B418-20DC-4C5A8DA8CD29}"/>
                    </a:ext>
                  </a:extLst>
                </p:cNvPr>
                <p:cNvGrpSpPr/>
                <p:nvPr/>
              </p:nvGrpSpPr>
              <p:grpSpPr>
                <a:xfrm>
                  <a:off x="5062972" y="3710853"/>
                  <a:ext cx="2184688" cy="718237"/>
                  <a:chOff x="4969453" y="3710853"/>
                  <a:chExt cx="2184688" cy="718237"/>
                </a:xfrm>
              </p:grpSpPr>
              <p:cxnSp>
                <p:nvCxnSpPr>
                  <p:cNvPr id="16" name="Straight Connector 15">
                    <a:extLst>
                      <a:ext uri="{FF2B5EF4-FFF2-40B4-BE49-F238E27FC236}">
                        <a16:creationId xmlns:a16="http://schemas.microsoft.com/office/drawing/2014/main" id="{D8FD7544-FE88-76A0-669D-85A300C18F50}"/>
                      </a:ext>
                    </a:extLst>
                  </p:cNvPr>
                  <p:cNvCxnSpPr>
                    <a:cxnSpLocks/>
                  </p:cNvCxnSpPr>
                  <p:nvPr/>
                </p:nvCxnSpPr>
                <p:spPr>
                  <a:xfrm>
                    <a:off x="5960053" y="3710853"/>
                    <a:ext cx="4326" cy="37277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4895837-1A91-5E12-C374-3BCD99343DD5}"/>
                      </a:ext>
                    </a:extLst>
                  </p:cNvPr>
                  <p:cNvCxnSpPr>
                    <a:cxnSpLocks/>
                  </p:cNvCxnSpPr>
                  <p:nvPr/>
                </p:nvCxnSpPr>
                <p:spPr>
                  <a:xfrm flipH="1">
                    <a:off x="4969453" y="4068223"/>
                    <a:ext cx="2184688"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1C6AF1C4-2654-823C-05A3-56E093A7D60B}"/>
                      </a:ext>
                    </a:extLst>
                  </p:cNvPr>
                  <p:cNvCxnSpPr>
                    <a:cxnSpLocks/>
                  </p:cNvCxnSpPr>
                  <p:nvPr/>
                </p:nvCxnSpPr>
                <p:spPr>
                  <a:xfrm>
                    <a:off x="7143750" y="4056316"/>
                    <a:ext cx="4326" cy="37277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BE326383-D58E-A4CC-433E-B5DF0D2E0541}"/>
                      </a:ext>
                    </a:extLst>
                  </p:cNvPr>
                  <p:cNvCxnSpPr>
                    <a:cxnSpLocks/>
                  </p:cNvCxnSpPr>
                  <p:nvPr/>
                </p:nvCxnSpPr>
                <p:spPr>
                  <a:xfrm>
                    <a:off x="4984169" y="4052677"/>
                    <a:ext cx="4326" cy="372774"/>
                  </a:xfrm>
                  <a:prstGeom prst="line">
                    <a:avLst/>
                  </a:prstGeom>
                  <a:ln w="19050"/>
                </p:spPr>
                <p:style>
                  <a:lnRef idx="1">
                    <a:schemeClr val="accent1"/>
                  </a:lnRef>
                  <a:fillRef idx="0">
                    <a:schemeClr val="accent1"/>
                  </a:fillRef>
                  <a:effectRef idx="0">
                    <a:schemeClr val="accent1"/>
                  </a:effectRef>
                  <a:fontRef idx="minor">
                    <a:schemeClr val="tx1"/>
                  </a:fontRef>
                </p:style>
              </p:cxnSp>
            </p:grpSp>
          </p:grpSp>
          <p:sp>
            <p:nvSpPr>
              <p:cNvPr id="29" name="Rectangle 28">
                <a:extLst>
                  <a:ext uri="{FF2B5EF4-FFF2-40B4-BE49-F238E27FC236}">
                    <a16:creationId xmlns:a16="http://schemas.microsoft.com/office/drawing/2014/main" id="{93A88C83-0BB1-E74D-169C-0DE8EB88F058}"/>
                  </a:ext>
                </a:extLst>
              </p:cNvPr>
              <p:cNvSpPr/>
              <p:nvPr/>
            </p:nvSpPr>
            <p:spPr>
              <a:xfrm>
                <a:off x="8529188" y="2765065"/>
                <a:ext cx="3491361" cy="2456684"/>
              </a:xfrm>
              <a:prstGeom prst="rect">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just"/>
                <a:r>
                  <a:rPr lang="mn-MN" sz="1400" b="1" i="0" dirty="0">
                    <a:solidFill>
                      <a:srgbClr val="000000"/>
                    </a:solidFill>
                    <a:effectLst/>
                    <a:highlight>
                      <a:srgbClr val="FFFFFF"/>
                    </a:highlight>
                    <a:latin typeface="Arial" panose="020B0604020202020204" pitchFamily="34" charset="0"/>
                    <a:cs typeface="Arial" panose="020B0604020202020204" pitchFamily="34" charset="0"/>
                  </a:rPr>
                  <a:t>Хүлээгдэж буй үр дүн:</a:t>
                </a:r>
              </a:p>
              <a:p>
                <a:pPr marL="285750" indent="-285750" algn="just">
                  <a:buFont typeface="Arial" panose="020B0604020202020204" pitchFamily="34" charset="0"/>
                  <a:buChar char="•"/>
                </a:pPr>
                <a:r>
                  <a:rPr lang="mn-MN" sz="1400" dirty="0">
                    <a:latin typeface="Arial" panose="020B0604020202020204" pitchFamily="34" charset="0"/>
                    <a:cs typeface="Arial" panose="020B0604020202020204" pitchFamily="34" charset="0"/>
                  </a:rPr>
                  <a:t>Аялал жуулчлалыг бүсчлэн хөгжүүлэх</a:t>
                </a:r>
              </a:p>
              <a:p>
                <a:pPr marL="285750" indent="-285750" algn="just">
                  <a:buFont typeface="Arial" panose="020B0604020202020204" pitchFamily="34" charset="0"/>
                  <a:buChar char="•"/>
                </a:pPr>
                <a:r>
                  <a:rPr lang="mn-MN" sz="1400" dirty="0">
                    <a:latin typeface="Arial" panose="020B0604020202020204" pitchFamily="34" charset="0"/>
                    <a:cs typeface="Arial" panose="020B0604020202020204" pitchFamily="34" charset="0"/>
                  </a:rPr>
                  <a:t>Улсын болон орон нутгийн аялал жуулчлалын бүсийг тогтоох</a:t>
                </a:r>
              </a:p>
              <a:p>
                <a:pPr marL="285750" indent="-285750" algn="just">
                  <a:buFont typeface="Arial" panose="020B0604020202020204" pitchFamily="34" charset="0"/>
                  <a:buChar char="•"/>
                </a:pPr>
                <a:r>
                  <a:rPr lang="mn-MN" sz="1400" dirty="0">
                    <a:latin typeface="Arial" panose="020B0604020202020204" pitchFamily="34" charset="0"/>
                    <a:cs typeface="Arial" panose="020B0604020202020204" pitchFamily="34" charset="0"/>
                  </a:rPr>
                  <a:t>Бүсийн менежментийн төлөвлөгөө, тогтолцоог бүрдүүлэх</a:t>
                </a:r>
              </a:p>
              <a:p>
                <a:pPr marL="285750" indent="-285750" algn="just">
                  <a:buFont typeface="Arial" panose="020B0604020202020204" pitchFamily="34" charset="0"/>
                  <a:buChar char="•"/>
                </a:pPr>
                <a:r>
                  <a:rPr lang="mn-MN" sz="1400" dirty="0">
                    <a:latin typeface="Arial" panose="020B0604020202020204" pitchFamily="34" charset="0"/>
                    <a:cs typeface="Arial" panose="020B0604020202020204" pitchFamily="34" charset="0"/>
                  </a:rPr>
                  <a:t>Хил орчмын болон хил дамнасан аялал жуулчлалыг хөгжүүлэх</a:t>
                </a:r>
              </a:p>
              <a:p>
                <a:pPr marL="285750" indent="-285750" algn="just">
                  <a:buFont typeface="Arial" panose="020B0604020202020204" pitchFamily="34" charset="0"/>
                  <a:buChar char="•"/>
                </a:pPr>
                <a:r>
                  <a:rPr lang="mn-MN" sz="1400" dirty="0">
                    <a:latin typeface="Arial" panose="020B0604020202020204" pitchFamily="34" charset="0"/>
                    <a:cs typeface="Arial" panose="020B0604020202020204" pitchFamily="34" charset="0"/>
                  </a:rPr>
                  <a:t>Аялал жуулчлалын олон төвт тогтолцоо, орц гарцыг нэмэгдүүлэх</a:t>
                </a:r>
                <a:endParaRPr lang="en-US" sz="1400" dirty="0">
                  <a:latin typeface="Arial" panose="020B0604020202020204" pitchFamily="34" charset="0"/>
                  <a:cs typeface="Arial" panose="020B0604020202020204" pitchFamily="34" charset="0"/>
                </a:endParaRPr>
              </a:p>
            </p:txBody>
          </p:sp>
          <p:cxnSp>
            <p:nvCxnSpPr>
              <p:cNvPr id="32" name="Straight Connector 31">
                <a:extLst>
                  <a:ext uri="{FF2B5EF4-FFF2-40B4-BE49-F238E27FC236}">
                    <a16:creationId xmlns:a16="http://schemas.microsoft.com/office/drawing/2014/main" id="{3A7AD0C6-B4B1-217C-5568-A4208AFF14E3}"/>
                  </a:ext>
                </a:extLst>
              </p:cNvPr>
              <p:cNvCxnSpPr>
                <a:cxnSpLocks/>
              </p:cNvCxnSpPr>
              <p:nvPr/>
            </p:nvCxnSpPr>
            <p:spPr>
              <a:xfrm>
                <a:off x="2008906" y="2512688"/>
                <a:ext cx="0" cy="25237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E594F25F-8657-1ECC-F324-BE26AF799627}"/>
                  </a:ext>
                </a:extLst>
              </p:cNvPr>
              <p:cNvCxnSpPr>
                <a:cxnSpLocks/>
              </p:cNvCxnSpPr>
              <p:nvPr/>
            </p:nvCxnSpPr>
            <p:spPr>
              <a:xfrm>
                <a:off x="9975270" y="2512687"/>
                <a:ext cx="0" cy="252377"/>
              </a:xfrm>
              <a:prstGeom prst="line">
                <a:avLst/>
              </a:prstGeom>
              <a:ln w="38100"/>
            </p:spPr>
            <p:style>
              <a:lnRef idx="1">
                <a:schemeClr val="accent1"/>
              </a:lnRef>
              <a:fillRef idx="0">
                <a:schemeClr val="accent1"/>
              </a:fillRef>
              <a:effectRef idx="0">
                <a:schemeClr val="accent1"/>
              </a:effectRef>
              <a:fontRef idx="minor">
                <a:schemeClr val="tx1"/>
              </a:fontRef>
            </p:style>
          </p:cxnSp>
        </p:grpSp>
        <p:cxnSp>
          <p:nvCxnSpPr>
            <p:cNvPr id="36" name="Straight Connector 35">
              <a:extLst>
                <a:ext uri="{FF2B5EF4-FFF2-40B4-BE49-F238E27FC236}">
                  <a16:creationId xmlns:a16="http://schemas.microsoft.com/office/drawing/2014/main" id="{242824BB-8CE2-9021-6C22-B902B5F9A8A6}"/>
                </a:ext>
              </a:extLst>
            </p:cNvPr>
            <p:cNvCxnSpPr>
              <a:cxnSpLocks/>
            </p:cNvCxnSpPr>
            <p:nvPr/>
          </p:nvCxnSpPr>
          <p:spPr>
            <a:xfrm>
              <a:off x="4810988" y="4726064"/>
              <a:ext cx="0" cy="62525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4337EAB-241C-25E1-BD98-1EBF2F0EECDF}"/>
                </a:ext>
              </a:extLst>
            </p:cNvPr>
            <p:cNvCxnSpPr>
              <a:cxnSpLocks/>
            </p:cNvCxnSpPr>
            <p:nvPr/>
          </p:nvCxnSpPr>
          <p:spPr>
            <a:xfrm>
              <a:off x="7716979" y="4726063"/>
              <a:ext cx="0" cy="625253"/>
            </a:xfrm>
            <a:prstGeom prst="line">
              <a:avLst/>
            </a:prstGeom>
            <a:ln w="38100"/>
          </p:spPr>
          <p:style>
            <a:lnRef idx="1">
              <a:schemeClr val="accent1"/>
            </a:lnRef>
            <a:fillRef idx="0">
              <a:schemeClr val="accent1"/>
            </a:fillRef>
            <a:effectRef idx="0">
              <a:schemeClr val="accent1"/>
            </a:effectRef>
            <a:fontRef idx="minor">
              <a:schemeClr val="tx1"/>
            </a:fontRef>
          </p:style>
        </p:cxnSp>
      </p:grpSp>
      <p:sp>
        <p:nvSpPr>
          <p:cNvPr id="14" name="Title 1">
            <a:extLst>
              <a:ext uri="{FF2B5EF4-FFF2-40B4-BE49-F238E27FC236}">
                <a16:creationId xmlns:a16="http://schemas.microsoft.com/office/drawing/2014/main" id="{594DF0B6-086B-BAE6-867C-E085C0A364E6}"/>
              </a:ext>
            </a:extLst>
          </p:cNvPr>
          <p:cNvSpPr>
            <a:spLocks noGrp="1"/>
          </p:cNvSpPr>
          <p:nvPr>
            <p:ph type="title"/>
          </p:nvPr>
        </p:nvSpPr>
        <p:spPr>
          <a:xfrm>
            <a:off x="547252" y="299312"/>
            <a:ext cx="8266919" cy="663574"/>
          </a:xfrm>
        </p:spPr>
        <p:txBody>
          <a:bodyPr>
            <a:normAutofit/>
          </a:bodyPr>
          <a:lstStyle/>
          <a:p>
            <a:r>
              <a:rPr lang="mn-MN" sz="2200" b="1" dirty="0">
                <a:latin typeface="Arial" panose="020B0604020202020204" pitchFamily="34" charset="0"/>
                <a:cs typeface="Arial" panose="020B0604020202020204" pitchFamily="34" charset="0"/>
              </a:rPr>
              <a:t>Хөгжлийн бодлогын уялдаа, харилцан хамаарал</a:t>
            </a:r>
            <a:endParaRPr lang="en-US" sz="2200" b="1" dirty="0">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2581B89A-3D84-11FD-3ACF-2C4E75FDC897}"/>
              </a:ext>
            </a:extLst>
          </p:cNvPr>
          <p:cNvSpPr/>
          <p:nvPr/>
        </p:nvSpPr>
        <p:spPr>
          <a:xfrm>
            <a:off x="3830779" y="4821957"/>
            <a:ext cx="4580656" cy="445222"/>
          </a:xfrm>
          <a:prstGeom prst="rect">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r>
              <a:rPr lang="mn-MN" sz="1400" b="1" dirty="0">
                <a:latin typeface="Arial" panose="020B0604020202020204" pitchFamily="34" charset="0"/>
                <a:cs typeface="Arial" panose="020B0604020202020204" pitchFamily="34" charset="0"/>
              </a:rPr>
              <a:t>Соёлын сэргэлт, Соёлын бүтээлч үйлдвэрлэл</a:t>
            </a:r>
            <a:endParaRPr lang="en-US" sz="1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958132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521F463-CE58-1EA7-84EA-76CAB1264A41}"/>
              </a:ext>
            </a:extLst>
          </p:cNvPr>
          <p:cNvGrpSpPr/>
          <p:nvPr/>
        </p:nvGrpSpPr>
        <p:grpSpPr>
          <a:xfrm>
            <a:off x="965981" y="211015"/>
            <a:ext cx="10260038" cy="6435970"/>
            <a:chOff x="0" y="-123825"/>
            <a:chExt cx="6105525" cy="3771900"/>
          </a:xfrm>
        </p:grpSpPr>
        <p:sp>
          <p:nvSpPr>
            <p:cNvPr id="3" name="Rectangle 2">
              <a:extLst>
                <a:ext uri="{FF2B5EF4-FFF2-40B4-BE49-F238E27FC236}">
                  <a16:creationId xmlns:a16="http://schemas.microsoft.com/office/drawing/2014/main" id="{F3D0A663-FE24-D348-3DCC-7E1AD93E2840}"/>
                </a:ext>
              </a:extLst>
            </p:cNvPr>
            <p:cNvSpPr/>
            <p:nvPr/>
          </p:nvSpPr>
          <p:spPr>
            <a:xfrm>
              <a:off x="1219200" y="-123825"/>
              <a:ext cx="3629025" cy="46672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mn-MN" kern="100" dirty="0">
                  <a:effectLst/>
                  <a:latin typeface="Arial" panose="020B0604020202020204" pitchFamily="34" charset="0"/>
                  <a:ea typeface="Calibri" panose="020F0502020204030204" pitchFamily="34" charset="0"/>
                  <a:cs typeface="Arial" panose="020B0604020202020204" pitchFamily="34" charset="0"/>
                </a:rPr>
                <a:t>АЯЛАЛ ЖУУЛЧЛАЛЫН ЗӨВЛӨЛ </a:t>
              </a:r>
              <a:endParaRPr lang="mn-MN" kern="100" dirty="0">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800"/>
                </a:spcAft>
              </a:pPr>
              <a:r>
                <a:rPr lang="en-US" kern="100" dirty="0">
                  <a:effectLst/>
                  <a:latin typeface="Arial" panose="020B0604020202020204" pitchFamily="34" charset="0"/>
                  <a:ea typeface="Calibri" panose="020F0502020204030204" pitchFamily="34" charset="0"/>
                  <a:cs typeface="Arial" panose="020B0604020202020204" pitchFamily="34" charset="0"/>
                </a:rPr>
                <a:t>(</a:t>
              </a:r>
              <a:r>
                <a:rPr lang="mn-MN" kern="100" dirty="0">
                  <a:latin typeface="Arial" panose="020B0604020202020204" pitchFamily="34" charset="0"/>
                  <a:ea typeface="Calibri" panose="020F0502020204030204" pitchFamily="34" charset="0"/>
                  <a:cs typeface="Arial" panose="020B0604020202020204" pitchFamily="34" charset="0"/>
                </a:rPr>
                <a:t>б</a:t>
              </a:r>
              <a:r>
                <a:rPr lang="mn-MN" kern="100" dirty="0">
                  <a:effectLst/>
                  <a:latin typeface="Arial" panose="020B0604020202020204" pitchFamily="34" charset="0"/>
                  <a:ea typeface="Calibri" panose="020F0502020204030204" pitchFamily="34" charset="0"/>
                  <a:cs typeface="Arial" panose="020B0604020202020204" pitchFamily="34" charset="0"/>
                </a:rPr>
                <a:t>үсийн, аймгийн, орон нутгийн г.м</a:t>
              </a:r>
              <a:r>
                <a:rPr lang="en-US" kern="100" dirty="0">
                  <a:effectLst/>
                  <a:latin typeface="Arial" panose="020B0604020202020204" pitchFamily="34" charset="0"/>
                  <a:ea typeface="Calibri" panose="020F0502020204030204" pitchFamily="34" charset="0"/>
                  <a:cs typeface="Arial" panose="020B0604020202020204" pitchFamily="34" charset="0"/>
                </a:rPr>
                <a:t>)</a:t>
              </a:r>
            </a:p>
          </p:txBody>
        </p:sp>
        <p:sp>
          <p:nvSpPr>
            <p:cNvPr id="4" name="Rectangle 3">
              <a:extLst>
                <a:ext uri="{FF2B5EF4-FFF2-40B4-BE49-F238E27FC236}">
                  <a16:creationId xmlns:a16="http://schemas.microsoft.com/office/drawing/2014/main" id="{B890C5A3-5BEF-478A-03A2-715DE882A46C}"/>
                </a:ext>
              </a:extLst>
            </p:cNvPr>
            <p:cNvSpPr/>
            <p:nvPr/>
          </p:nvSpPr>
          <p:spPr>
            <a:xfrm>
              <a:off x="1838325" y="600075"/>
              <a:ext cx="2362200" cy="342900"/>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mn-MN" kern="100">
                  <a:effectLst/>
                  <a:latin typeface="Arial" panose="020B0604020202020204" pitchFamily="34" charset="0"/>
                  <a:ea typeface="Calibri" panose="020F0502020204030204" pitchFamily="34" charset="0"/>
                  <a:cs typeface="Arial" panose="020B0604020202020204" pitchFamily="34" charset="0"/>
                </a:rPr>
                <a:t>Гүйцэтгэх удирдлага</a:t>
              </a:r>
              <a:endParaRPr lang="en-US" kern="100">
                <a:effectLst/>
                <a:latin typeface="Arial" panose="020B0604020202020204" pitchFamily="34" charset="0"/>
                <a:ea typeface="Calibri" panose="020F050202020403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D7C96C7C-C8AB-5C87-858B-6B9C99CBF988}"/>
                </a:ext>
              </a:extLst>
            </p:cNvPr>
            <p:cNvSpPr/>
            <p:nvPr/>
          </p:nvSpPr>
          <p:spPr>
            <a:xfrm>
              <a:off x="95250" y="1457325"/>
              <a:ext cx="1819275" cy="342900"/>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mn-MN" kern="100" dirty="0">
                  <a:effectLst/>
                  <a:latin typeface="Arial" panose="020B0604020202020204" pitchFamily="34" charset="0"/>
                  <a:ea typeface="Calibri" panose="020F0502020204030204" pitchFamily="34" charset="0"/>
                  <a:cs typeface="Arial" panose="020B0604020202020204" pitchFamily="34" charset="0"/>
                </a:rPr>
                <a:t>Хоол, зоогийн үйлчилгээ</a:t>
              </a:r>
              <a:endParaRPr lang="en-US" kern="100" dirty="0">
                <a:effectLst/>
                <a:latin typeface="Arial" panose="020B0604020202020204" pitchFamily="34" charset="0"/>
                <a:ea typeface="Calibri" panose="020F050202020403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7A411BB7-9140-161F-FC1C-4283BDC440FF}"/>
                </a:ext>
              </a:extLst>
            </p:cNvPr>
            <p:cNvSpPr/>
            <p:nvPr/>
          </p:nvSpPr>
          <p:spPr>
            <a:xfrm>
              <a:off x="2019300" y="1466850"/>
              <a:ext cx="2057400" cy="342900"/>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mn-MN" kern="100" dirty="0">
                  <a:effectLst/>
                  <a:latin typeface="Arial" panose="020B0604020202020204" pitchFamily="34" charset="0"/>
                  <a:ea typeface="Calibri" panose="020F0502020204030204" pitchFamily="34" charset="0"/>
                  <a:cs typeface="Arial" panose="020B0604020202020204" pitchFamily="34" charset="0"/>
                </a:rPr>
                <a:t>Отоглох цэгийн үйлчилгээ</a:t>
              </a:r>
              <a:endParaRPr lang="en-US" kern="100" dirty="0">
                <a:effectLst/>
                <a:latin typeface="Arial" panose="020B0604020202020204" pitchFamily="34" charset="0"/>
                <a:ea typeface="Calibri" panose="020F050202020403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5C652D5C-9EC4-2DE8-A2C7-598301C9A244}"/>
                </a:ext>
              </a:extLst>
            </p:cNvPr>
            <p:cNvSpPr/>
            <p:nvPr/>
          </p:nvSpPr>
          <p:spPr>
            <a:xfrm>
              <a:off x="4219575" y="1457325"/>
              <a:ext cx="1885950" cy="342900"/>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mn-MN" kern="100" dirty="0">
                  <a:effectLst/>
                  <a:latin typeface="Arial" panose="020B0604020202020204" pitchFamily="34" charset="0"/>
                  <a:ea typeface="Calibri" panose="020F0502020204030204" pitchFamily="34" charset="0"/>
                  <a:cs typeface="Arial" panose="020B0604020202020204" pitchFamily="34" charset="0"/>
                </a:rPr>
                <a:t>Авто засварын үйлчилгээ</a:t>
              </a:r>
              <a:endParaRPr lang="en-US" kern="100" dirty="0">
                <a:effectLst/>
                <a:latin typeface="Arial" panose="020B0604020202020204" pitchFamily="34" charset="0"/>
                <a:ea typeface="Calibri" panose="020F050202020403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9FFA1D63-9924-15CB-8A1B-D6C129C068BC}"/>
                </a:ext>
              </a:extLst>
            </p:cNvPr>
            <p:cNvSpPr/>
            <p:nvPr/>
          </p:nvSpPr>
          <p:spPr>
            <a:xfrm>
              <a:off x="838200" y="2305050"/>
              <a:ext cx="1914525" cy="342900"/>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mn-MN" kern="100" dirty="0">
                  <a:effectLst/>
                  <a:latin typeface="Arial" panose="020B0604020202020204" pitchFamily="34" charset="0"/>
                  <a:ea typeface="Calibri" panose="020F0502020204030204" pitchFamily="34" charset="0"/>
                  <a:cs typeface="Arial" panose="020B0604020202020204" pitchFamily="34" charset="0"/>
                </a:rPr>
                <a:t>Аяллын үйлчилгээ</a:t>
              </a:r>
              <a:endParaRPr lang="en-US" kern="100" dirty="0">
                <a:effectLst/>
                <a:latin typeface="Arial" panose="020B0604020202020204" pitchFamily="34" charset="0"/>
                <a:ea typeface="Calibri" panose="020F050202020403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FD0A474B-C73C-307D-405F-D38A6157F993}"/>
                </a:ext>
              </a:extLst>
            </p:cNvPr>
            <p:cNvSpPr/>
            <p:nvPr/>
          </p:nvSpPr>
          <p:spPr>
            <a:xfrm>
              <a:off x="3219450" y="2305050"/>
              <a:ext cx="1914525" cy="342900"/>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mn-MN" kern="100" dirty="0">
                  <a:effectLst/>
                  <a:latin typeface="Arial" panose="020B0604020202020204" pitchFamily="34" charset="0"/>
                  <a:ea typeface="Calibri" panose="020F0502020204030204" pitchFamily="34" charset="0"/>
                  <a:cs typeface="Arial" panose="020B0604020202020204" pitchFamily="34" charset="0"/>
                </a:rPr>
                <a:t>Байр, сууцны үйлчилгээ</a:t>
              </a:r>
              <a:endParaRPr lang="en-US" kern="100" dirty="0">
                <a:effectLst/>
                <a:latin typeface="Arial" panose="020B0604020202020204" pitchFamily="34" charset="0"/>
                <a:ea typeface="Calibri" panose="020F050202020403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EBA1E469-1C46-007F-B6DF-F1069DC3F7FB}"/>
                </a:ext>
              </a:extLst>
            </p:cNvPr>
            <p:cNvSpPr/>
            <p:nvPr/>
          </p:nvSpPr>
          <p:spPr>
            <a:xfrm>
              <a:off x="1200150" y="3305175"/>
              <a:ext cx="3629025" cy="342900"/>
            </a:xfrm>
            <a:prstGeom prst="rect">
              <a:avLst/>
            </a:prstGeom>
            <a:solidFill>
              <a:schemeClr val="accent6">
                <a:lumMod val="60000"/>
                <a:lumOff val="40000"/>
              </a:schemeClr>
            </a:solidFill>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mn-MN" kern="100">
                  <a:effectLst/>
                  <a:latin typeface="Arial" panose="020B0604020202020204" pitchFamily="34" charset="0"/>
                  <a:ea typeface="Calibri" panose="020F0502020204030204" pitchFamily="34" charset="0"/>
                  <a:cs typeface="Arial" panose="020B0604020202020204" pitchFamily="34" charset="0"/>
                </a:rPr>
                <a:t>НОГООН ЭДИЙН ЗАСАГ</a:t>
              </a:r>
              <a:endParaRPr lang="en-US" kern="100">
                <a:effectLst/>
                <a:latin typeface="Arial" panose="020B0604020202020204" pitchFamily="34" charset="0"/>
                <a:ea typeface="Calibri" panose="020F050202020403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BF405B37-D780-418E-BBE6-3857BB4CE64B}"/>
                </a:ext>
              </a:extLst>
            </p:cNvPr>
            <p:cNvSpPr/>
            <p:nvPr/>
          </p:nvSpPr>
          <p:spPr>
            <a:xfrm>
              <a:off x="0" y="428625"/>
              <a:ext cx="1638300" cy="31432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mn-MN" kern="100" dirty="0">
                  <a:effectLst/>
                  <a:latin typeface="Arial" panose="020B0604020202020204" pitchFamily="34" charset="0"/>
                  <a:ea typeface="Calibri" panose="020F0502020204030204" pitchFamily="34" charset="0"/>
                  <a:cs typeface="Arial" panose="020B0604020202020204" pitchFamily="34" charset="0"/>
                </a:rPr>
                <a:t>Хяналтын зөвлөл</a:t>
              </a:r>
              <a:endParaRPr lang="en-US" kern="100" dirty="0">
                <a:effectLst/>
                <a:latin typeface="Arial" panose="020B0604020202020204" pitchFamily="34" charset="0"/>
                <a:ea typeface="Calibri" panose="020F0502020204030204" pitchFamily="34" charset="0"/>
                <a:cs typeface="Arial" panose="020B0604020202020204" pitchFamily="34" charset="0"/>
              </a:endParaRPr>
            </a:p>
          </p:txBody>
        </p:sp>
        <p:cxnSp>
          <p:nvCxnSpPr>
            <p:cNvPr id="12" name="Straight Connector 11">
              <a:extLst>
                <a:ext uri="{FF2B5EF4-FFF2-40B4-BE49-F238E27FC236}">
                  <a16:creationId xmlns:a16="http://schemas.microsoft.com/office/drawing/2014/main" id="{18A39A92-A29A-A04B-98D5-EB61C65EFCD8}"/>
                </a:ext>
              </a:extLst>
            </p:cNvPr>
            <p:cNvCxnSpPr/>
            <p:nvPr/>
          </p:nvCxnSpPr>
          <p:spPr>
            <a:xfrm flipH="1">
              <a:off x="2952750" y="352425"/>
              <a:ext cx="0" cy="24765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E65F595-2401-7C35-871C-11ED4D9374B6}"/>
                </a:ext>
              </a:extLst>
            </p:cNvPr>
            <p:cNvCxnSpPr/>
            <p:nvPr/>
          </p:nvCxnSpPr>
          <p:spPr>
            <a:xfrm flipH="1">
              <a:off x="2962275" y="942975"/>
              <a:ext cx="0" cy="24765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FD87E88E-6489-CC11-312F-4820DDB24B8F}"/>
                </a:ext>
              </a:extLst>
            </p:cNvPr>
            <p:cNvCxnSpPr/>
            <p:nvPr/>
          </p:nvCxnSpPr>
          <p:spPr>
            <a:xfrm flipH="1">
              <a:off x="2962275" y="1209675"/>
              <a:ext cx="0" cy="24765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EE4C0EE-ADAC-D918-B84B-853A5F84CA3E}"/>
                </a:ext>
              </a:extLst>
            </p:cNvPr>
            <p:cNvCxnSpPr/>
            <p:nvPr/>
          </p:nvCxnSpPr>
          <p:spPr>
            <a:xfrm flipV="1">
              <a:off x="990600" y="1190625"/>
              <a:ext cx="4181475" cy="9525"/>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65B5D46-78E0-06E6-BD60-0A4A87C343FC}"/>
                </a:ext>
              </a:extLst>
            </p:cNvPr>
            <p:cNvCxnSpPr/>
            <p:nvPr/>
          </p:nvCxnSpPr>
          <p:spPr>
            <a:xfrm flipH="1">
              <a:off x="990600" y="1190625"/>
              <a:ext cx="0" cy="24765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F599C0B-BFBE-8EFD-6F09-B3BADCA9E7A6}"/>
                </a:ext>
              </a:extLst>
            </p:cNvPr>
            <p:cNvCxnSpPr/>
            <p:nvPr/>
          </p:nvCxnSpPr>
          <p:spPr>
            <a:xfrm flipH="1">
              <a:off x="5162550" y="1190625"/>
              <a:ext cx="0" cy="24765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E61F561-5B44-0273-90FA-AF03A15D4316}"/>
                </a:ext>
              </a:extLst>
            </p:cNvPr>
            <p:cNvCxnSpPr/>
            <p:nvPr/>
          </p:nvCxnSpPr>
          <p:spPr>
            <a:xfrm flipV="1">
              <a:off x="990600" y="2038350"/>
              <a:ext cx="4181475" cy="9525"/>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99059CDC-FB9E-DCB5-92C5-55D424724479}"/>
                </a:ext>
              </a:extLst>
            </p:cNvPr>
            <p:cNvCxnSpPr/>
            <p:nvPr/>
          </p:nvCxnSpPr>
          <p:spPr>
            <a:xfrm flipH="1">
              <a:off x="2962275" y="1809750"/>
              <a:ext cx="0" cy="24765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68AFEFB-B7D4-4B43-01C9-DF4CF3513A96}"/>
                </a:ext>
              </a:extLst>
            </p:cNvPr>
            <p:cNvCxnSpPr/>
            <p:nvPr/>
          </p:nvCxnSpPr>
          <p:spPr>
            <a:xfrm flipH="1">
              <a:off x="5162550" y="1800225"/>
              <a:ext cx="0" cy="24765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38DD5619-EC5E-C90A-334D-BB8DFE9905A5}"/>
                </a:ext>
              </a:extLst>
            </p:cNvPr>
            <p:cNvCxnSpPr/>
            <p:nvPr/>
          </p:nvCxnSpPr>
          <p:spPr>
            <a:xfrm flipH="1">
              <a:off x="990600" y="1790700"/>
              <a:ext cx="0" cy="24765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498333B-62EE-E171-CFB7-8D8AD615B733}"/>
                </a:ext>
              </a:extLst>
            </p:cNvPr>
            <p:cNvCxnSpPr/>
            <p:nvPr/>
          </p:nvCxnSpPr>
          <p:spPr>
            <a:xfrm flipH="1">
              <a:off x="1847850" y="2047875"/>
              <a:ext cx="0" cy="24765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D647006-4EAA-A43F-BDDA-E0F3441AF8B6}"/>
                </a:ext>
              </a:extLst>
            </p:cNvPr>
            <p:cNvCxnSpPr/>
            <p:nvPr/>
          </p:nvCxnSpPr>
          <p:spPr>
            <a:xfrm flipH="1">
              <a:off x="4152900" y="2057400"/>
              <a:ext cx="0" cy="24765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24" name="Arrow: Down 23">
              <a:extLst>
                <a:ext uri="{FF2B5EF4-FFF2-40B4-BE49-F238E27FC236}">
                  <a16:creationId xmlns:a16="http://schemas.microsoft.com/office/drawing/2014/main" id="{3DB49F23-9772-ED61-3B64-2929595113D9}"/>
                </a:ext>
              </a:extLst>
            </p:cNvPr>
            <p:cNvSpPr/>
            <p:nvPr/>
          </p:nvSpPr>
          <p:spPr>
            <a:xfrm>
              <a:off x="1466850" y="2657475"/>
              <a:ext cx="3105150" cy="57150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2890859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CC554E-AF8A-FE8F-79E3-E8EDB7A88568}"/>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id="{B4FE0692-F4A9-68BC-9122-6A5D9AC2B8D0}"/>
              </a:ext>
            </a:extLst>
          </p:cNvPr>
          <p:cNvGrpSpPr/>
          <p:nvPr/>
        </p:nvGrpSpPr>
        <p:grpSpPr>
          <a:xfrm>
            <a:off x="280553" y="632091"/>
            <a:ext cx="11630893" cy="5814791"/>
            <a:chOff x="318052" y="943818"/>
            <a:chExt cx="11251096" cy="5814791"/>
          </a:xfrm>
        </p:grpSpPr>
        <p:sp>
          <p:nvSpPr>
            <p:cNvPr id="3" name="Rectangle: Rounded Corners 2">
              <a:extLst>
                <a:ext uri="{FF2B5EF4-FFF2-40B4-BE49-F238E27FC236}">
                  <a16:creationId xmlns:a16="http://schemas.microsoft.com/office/drawing/2014/main" id="{4C570F63-AD72-2F39-B107-4C0FA67AD5C1}"/>
                </a:ext>
              </a:extLst>
            </p:cNvPr>
            <p:cNvSpPr/>
            <p:nvPr/>
          </p:nvSpPr>
          <p:spPr>
            <a:xfrm>
              <a:off x="318052" y="943818"/>
              <a:ext cx="11251096" cy="5814791"/>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nvGrpSpPr>
            <p:cNvPr id="4" name="Group 3">
              <a:extLst>
                <a:ext uri="{FF2B5EF4-FFF2-40B4-BE49-F238E27FC236}">
                  <a16:creationId xmlns:a16="http://schemas.microsoft.com/office/drawing/2014/main" id="{C7EC08C4-7E0D-6560-2633-136C32EFE0CE}"/>
                </a:ext>
              </a:extLst>
            </p:cNvPr>
            <p:cNvGrpSpPr/>
            <p:nvPr/>
          </p:nvGrpSpPr>
          <p:grpSpPr>
            <a:xfrm>
              <a:off x="967409" y="1195069"/>
              <a:ext cx="10084904" cy="5349985"/>
              <a:chOff x="0" y="0"/>
              <a:chExt cx="6594813" cy="4468482"/>
            </a:xfrm>
          </p:grpSpPr>
          <p:grpSp>
            <p:nvGrpSpPr>
              <p:cNvPr id="5" name="Group 4">
                <a:extLst>
                  <a:ext uri="{FF2B5EF4-FFF2-40B4-BE49-F238E27FC236}">
                    <a16:creationId xmlns:a16="http://schemas.microsoft.com/office/drawing/2014/main" id="{913A9843-58A4-E3E6-EBC9-AB9E56288023}"/>
                  </a:ext>
                </a:extLst>
              </p:cNvPr>
              <p:cNvGrpSpPr/>
              <p:nvPr/>
            </p:nvGrpSpPr>
            <p:grpSpPr>
              <a:xfrm>
                <a:off x="0" y="336789"/>
                <a:ext cx="6594813" cy="4131693"/>
                <a:chOff x="0" y="0"/>
                <a:chExt cx="6751955" cy="4219575"/>
              </a:xfrm>
            </p:grpSpPr>
            <p:grpSp>
              <p:nvGrpSpPr>
                <p:cNvPr id="7" name="Group 6">
                  <a:extLst>
                    <a:ext uri="{FF2B5EF4-FFF2-40B4-BE49-F238E27FC236}">
                      <a16:creationId xmlns:a16="http://schemas.microsoft.com/office/drawing/2014/main" id="{CFD8EDA2-7A7B-3AB2-176E-DC21DBC0DB39}"/>
                    </a:ext>
                  </a:extLst>
                </p:cNvPr>
                <p:cNvGrpSpPr/>
                <p:nvPr/>
              </p:nvGrpSpPr>
              <p:grpSpPr>
                <a:xfrm>
                  <a:off x="0" y="0"/>
                  <a:ext cx="6694242" cy="3868828"/>
                  <a:chOff x="0" y="0"/>
                  <a:chExt cx="6086475" cy="3771741"/>
                </a:xfrm>
              </p:grpSpPr>
              <p:grpSp>
                <p:nvGrpSpPr>
                  <p:cNvPr id="9" name="Group 8">
                    <a:extLst>
                      <a:ext uri="{FF2B5EF4-FFF2-40B4-BE49-F238E27FC236}">
                        <a16:creationId xmlns:a16="http://schemas.microsoft.com/office/drawing/2014/main" id="{6C4F1C8C-D416-5DCD-1563-4F652F1659DA}"/>
                      </a:ext>
                    </a:extLst>
                  </p:cNvPr>
                  <p:cNvGrpSpPr/>
                  <p:nvPr/>
                </p:nvGrpSpPr>
                <p:grpSpPr>
                  <a:xfrm>
                    <a:off x="0" y="0"/>
                    <a:ext cx="6086475" cy="2990850"/>
                    <a:chOff x="0" y="0"/>
                    <a:chExt cx="6086475" cy="2990850"/>
                  </a:xfrm>
                </p:grpSpPr>
                <p:grpSp>
                  <p:nvGrpSpPr>
                    <p:cNvPr id="20" name="Group 19">
                      <a:extLst>
                        <a:ext uri="{FF2B5EF4-FFF2-40B4-BE49-F238E27FC236}">
                          <a16:creationId xmlns:a16="http://schemas.microsoft.com/office/drawing/2014/main" id="{88E7D6E5-6704-27AE-6B2D-0A5190B40ECB}"/>
                        </a:ext>
                      </a:extLst>
                    </p:cNvPr>
                    <p:cNvGrpSpPr/>
                    <p:nvPr/>
                  </p:nvGrpSpPr>
                  <p:grpSpPr>
                    <a:xfrm>
                      <a:off x="19050" y="0"/>
                      <a:ext cx="6067425" cy="2990850"/>
                      <a:chOff x="19050" y="0"/>
                      <a:chExt cx="6067425" cy="2990850"/>
                    </a:xfrm>
                  </p:grpSpPr>
                  <p:sp>
                    <p:nvSpPr>
                      <p:cNvPr id="23" name="Isosceles Triangle 22">
                        <a:extLst>
                          <a:ext uri="{FF2B5EF4-FFF2-40B4-BE49-F238E27FC236}">
                            <a16:creationId xmlns:a16="http://schemas.microsoft.com/office/drawing/2014/main" id="{21C40D95-8DE8-8187-0547-4B9A57E40001}"/>
                          </a:ext>
                        </a:extLst>
                      </p:cNvPr>
                      <p:cNvSpPr/>
                      <p:nvPr/>
                    </p:nvSpPr>
                    <p:spPr>
                      <a:xfrm rot="16200000">
                        <a:off x="2162175" y="457200"/>
                        <a:ext cx="2450782" cy="209486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4" name="Isosceles Triangle 23">
                        <a:extLst>
                          <a:ext uri="{FF2B5EF4-FFF2-40B4-BE49-F238E27FC236}">
                            <a16:creationId xmlns:a16="http://schemas.microsoft.com/office/drawing/2014/main" id="{EEABA0AB-381D-690F-A9FA-7C5E384400F7}"/>
                          </a:ext>
                        </a:extLst>
                      </p:cNvPr>
                      <p:cNvSpPr/>
                      <p:nvPr/>
                    </p:nvSpPr>
                    <p:spPr>
                      <a:xfrm rot="5400000">
                        <a:off x="1933257" y="990283"/>
                        <a:ext cx="1481137" cy="105727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nvGrpSpPr>
                      <p:cNvPr id="25" name="Group 24">
                        <a:extLst>
                          <a:ext uri="{FF2B5EF4-FFF2-40B4-BE49-F238E27FC236}">
                            <a16:creationId xmlns:a16="http://schemas.microsoft.com/office/drawing/2014/main" id="{648E819F-3B1B-4A84-8540-4D67CC097443}"/>
                          </a:ext>
                        </a:extLst>
                      </p:cNvPr>
                      <p:cNvGrpSpPr/>
                      <p:nvPr/>
                    </p:nvGrpSpPr>
                    <p:grpSpPr>
                      <a:xfrm>
                        <a:off x="19050" y="0"/>
                        <a:ext cx="6067425" cy="2990850"/>
                        <a:chOff x="19050" y="0"/>
                        <a:chExt cx="6067425" cy="2990850"/>
                      </a:xfrm>
                    </p:grpSpPr>
                    <p:sp>
                      <p:nvSpPr>
                        <p:cNvPr id="26" name="Oval 25">
                          <a:extLst>
                            <a:ext uri="{FF2B5EF4-FFF2-40B4-BE49-F238E27FC236}">
                              <a16:creationId xmlns:a16="http://schemas.microsoft.com/office/drawing/2014/main" id="{32526F33-317C-7620-9F20-6FAD1CBCE1DD}"/>
                            </a:ext>
                          </a:extLst>
                        </p:cNvPr>
                        <p:cNvSpPr/>
                        <p:nvPr/>
                      </p:nvSpPr>
                      <p:spPr>
                        <a:xfrm>
                          <a:off x="19050" y="114300"/>
                          <a:ext cx="2295525" cy="2762250"/>
                        </a:xfrm>
                        <a:prstGeom prst="ellipse">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7" name="Rectangle: Rounded Corners 26">
                          <a:extLst>
                            <a:ext uri="{FF2B5EF4-FFF2-40B4-BE49-F238E27FC236}">
                              <a16:creationId xmlns:a16="http://schemas.microsoft.com/office/drawing/2014/main" id="{2C5CC3C5-B73A-77B4-41FB-065228F1E8A6}"/>
                            </a:ext>
                          </a:extLst>
                        </p:cNvPr>
                        <p:cNvSpPr/>
                        <p:nvPr/>
                      </p:nvSpPr>
                      <p:spPr>
                        <a:xfrm>
                          <a:off x="142875" y="1209675"/>
                          <a:ext cx="904875" cy="609600"/>
                        </a:xfrm>
                        <a:prstGeom prst="roundRect">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6000"/>
                            </a:lnSpc>
                            <a:spcAft>
                              <a:spcPts val="800"/>
                            </a:spcAft>
                          </a:pPr>
                          <a:r>
                            <a:rPr lang="mn-MN" sz="14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Аялагч, жуулчид</a:t>
                          </a:r>
                          <a:endParaRPr lang="en-US" kern="100" dirty="0">
                            <a:effectLst/>
                            <a:ea typeface="Calibri" panose="020F0502020204030204" pitchFamily="34" charset="0"/>
                            <a:cs typeface="Times New Roman" panose="02020603050405020304" pitchFamily="18" charset="0"/>
                          </a:endParaRPr>
                        </a:p>
                      </p:txBody>
                    </p:sp>
                    <p:sp>
                      <p:nvSpPr>
                        <p:cNvPr id="28" name="Rectangle: Rounded Corners 27">
                          <a:extLst>
                            <a:ext uri="{FF2B5EF4-FFF2-40B4-BE49-F238E27FC236}">
                              <a16:creationId xmlns:a16="http://schemas.microsoft.com/office/drawing/2014/main" id="{9E208CFE-9BB6-003C-FB53-03D3B3ADB620}"/>
                            </a:ext>
                          </a:extLst>
                        </p:cNvPr>
                        <p:cNvSpPr/>
                        <p:nvPr/>
                      </p:nvSpPr>
                      <p:spPr>
                        <a:xfrm>
                          <a:off x="2247900" y="1200150"/>
                          <a:ext cx="1362075" cy="609600"/>
                        </a:xfrm>
                        <a:prstGeom prst="roundRect">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6000"/>
                            </a:lnSpc>
                            <a:spcAft>
                              <a:spcPts val="800"/>
                            </a:spcAft>
                          </a:pPr>
                          <a:r>
                            <a:rPr lang="mn-MN" sz="12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Зам дагуух үйлчилгээ</a:t>
                          </a:r>
                          <a:endParaRPr lang="en-US" sz="1600" kern="100" dirty="0">
                            <a:effectLst/>
                            <a:ea typeface="Calibri" panose="020F0502020204030204" pitchFamily="34" charset="0"/>
                            <a:cs typeface="Times New Roman" panose="02020603050405020304" pitchFamily="18" charset="0"/>
                          </a:endParaRPr>
                        </a:p>
                      </p:txBody>
                    </p:sp>
                    <p:sp>
                      <p:nvSpPr>
                        <p:cNvPr id="29" name="Oval 28">
                          <a:extLst>
                            <a:ext uri="{FF2B5EF4-FFF2-40B4-BE49-F238E27FC236}">
                              <a16:creationId xmlns:a16="http://schemas.microsoft.com/office/drawing/2014/main" id="{648DBB04-6CC2-FF63-B332-6BD59C40A99E}"/>
                            </a:ext>
                          </a:extLst>
                        </p:cNvPr>
                        <p:cNvSpPr/>
                        <p:nvPr/>
                      </p:nvSpPr>
                      <p:spPr>
                        <a:xfrm>
                          <a:off x="3790950" y="133350"/>
                          <a:ext cx="2295525" cy="2762250"/>
                        </a:xfrm>
                        <a:prstGeom prst="ellipse">
                          <a:avLst/>
                        </a:prstGeom>
                        <a:solidFill>
                          <a:schemeClr val="accent6">
                            <a:lumMod val="40000"/>
                            <a:lumOff val="60000"/>
                          </a:schemeClr>
                        </a:solidFill>
                        <a:ln>
                          <a:solidFill>
                            <a:schemeClr val="accent6">
                              <a:lumMod val="75000"/>
                            </a:schemeClr>
                          </a:solidFill>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0" name="Rectangle: Rounded Corners 29">
                          <a:extLst>
                            <a:ext uri="{FF2B5EF4-FFF2-40B4-BE49-F238E27FC236}">
                              <a16:creationId xmlns:a16="http://schemas.microsoft.com/office/drawing/2014/main" id="{0C07A06A-D140-020F-1497-59BA7F267BD2}"/>
                            </a:ext>
                          </a:extLst>
                        </p:cNvPr>
                        <p:cNvSpPr/>
                        <p:nvPr/>
                      </p:nvSpPr>
                      <p:spPr>
                        <a:xfrm>
                          <a:off x="5029200" y="266700"/>
                          <a:ext cx="971550" cy="2524125"/>
                        </a:xfrm>
                        <a:prstGeom prst="roundRect">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400"/>
                            </a:spcAft>
                          </a:pPr>
                          <a:r>
                            <a:rPr lang="mn-MN" sz="1000" b="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Байр, сууц</a:t>
                          </a:r>
                          <a:endParaRPr lang="en-US" sz="1200" kern="100" dirty="0">
                            <a:effectLst/>
                            <a:ea typeface="Calibri" panose="020F0502020204030204" pitchFamily="34" charset="0"/>
                            <a:cs typeface="Times New Roman" panose="02020603050405020304" pitchFamily="18" charset="0"/>
                          </a:endParaRPr>
                        </a:p>
                        <a:p>
                          <a:pPr algn="ctr">
                            <a:lnSpc>
                              <a:spcPct val="115000"/>
                            </a:lnSpc>
                            <a:spcAft>
                              <a:spcPts val="400"/>
                            </a:spcAft>
                          </a:pPr>
                          <a:r>
                            <a:rPr lang="en-US" sz="10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r>
                            <a:rPr lang="mn-MN" sz="1000" i="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Анхдагч</a:t>
                          </a:r>
                          <a:r>
                            <a:rPr lang="en-US" sz="10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en-US" sz="1200" kern="100" dirty="0">
                            <a:effectLst/>
                            <a:ea typeface="Calibri" panose="020F0502020204030204" pitchFamily="34" charset="0"/>
                            <a:cs typeface="Times New Roman" panose="02020603050405020304" pitchFamily="18" charset="0"/>
                          </a:endParaRPr>
                        </a:p>
                        <a:p>
                          <a:pPr algn="ctr">
                            <a:lnSpc>
                              <a:spcPct val="115000"/>
                            </a:lnSpc>
                            <a:spcAft>
                              <a:spcPts val="400"/>
                            </a:spcAft>
                          </a:pPr>
                          <a:r>
                            <a:rPr lang="mn-MN" sz="1000" b="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Хоол, унд</a:t>
                          </a:r>
                          <a:endParaRPr lang="en-US" sz="1200" kern="100" dirty="0">
                            <a:effectLst/>
                            <a:ea typeface="Calibri" panose="020F0502020204030204" pitchFamily="34" charset="0"/>
                            <a:cs typeface="Times New Roman" panose="02020603050405020304" pitchFamily="18" charset="0"/>
                          </a:endParaRPr>
                        </a:p>
                        <a:p>
                          <a:pPr algn="ctr">
                            <a:lnSpc>
                              <a:spcPct val="115000"/>
                            </a:lnSpc>
                            <a:spcAft>
                              <a:spcPts val="400"/>
                            </a:spcAft>
                          </a:pPr>
                          <a:r>
                            <a:rPr lang="en-US" sz="10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r>
                            <a:rPr lang="mn-MN" sz="1000" i="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Анхдагч</a:t>
                          </a:r>
                          <a:r>
                            <a:rPr lang="en-US" sz="10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en-US" sz="1200" kern="100" dirty="0">
                            <a:effectLst/>
                            <a:ea typeface="Calibri" panose="020F0502020204030204" pitchFamily="34" charset="0"/>
                            <a:cs typeface="Times New Roman" panose="02020603050405020304" pitchFamily="18" charset="0"/>
                          </a:endParaRPr>
                        </a:p>
                        <a:p>
                          <a:pPr algn="ctr">
                            <a:lnSpc>
                              <a:spcPct val="115000"/>
                            </a:lnSpc>
                            <a:spcAft>
                              <a:spcPts val="400"/>
                            </a:spcAft>
                          </a:pPr>
                          <a:r>
                            <a:rPr lang="mn-MN" sz="1000" b="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Худ. авалт</a:t>
                          </a:r>
                          <a:endParaRPr lang="en-US" sz="1200" kern="100" dirty="0">
                            <a:effectLst/>
                            <a:ea typeface="Calibri" panose="020F0502020204030204" pitchFamily="34" charset="0"/>
                            <a:cs typeface="Times New Roman" panose="02020603050405020304" pitchFamily="18" charset="0"/>
                          </a:endParaRPr>
                        </a:p>
                        <a:p>
                          <a:pPr algn="ctr">
                            <a:lnSpc>
                              <a:spcPct val="115000"/>
                            </a:lnSpc>
                            <a:spcAft>
                              <a:spcPts val="400"/>
                            </a:spcAft>
                          </a:pPr>
                          <a:r>
                            <a:rPr lang="en-US" sz="10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r>
                            <a:rPr lang="mn-MN" sz="1000" i="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Анхдагч</a:t>
                          </a:r>
                          <a:r>
                            <a:rPr lang="en-US" sz="10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en-US" sz="1200" kern="100" dirty="0">
                            <a:effectLst/>
                            <a:ea typeface="Calibri" panose="020F0502020204030204" pitchFamily="34" charset="0"/>
                            <a:cs typeface="Times New Roman" panose="02020603050405020304" pitchFamily="18" charset="0"/>
                          </a:endParaRPr>
                        </a:p>
                        <a:p>
                          <a:pPr algn="ctr">
                            <a:lnSpc>
                              <a:spcPct val="115000"/>
                            </a:lnSpc>
                            <a:spcAft>
                              <a:spcPts val="400"/>
                            </a:spcAft>
                          </a:pPr>
                          <a:r>
                            <a:rPr lang="mn-MN" sz="1000" b="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Нэмэлт үйлчилгээ</a:t>
                          </a:r>
                          <a:endParaRPr lang="en-US" sz="1200" kern="100" dirty="0">
                            <a:effectLst/>
                            <a:ea typeface="Calibri" panose="020F0502020204030204" pitchFamily="34" charset="0"/>
                            <a:cs typeface="Times New Roman" panose="02020603050405020304" pitchFamily="18" charset="0"/>
                          </a:endParaRPr>
                        </a:p>
                        <a:p>
                          <a:pPr algn="ctr">
                            <a:lnSpc>
                              <a:spcPct val="115000"/>
                            </a:lnSpc>
                            <a:spcAft>
                              <a:spcPts val="400"/>
                            </a:spcAft>
                          </a:pPr>
                          <a:r>
                            <a:rPr lang="en-US" sz="10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r>
                            <a:rPr lang="mn-MN" sz="1000" i="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Анхдагч</a:t>
                          </a:r>
                          <a:r>
                            <a:rPr lang="en-US" sz="10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en-US" sz="1200" kern="100" dirty="0">
                            <a:effectLst/>
                            <a:ea typeface="Calibri" panose="020F0502020204030204" pitchFamily="34" charset="0"/>
                            <a:cs typeface="Times New Roman" panose="02020603050405020304" pitchFamily="18" charset="0"/>
                          </a:endParaRPr>
                        </a:p>
                        <a:p>
                          <a:pPr algn="ctr">
                            <a:lnSpc>
                              <a:spcPct val="115000"/>
                            </a:lnSpc>
                            <a:spcAft>
                              <a:spcPts val="400"/>
                            </a:spcAft>
                          </a:pPr>
                          <a:r>
                            <a:rPr lang="mn-MN" sz="1000" b="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Аяллын үйлчилгээ</a:t>
                          </a:r>
                          <a:endParaRPr lang="en-US" sz="1200" kern="100" dirty="0">
                            <a:effectLst/>
                            <a:ea typeface="Calibri" panose="020F0502020204030204" pitchFamily="34" charset="0"/>
                            <a:cs typeface="Times New Roman" panose="02020603050405020304" pitchFamily="18" charset="0"/>
                          </a:endParaRPr>
                        </a:p>
                        <a:p>
                          <a:pPr algn="ctr">
                            <a:lnSpc>
                              <a:spcPct val="115000"/>
                            </a:lnSpc>
                            <a:spcAft>
                              <a:spcPts val="400"/>
                            </a:spcAft>
                          </a:pPr>
                          <a:r>
                            <a:rPr lang="en-US" sz="10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r>
                            <a:rPr lang="mn-MN" sz="1000" i="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Анхдагч</a:t>
                          </a:r>
                          <a:r>
                            <a:rPr lang="en-US" sz="10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en-US" sz="1200" kern="100" dirty="0">
                            <a:effectLst/>
                            <a:ea typeface="Calibri" panose="020F0502020204030204" pitchFamily="34" charset="0"/>
                            <a:cs typeface="Times New Roman" panose="02020603050405020304" pitchFamily="18" charset="0"/>
                          </a:endParaRPr>
                        </a:p>
                      </p:txBody>
                    </p:sp>
                    <p:sp>
                      <p:nvSpPr>
                        <p:cNvPr id="31" name="Rectangle: Rounded Corners 30">
                          <a:extLst>
                            <a:ext uri="{FF2B5EF4-FFF2-40B4-BE49-F238E27FC236}">
                              <a16:creationId xmlns:a16="http://schemas.microsoft.com/office/drawing/2014/main" id="{C52C43FF-0089-31FB-E84C-6CB787561504}"/>
                            </a:ext>
                          </a:extLst>
                        </p:cNvPr>
                        <p:cNvSpPr/>
                        <p:nvPr/>
                      </p:nvSpPr>
                      <p:spPr>
                        <a:xfrm>
                          <a:off x="3781425" y="1209675"/>
                          <a:ext cx="1143000" cy="609600"/>
                        </a:xfrm>
                        <a:prstGeom prst="roundRect">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6000"/>
                            </a:lnSpc>
                            <a:spcAft>
                              <a:spcPts val="800"/>
                            </a:spcAft>
                          </a:pPr>
                          <a:r>
                            <a:rPr lang="mn-MN"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Дундын ханган нийлүүлэгчид</a:t>
                          </a:r>
                          <a:endParaRPr lang="en-US" sz="1400" kern="100" dirty="0">
                            <a:effectLst/>
                            <a:ea typeface="Calibri" panose="020F0502020204030204" pitchFamily="34" charset="0"/>
                            <a:cs typeface="Times New Roman" panose="02020603050405020304" pitchFamily="18" charset="0"/>
                          </a:endParaRPr>
                        </a:p>
                      </p:txBody>
                    </p:sp>
                    <p:cxnSp>
                      <p:nvCxnSpPr>
                        <p:cNvPr id="32" name="Straight Arrow Connector 31">
                          <a:extLst>
                            <a:ext uri="{FF2B5EF4-FFF2-40B4-BE49-F238E27FC236}">
                              <a16:creationId xmlns:a16="http://schemas.microsoft.com/office/drawing/2014/main" id="{312D32FB-CB10-67B2-7B03-7734310C298A}"/>
                            </a:ext>
                          </a:extLst>
                        </p:cNvPr>
                        <p:cNvCxnSpPr/>
                        <p:nvPr/>
                      </p:nvCxnSpPr>
                      <p:spPr>
                        <a:xfrm flipH="1" flipV="1">
                          <a:off x="1133475" y="0"/>
                          <a:ext cx="3800475" cy="952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3FFCBD74-A3E8-4ABD-9426-0EC529C35A74}"/>
                            </a:ext>
                          </a:extLst>
                        </p:cNvPr>
                        <p:cNvCxnSpPr/>
                        <p:nvPr/>
                      </p:nvCxnSpPr>
                      <p:spPr>
                        <a:xfrm>
                          <a:off x="1181100" y="2990850"/>
                          <a:ext cx="377190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4" name="Rectangle: Rounded Corners 33">
                          <a:extLst>
                            <a:ext uri="{FF2B5EF4-FFF2-40B4-BE49-F238E27FC236}">
                              <a16:creationId xmlns:a16="http://schemas.microsoft.com/office/drawing/2014/main" id="{54C48D89-323E-292C-2EC9-11F0E67BC48A}"/>
                            </a:ext>
                          </a:extLst>
                        </p:cNvPr>
                        <p:cNvSpPr/>
                        <p:nvPr/>
                      </p:nvSpPr>
                      <p:spPr>
                        <a:xfrm>
                          <a:off x="2228850" y="66675"/>
                          <a:ext cx="1590675" cy="266700"/>
                        </a:xfrm>
                        <a:prstGeom prst="roundRect">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6000"/>
                            </a:lnSpc>
                            <a:spcAft>
                              <a:spcPts val="800"/>
                            </a:spcAft>
                          </a:pPr>
                          <a:r>
                            <a:rPr lang="mn-MN"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Үнэ цэн</a:t>
                          </a:r>
                          <a:endParaRPr lang="en-US" sz="1400" kern="100" dirty="0">
                            <a:effectLst/>
                            <a:ea typeface="Calibri" panose="020F0502020204030204" pitchFamily="34" charset="0"/>
                            <a:cs typeface="Times New Roman" panose="02020603050405020304" pitchFamily="18" charset="0"/>
                          </a:endParaRPr>
                        </a:p>
                      </p:txBody>
                    </p:sp>
                    <p:sp>
                      <p:nvSpPr>
                        <p:cNvPr id="35" name="Rectangle: Rounded Corners 34">
                          <a:extLst>
                            <a:ext uri="{FF2B5EF4-FFF2-40B4-BE49-F238E27FC236}">
                              <a16:creationId xmlns:a16="http://schemas.microsoft.com/office/drawing/2014/main" id="{0A91DE38-3687-8B9E-8D59-7209EF18AFB0}"/>
                            </a:ext>
                          </a:extLst>
                        </p:cNvPr>
                        <p:cNvSpPr/>
                        <p:nvPr/>
                      </p:nvSpPr>
                      <p:spPr>
                        <a:xfrm>
                          <a:off x="2257425" y="2657475"/>
                          <a:ext cx="1590675" cy="266700"/>
                        </a:xfrm>
                        <a:prstGeom prst="roundRect">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6000"/>
                            </a:lnSpc>
                            <a:spcAft>
                              <a:spcPts val="800"/>
                            </a:spcAft>
                          </a:pPr>
                          <a:r>
                            <a:rPr lang="mn-MN" sz="12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Үр өгөөж</a:t>
                          </a:r>
                          <a:endParaRPr lang="en-US" sz="1600" kern="100" dirty="0">
                            <a:effectLst/>
                            <a:ea typeface="Calibri" panose="020F0502020204030204" pitchFamily="34" charset="0"/>
                            <a:cs typeface="Times New Roman" panose="02020603050405020304" pitchFamily="18" charset="0"/>
                          </a:endParaRPr>
                        </a:p>
                      </p:txBody>
                    </p:sp>
                    <p:sp>
                      <p:nvSpPr>
                        <p:cNvPr id="36" name="Rectangle: Rounded Corners 35">
                          <a:extLst>
                            <a:ext uri="{FF2B5EF4-FFF2-40B4-BE49-F238E27FC236}">
                              <a16:creationId xmlns:a16="http://schemas.microsoft.com/office/drawing/2014/main" id="{38262E92-736C-74A7-CE9C-1D393AF7C05A}"/>
                            </a:ext>
                          </a:extLst>
                        </p:cNvPr>
                        <p:cNvSpPr/>
                        <p:nvPr/>
                      </p:nvSpPr>
                      <p:spPr>
                        <a:xfrm>
                          <a:off x="1162050" y="247650"/>
                          <a:ext cx="971550" cy="2524125"/>
                        </a:xfrm>
                        <a:prstGeom prst="roundRect">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400"/>
                            </a:spcAft>
                          </a:pPr>
                          <a:r>
                            <a:rPr lang="mn-MN" sz="1100" b="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Тээвэр </a:t>
                          </a:r>
                          <a:r>
                            <a:rPr lang="en-US" sz="1100" b="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r>
                            <a:rPr lang="mn-MN" sz="1100" b="1" i="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Анхдагч</a:t>
                          </a:r>
                          <a:r>
                            <a:rPr lang="en-US" sz="1100" b="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en-US" sz="1600" kern="100" dirty="0">
                            <a:effectLst/>
                            <a:ea typeface="Calibri" panose="020F0502020204030204" pitchFamily="34" charset="0"/>
                            <a:cs typeface="Times New Roman" panose="02020603050405020304" pitchFamily="18" charset="0"/>
                          </a:endParaRPr>
                        </a:p>
                        <a:p>
                          <a:pPr algn="ctr">
                            <a:lnSpc>
                              <a:spcPct val="115000"/>
                            </a:lnSpc>
                            <a:spcAft>
                              <a:spcPts val="400"/>
                            </a:spcAft>
                          </a:pPr>
                          <a:r>
                            <a:rPr lang="mn-MN" sz="1100" b="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Байр, сууц</a:t>
                          </a:r>
                          <a:endParaRPr lang="en-US" sz="1600" kern="100" dirty="0">
                            <a:effectLst/>
                            <a:ea typeface="Calibri" panose="020F0502020204030204" pitchFamily="34" charset="0"/>
                            <a:cs typeface="Times New Roman" panose="02020603050405020304" pitchFamily="18" charset="0"/>
                          </a:endParaRPr>
                        </a:p>
                        <a:p>
                          <a:pPr algn="ctr">
                            <a:lnSpc>
                              <a:spcPct val="115000"/>
                            </a:lnSpc>
                            <a:spcAft>
                              <a:spcPts val="400"/>
                            </a:spcAft>
                          </a:pPr>
                          <a:r>
                            <a:rPr lang="en-US"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r>
                            <a:rPr lang="mn-MN" sz="1100" i="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Анхдагч</a:t>
                          </a:r>
                          <a:r>
                            <a:rPr lang="en-US"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en-US" sz="1600" kern="100" dirty="0">
                            <a:effectLst/>
                            <a:ea typeface="Calibri" panose="020F0502020204030204" pitchFamily="34" charset="0"/>
                            <a:cs typeface="Times New Roman" panose="02020603050405020304" pitchFamily="18" charset="0"/>
                          </a:endParaRPr>
                        </a:p>
                        <a:p>
                          <a:pPr algn="ctr">
                            <a:lnSpc>
                              <a:spcPct val="115000"/>
                            </a:lnSpc>
                            <a:spcAft>
                              <a:spcPts val="400"/>
                            </a:spcAft>
                          </a:pPr>
                          <a:r>
                            <a:rPr lang="mn-MN" sz="1100" b="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Хоол, унд</a:t>
                          </a:r>
                          <a:endParaRPr lang="en-US" sz="1600" kern="100" dirty="0">
                            <a:effectLst/>
                            <a:ea typeface="Calibri" panose="020F0502020204030204" pitchFamily="34" charset="0"/>
                            <a:cs typeface="Times New Roman" panose="02020603050405020304" pitchFamily="18" charset="0"/>
                          </a:endParaRPr>
                        </a:p>
                        <a:p>
                          <a:pPr algn="ctr">
                            <a:lnSpc>
                              <a:spcPct val="115000"/>
                            </a:lnSpc>
                            <a:spcAft>
                              <a:spcPts val="400"/>
                            </a:spcAft>
                          </a:pPr>
                          <a:r>
                            <a:rPr lang="en-US"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r>
                            <a:rPr lang="mn-MN" sz="1100" i="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Анхдагч</a:t>
                          </a:r>
                          <a:r>
                            <a:rPr lang="en-US"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en-US" sz="1600" kern="100" dirty="0">
                            <a:effectLst/>
                            <a:ea typeface="Calibri" panose="020F0502020204030204" pitchFamily="34" charset="0"/>
                            <a:cs typeface="Times New Roman" panose="02020603050405020304" pitchFamily="18" charset="0"/>
                          </a:endParaRPr>
                        </a:p>
                        <a:p>
                          <a:pPr algn="ctr">
                            <a:lnSpc>
                              <a:spcPct val="115000"/>
                            </a:lnSpc>
                            <a:spcAft>
                              <a:spcPts val="400"/>
                            </a:spcAft>
                          </a:pPr>
                          <a:r>
                            <a:rPr lang="mn-MN" sz="1100" b="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Худ. авалт</a:t>
                          </a:r>
                          <a:endParaRPr lang="en-US" sz="1600" kern="100" dirty="0">
                            <a:effectLst/>
                            <a:ea typeface="Calibri" panose="020F0502020204030204" pitchFamily="34" charset="0"/>
                            <a:cs typeface="Times New Roman" panose="02020603050405020304" pitchFamily="18" charset="0"/>
                          </a:endParaRPr>
                        </a:p>
                        <a:p>
                          <a:pPr algn="ctr">
                            <a:lnSpc>
                              <a:spcPct val="115000"/>
                            </a:lnSpc>
                            <a:spcAft>
                              <a:spcPts val="400"/>
                            </a:spcAft>
                          </a:pPr>
                          <a:r>
                            <a:rPr lang="en-US"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r>
                            <a:rPr lang="mn-MN" sz="1100" i="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Анхдагч</a:t>
                          </a:r>
                          <a:r>
                            <a:rPr lang="en-US"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en-US" sz="1600" kern="100" dirty="0">
                            <a:effectLst/>
                            <a:ea typeface="Calibri" panose="020F0502020204030204" pitchFamily="34" charset="0"/>
                            <a:cs typeface="Times New Roman" panose="02020603050405020304" pitchFamily="18" charset="0"/>
                          </a:endParaRPr>
                        </a:p>
                        <a:p>
                          <a:pPr algn="ctr">
                            <a:lnSpc>
                              <a:spcPct val="115000"/>
                            </a:lnSpc>
                            <a:spcAft>
                              <a:spcPts val="400"/>
                            </a:spcAft>
                          </a:pPr>
                          <a:r>
                            <a:rPr lang="mn-MN" sz="1100" b="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Нэмэлт үйлчилгээ</a:t>
                          </a:r>
                          <a:endParaRPr lang="en-US" sz="1600" kern="100" dirty="0">
                            <a:effectLst/>
                            <a:ea typeface="Calibri" panose="020F0502020204030204" pitchFamily="34" charset="0"/>
                            <a:cs typeface="Times New Roman" panose="02020603050405020304" pitchFamily="18" charset="0"/>
                          </a:endParaRPr>
                        </a:p>
                        <a:p>
                          <a:pPr algn="ctr">
                            <a:lnSpc>
                              <a:spcPct val="115000"/>
                            </a:lnSpc>
                            <a:spcAft>
                              <a:spcPts val="400"/>
                            </a:spcAft>
                          </a:pPr>
                          <a:r>
                            <a:rPr lang="en-US"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r>
                            <a:rPr lang="mn-MN" sz="1100" i="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Анхдагч</a:t>
                          </a:r>
                          <a:r>
                            <a:rPr lang="en-US"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en-US" sz="1600" kern="100" dirty="0">
                            <a:effectLst/>
                            <a:ea typeface="Calibri" panose="020F0502020204030204" pitchFamily="34" charset="0"/>
                            <a:cs typeface="Times New Roman" panose="02020603050405020304" pitchFamily="18" charset="0"/>
                          </a:endParaRPr>
                        </a:p>
                      </p:txBody>
                    </p:sp>
                  </p:grpSp>
                </p:grpSp>
                <p:sp>
                  <p:nvSpPr>
                    <p:cNvPr id="21" name="Arrow: Pentagon 20">
                      <a:extLst>
                        <a:ext uri="{FF2B5EF4-FFF2-40B4-BE49-F238E27FC236}">
                          <a16:creationId xmlns:a16="http://schemas.microsoft.com/office/drawing/2014/main" id="{0F17A8B9-3C1E-65FA-6590-17AE77945B9B}"/>
                        </a:ext>
                      </a:extLst>
                    </p:cNvPr>
                    <p:cNvSpPr/>
                    <p:nvPr/>
                  </p:nvSpPr>
                  <p:spPr>
                    <a:xfrm>
                      <a:off x="0" y="390525"/>
                      <a:ext cx="1333500" cy="419100"/>
                    </a:xfrm>
                    <a:prstGeom prst="homePlate">
                      <a:avLst/>
                    </a:prstGeom>
                    <a:ln w="19050">
                      <a:solidFill>
                        <a:srgbClr val="FF0000"/>
                      </a:solidFill>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6000"/>
                        </a:lnSpc>
                        <a:spcAft>
                          <a:spcPts val="800"/>
                        </a:spcAft>
                      </a:pPr>
                      <a:r>
                        <a:rPr lang="mn-MN"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Аялагчийн анхдагч худалдан авалт</a:t>
                      </a:r>
                      <a:endParaRPr lang="en-US" sz="1400" kern="100" dirty="0">
                        <a:effectLst/>
                        <a:ea typeface="Calibri" panose="020F0502020204030204" pitchFamily="34" charset="0"/>
                        <a:cs typeface="Times New Roman" panose="02020603050405020304" pitchFamily="18" charset="0"/>
                      </a:endParaRPr>
                    </a:p>
                  </p:txBody>
                </p:sp>
                <p:sp>
                  <p:nvSpPr>
                    <p:cNvPr id="22" name="Arrow: Pentagon 21">
                      <a:extLst>
                        <a:ext uri="{FF2B5EF4-FFF2-40B4-BE49-F238E27FC236}">
                          <a16:creationId xmlns:a16="http://schemas.microsoft.com/office/drawing/2014/main" id="{09C7E984-8D07-D9D9-4C34-9096877631EA}"/>
                        </a:ext>
                      </a:extLst>
                    </p:cNvPr>
                    <p:cNvSpPr/>
                    <p:nvPr/>
                  </p:nvSpPr>
                  <p:spPr>
                    <a:xfrm>
                      <a:off x="3867150" y="361950"/>
                      <a:ext cx="1333500" cy="419100"/>
                    </a:xfrm>
                    <a:prstGeom prst="homePlate">
                      <a:avLst/>
                    </a:prstGeom>
                    <a:ln w="19050">
                      <a:solidFill>
                        <a:srgbClr val="FF0000"/>
                      </a:solidFill>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6000"/>
                        </a:lnSpc>
                        <a:spcAft>
                          <a:spcPts val="800"/>
                        </a:spcAft>
                      </a:pPr>
                      <a:r>
                        <a:rPr lang="mn-MN"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Анхдагч ханган нийлүүлэгч</a:t>
                      </a:r>
                      <a:endParaRPr lang="en-US" sz="1400" kern="100" dirty="0">
                        <a:effectLst/>
                        <a:ea typeface="Calibri" panose="020F0502020204030204" pitchFamily="34" charset="0"/>
                        <a:cs typeface="Times New Roman" panose="02020603050405020304" pitchFamily="18" charset="0"/>
                      </a:endParaRPr>
                    </a:p>
                  </p:txBody>
                </p:sp>
              </p:grpSp>
              <p:grpSp>
                <p:nvGrpSpPr>
                  <p:cNvPr id="10" name="Group 9">
                    <a:extLst>
                      <a:ext uri="{FF2B5EF4-FFF2-40B4-BE49-F238E27FC236}">
                        <a16:creationId xmlns:a16="http://schemas.microsoft.com/office/drawing/2014/main" id="{809EAB92-3B15-6051-AE16-B14C7B06D690}"/>
                      </a:ext>
                    </a:extLst>
                  </p:cNvPr>
                  <p:cNvGrpSpPr/>
                  <p:nvPr/>
                </p:nvGrpSpPr>
                <p:grpSpPr>
                  <a:xfrm>
                    <a:off x="723900" y="3171825"/>
                    <a:ext cx="4657725" cy="599916"/>
                    <a:chOff x="723900" y="3171825"/>
                    <a:chExt cx="4657725" cy="599916"/>
                  </a:xfrm>
                </p:grpSpPr>
                <p:grpSp>
                  <p:nvGrpSpPr>
                    <p:cNvPr id="11" name="Group 10">
                      <a:extLst>
                        <a:ext uri="{FF2B5EF4-FFF2-40B4-BE49-F238E27FC236}">
                          <a16:creationId xmlns:a16="http://schemas.microsoft.com/office/drawing/2014/main" id="{1F025E80-984B-1CCD-338E-79FE44F9FC1E}"/>
                        </a:ext>
                      </a:extLst>
                    </p:cNvPr>
                    <p:cNvGrpSpPr/>
                    <p:nvPr/>
                  </p:nvGrpSpPr>
                  <p:grpSpPr>
                    <a:xfrm>
                      <a:off x="723900" y="3171825"/>
                      <a:ext cx="2286000" cy="581025"/>
                      <a:chOff x="723900" y="3171825"/>
                      <a:chExt cx="2286000" cy="581025"/>
                    </a:xfrm>
                  </p:grpSpPr>
                  <p:grpSp>
                    <p:nvGrpSpPr>
                      <p:cNvPr id="14" name="Group 13">
                        <a:extLst>
                          <a:ext uri="{FF2B5EF4-FFF2-40B4-BE49-F238E27FC236}">
                            <a16:creationId xmlns:a16="http://schemas.microsoft.com/office/drawing/2014/main" id="{629876AA-7515-A023-1FFD-2CC7B28C0B6F}"/>
                          </a:ext>
                        </a:extLst>
                      </p:cNvPr>
                      <p:cNvGrpSpPr/>
                      <p:nvPr/>
                    </p:nvGrpSpPr>
                    <p:grpSpPr>
                      <a:xfrm>
                        <a:off x="723900" y="3171825"/>
                        <a:ext cx="2286000" cy="266700"/>
                        <a:chOff x="723900" y="3171825"/>
                        <a:chExt cx="2286000" cy="266700"/>
                      </a:xfrm>
                    </p:grpSpPr>
                    <p:sp>
                      <p:nvSpPr>
                        <p:cNvPr id="18" name="Rectangle: Rounded Corners 17">
                          <a:extLst>
                            <a:ext uri="{FF2B5EF4-FFF2-40B4-BE49-F238E27FC236}">
                              <a16:creationId xmlns:a16="http://schemas.microsoft.com/office/drawing/2014/main" id="{9DE5D91A-6241-E1B4-D67A-B105664BA307}"/>
                            </a:ext>
                          </a:extLst>
                        </p:cNvPr>
                        <p:cNvSpPr/>
                        <p:nvPr/>
                      </p:nvSpPr>
                      <p:spPr>
                        <a:xfrm>
                          <a:off x="723900" y="3209925"/>
                          <a:ext cx="647700" cy="200025"/>
                        </a:xfrm>
                        <a:prstGeom prst="round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6000"/>
                            </a:lnSpc>
                            <a:spcAft>
                              <a:spcPts val="800"/>
                            </a:spcAft>
                          </a:pPr>
                          <a:r>
                            <a:rPr lang="mn-MN" sz="1000" kern="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100" kern="100">
                            <a:effectLst/>
                            <a:ea typeface="Calibri" panose="020F0502020204030204" pitchFamily="34" charset="0"/>
                            <a:cs typeface="Times New Roman" panose="02020603050405020304" pitchFamily="18" charset="0"/>
                          </a:endParaRPr>
                        </a:p>
                      </p:txBody>
                    </p:sp>
                    <p:sp>
                      <p:nvSpPr>
                        <p:cNvPr id="19" name="Rectangle: Rounded Corners 18">
                          <a:extLst>
                            <a:ext uri="{FF2B5EF4-FFF2-40B4-BE49-F238E27FC236}">
                              <a16:creationId xmlns:a16="http://schemas.microsoft.com/office/drawing/2014/main" id="{70E6AB23-713F-BC3B-F3CB-640B1A12F9EF}"/>
                            </a:ext>
                          </a:extLst>
                        </p:cNvPr>
                        <p:cNvSpPr/>
                        <p:nvPr/>
                      </p:nvSpPr>
                      <p:spPr>
                        <a:xfrm>
                          <a:off x="1419225" y="3171825"/>
                          <a:ext cx="1590675" cy="266700"/>
                        </a:xfrm>
                        <a:prstGeom prst="roundRect">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6000"/>
                            </a:lnSpc>
                            <a:spcAft>
                              <a:spcPts val="800"/>
                            </a:spcAft>
                          </a:pPr>
                          <a:r>
                            <a:rPr lang="mn-MN" sz="1000" kern="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Аялагч төвлөрсөн бүс</a:t>
                          </a:r>
                          <a:endParaRPr lang="en-US" sz="1100" kern="100">
                            <a:effectLst/>
                            <a:ea typeface="Calibri" panose="020F0502020204030204" pitchFamily="34" charset="0"/>
                            <a:cs typeface="Times New Roman" panose="02020603050405020304" pitchFamily="18" charset="0"/>
                          </a:endParaRPr>
                        </a:p>
                      </p:txBody>
                    </p:sp>
                  </p:grpSp>
                  <p:grpSp>
                    <p:nvGrpSpPr>
                      <p:cNvPr id="15" name="Group 14">
                        <a:extLst>
                          <a:ext uri="{FF2B5EF4-FFF2-40B4-BE49-F238E27FC236}">
                            <a16:creationId xmlns:a16="http://schemas.microsoft.com/office/drawing/2014/main" id="{D3EB7C69-F6FD-7B32-BFF9-0BB02661C5E8}"/>
                          </a:ext>
                        </a:extLst>
                      </p:cNvPr>
                      <p:cNvGrpSpPr/>
                      <p:nvPr/>
                    </p:nvGrpSpPr>
                    <p:grpSpPr>
                      <a:xfrm>
                        <a:off x="723900" y="3486150"/>
                        <a:ext cx="2286000" cy="266700"/>
                        <a:chOff x="723900" y="3486150"/>
                        <a:chExt cx="2286000" cy="266700"/>
                      </a:xfrm>
                    </p:grpSpPr>
                    <p:sp>
                      <p:nvSpPr>
                        <p:cNvPr id="16" name="Rectangle: Rounded Corners 15">
                          <a:extLst>
                            <a:ext uri="{FF2B5EF4-FFF2-40B4-BE49-F238E27FC236}">
                              <a16:creationId xmlns:a16="http://schemas.microsoft.com/office/drawing/2014/main" id="{3D74A14E-E506-75F3-8A46-6CE7CB14A47D}"/>
                            </a:ext>
                          </a:extLst>
                        </p:cNvPr>
                        <p:cNvSpPr/>
                        <p:nvPr/>
                      </p:nvSpPr>
                      <p:spPr>
                        <a:xfrm>
                          <a:off x="723900" y="3524250"/>
                          <a:ext cx="647700" cy="200025"/>
                        </a:xfrm>
                        <a:prstGeom prst="roundRect">
                          <a:avLst/>
                        </a:prstGeom>
                        <a:solidFill>
                          <a:schemeClr val="accent6">
                            <a:lumMod val="40000"/>
                            <a:lumOff val="60000"/>
                          </a:schemeClr>
                        </a:solidFill>
                        <a:ln>
                          <a:solidFill>
                            <a:schemeClr val="accent6">
                              <a:lumMod val="60000"/>
                              <a:lumOff val="40000"/>
                            </a:schemeClr>
                          </a:solidFill>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6000"/>
                            </a:lnSpc>
                            <a:spcAft>
                              <a:spcPts val="800"/>
                            </a:spcAft>
                          </a:pPr>
                          <a:r>
                            <a:rPr lang="mn-MN" sz="1000" kern="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100" kern="100">
                            <a:effectLst/>
                            <a:ea typeface="Calibri" panose="020F0502020204030204" pitchFamily="34" charset="0"/>
                            <a:cs typeface="Times New Roman" panose="02020603050405020304" pitchFamily="18" charset="0"/>
                          </a:endParaRPr>
                        </a:p>
                      </p:txBody>
                    </p:sp>
                    <p:sp>
                      <p:nvSpPr>
                        <p:cNvPr id="17" name="Rectangle: Rounded Corners 16">
                          <a:extLst>
                            <a:ext uri="{FF2B5EF4-FFF2-40B4-BE49-F238E27FC236}">
                              <a16:creationId xmlns:a16="http://schemas.microsoft.com/office/drawing/2014/main" id="{878DDE5C-38BF-D7CB-B8D3-1E5B9DA23B4F}"/>
                            </a:ext>
                          </a:extLst>
                        </p:cNvPr>
                        <p:cNvSpPr/>
                        <p:nvPr/>
                      </p:nvSpPr>
                      <p:spPr>
                        <a:xfrm>
                          <a:off x="1419225" y="3486150"/>
                          <a:ext cx="1590675" cy="266700"/>
                        </a:xfrm>
                        <a:prstGeom prst="roundRect">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6000"/>
                            </a:lnSpc>
                            <a:spcAft>
                              <a:spcPts val="800"/>
                            </a:spcAft>
                          </a:pPr>
                          <a:r>
                            <a:rPr lang="mn-MN" sz="1000" kern="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Жуулчны зорих газар</a:t>
                          </a:r>
                          <a:endParaRPr lang="en-US" sz="1100" kern="100">
                            <a:effectLst/>
                            <a:ea typeface="Calibri" panose="020F0502020204030204" pitchFamily="34" charset="0"/>
                            <a:cs typeface="Times New Roman" panose="02020603050405020304" pitchFamily="18" charset="0"/>
                          </a:endParaRPr>
                        </a:p>
                      </p:txBody>
                    </p:sp>
                  </p:grpSp>
                </p:grpSp>
                <p:sp>
                  <p:nvSpPr>
                    <p:cNvPr id="12" name="Isosceles Triangle 11">
                      <a:extLst>
                        <a:ext uri="{FF2B5EF4-FFF2-40B4-BE49-F238E27FC236}">
                          <a16:creationId xmlns:a16="http://schemas.microsoft.com/office/drawing/2014/main" id="{42238203-113C-13C1-CABF-9C20EE25B383}"/>
                        </a:ext>
                      </a:extLst>
                    </p:cNvPr>
                    <p:cNvSpPr/>
                    <p:nvPr/>
                  </p:nvSpPr>
                  <p:spPr>
                    <a:xfrm rot="5400000">
                      <a:off x="2953068" y="3295967"/>
                      <a:ext cx="589280" cy="36226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3" name="Rectangle: Rounded Corners 12">
                      <a:extLst>
                        <a:ext uri="{FF2B5EF4-FFF2-40B4-BE49-F238E27FC236}">
                          <a16:creationId xmlns:a16="http://schemas.microsoft.com/office/drawing/2014/main" id="{62DB9198-2FF0-17E6-E535-6EF761D727B0}"/>
                        </a:ext>
                      </a:extLst>
                    </p:cNvPr>
                    <p:cNvSpPr/>
                    <p:nvPr/>
                  </p:nvSpPr>
                  <p:spPr>
                    <a:xfrm>
                      <a:off x="3448050" y="3267075"/>
                      <a:ext cx="1933575" cy="456565"/>
                    </a:xfrm>
                    <a:prstGeom prst="roundRect">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6000"/>
                        </a:lnSpc>
                        <a:spcAft>
                          <a:spcPts val="800"/>
                        </a:spcAft>
                      </a:pPr>
                      <a:r>
                        <a:rPr lang="mn-MN"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Худалдан авалтийн мөнгөн урсгалын хэмжээ</a:t>
                      </a:r>
                      <a:endParaRPr lang="en-US" sz="1400" kern="100" dirty="0">
                        <a:effectLst/>
                        <a:ea typeface="Calibri" panose="020F0502020204030204" pitchFamily="34" charset="0"/>
                        <a:cs typeface="Times New Roman" panose="02020603050405020304" pitchFamily="18" charset="0"/>
                      </a:endParaRPr>
                    </a:p>
                  </p:txBody>
                </p:sp>
              </p:grpSp>
            </p:grpSp>
            <p:sp>
              <p:nvSpPr>
                <p:cNvPr id="8" name="Rectangle 7">
                  <a:extLst>
                    <a:ext uri="{FF2B5EF4-FFF2-40B4-BE49-F238E27FC236}">
                      <a16:creationId xmlns:a16="http://schemas.microsoft.com/office/drawing/2014/main" id="{4587C277-D0B1-60D3-F57C-8D36F1A1EF70}"/>
                    </a:ext>
                  </a:extLst>
                </p:cNvPr>
                <p:cNvSpPr/>
                <p:nvPr/>
              </p:nvSpPr>
              <p:spPr>
                <a:xfrm>
                  <a:off x="3476625" y="3924300"/>
                  <a:ext cx="3275330" cy="29527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mn-MN" sz="800" kern="100">
                      <a:effectLst/>
                      <a:latin typeface="Arial" panose="020B0604020202020204" pitchFamily="34" charset="0"/>
                      <a:ea typeface="Calibri" panose="020F0502020204030204" pitchFamily="34" charset="0"/>
                      <a:cs typeface="Times New Roman" panose="02020603050405020304" pitchFamily="18" charset="0"/>
                    </a:rPr>
                    <a:t>Эх сурвалж: Амгалан Ө. Судалгааны ажлын тайлан. 2023</a:t>
                  </a:r>
                  <a:endParaRPr lang="en-US" sz="1100" kern="100">
                    <a:effectLst/>
                    <a:ea typeface="Calibri" panose="020F0502020204030204" pitchFamily="34" charset="0"/>
                    <a:cs typeface="Times New Roman" panose="02020603050405020304" pitchFamily="18" charset="0"/>
                  </a:endParaRPr>
                </a:p>
              </p:txBody>
            </p:sp>
          </p:grpSp>
          <p:sp>
            <p:nvSpPr>
              <p:cNvPr id="6" name="Rectangle 5">
                <a:extLst>
                  <a:ext uri="{FF2B5EF4-FFF2-40B4-BE49-F238E27FC236}">
                    <a16:creationId xmlns:a16="http://schemas.microsoft.com/office/drawing/2014/main" id="{2D7CAADD-2BBC-98FE-DDA9-D43AE01DE032}"/>
                  </a:ext>
                </a:extLst>
              </p:cNvPr>
              <p:cNvSpPr/>
              <p:nvPr/>
            </p:nvSpPr>
            <p:spPr>
              <a:xfrm>
                <a:off x="3381554" y="0"/>
                <a:ext cx="3198937" cy="289098"/>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mn-MN" sz="800" kern="100" dirty="0">
                    <a:effectLst/>
                    <a:latin typeface="Arial" panose="020B0604020202020204" pitchFamily="34" charset="0"/>
                    <a:ea typeface="Calibri" panose="020F0502020204030204" pitchFamily="34" charset="0"/>
                    <a:cs typeface="Times New Roman" panose="02020603050405020304" pitchFamily="18" charset="0"/>
                  </a:rPr>
                  <a:t>Нэмүү өртөгийн сүлжээний бүтэц</a:t>
                </a:r>
                <a:endParaRPr lang="en-US" sz="1100" kern="100" dirty="0">
                  <a:effectLst/>
                  <a:ea typeface="Calibri" panose="020F0502020204030204" pitchFamily="34" charset="0"/>
                  <a:cs typeface="Times New Roman" panose="02020603050405020304" pitchFamily="18" charset="0"/>
                </a:endParaRPr>
              </a:p>
            </p:txBody>
          </p:sp>
        </p:grpSp>
      </p:grpSp>
    </p:spTree>
    <p:extLst>
      <p:ext uri="{BB962C8B-B14F-4D97-AF65-F5344CB8AC3E}">
        <p14:creationId xmlns:p14="http://schemas.microsoft.com/office/powerpoint/2010/main" val="1464286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1" name="Group 90">
            <a:extLst>
              <a:ext uri="{FF2B5EF4-FFF2-40B4-BE49-F238E27FC236}">
                <a16:creationId xmlns:a16="http://schemas.microsoft.com/office/drawing/2014/main" id="{7BC88C7A-5C64-5A4B-4345-6091CD585D1F}"/>
              </a:ext>
            </a:extLst>
          </p:cNvPr>
          <p:cNvGrpSpPr/>
          <p:nvPr/>
        </p:nvGrpSpPr>
        <p:grpSpPr>
          <a:xfrm>
            <a:off x="529882" y="154745"/>
            <a:ext cx="11132236" cy="6548510"/>
            <a:chOff x="0" y="0"/>
            <a:chExt cx="6019800" cy="3399788"/>
          </a:xfrm>
        </p:grpSpPr>
        <p:grpSp>
          <p:nvGrpSpPr>
            <p:cNvPr id="92" name="Group 91">
              <a:extLst>
                <a:ext uri="{FF2B5EF4-FFF2-40B4-BE49-F238E27FC236}">
                  <a16:creationId xmlns:a16="http://schemas.microsoft.com/office/drawing/2014/main" id="{6F4DD23C-5A88-0D3B-6528-EF0FE3D1FC27}"/>
                </a:ext>
              </a:extLst>
            </p:cNvPr>
            <p:cNvGrpSpPr/>
            <p:nvPr/>
          </p:nvGrpSpPr>
          <p:grpSpPr>
            <a:xfrm>
              <a:off x="0" y="0"/>
              <a:ext cx="6019800" cy="3399788"/>
              <a:chOff x="0" y="0"/>
              <a:chExt cx="6019800" cy="3400391"/>
            </a:xfrm>
          </p:grpSpPr>
          <p:grpSp>
            <p:nvGrpSpPr>
              <p:cNvPr id="97" name="Group 96">
                <a:extLst>
                  <a:ext uri="{FF2B5EF4-FFF2-40B4-BE49-F238E27FC236}">
                    <a16:creationId xmlns:a16="http://schemas.microsoft.com/office/drawing/2014/main" id="{544A4AF8-74A9-1E44-B8D4-1C8D4F95CCD7}"/>
                  </a:ext>
                </a:extLst>
              </p:cNvPr>
              <p:cNvGrpSpPr/>
              <p:nvPr/>
            </p:nvGrpSpPr>
            <p:grpSpPr>
              <a:xfrm>
                <a:off x="0" y="0"/>
                <a:ext cx="6019800" cy="2686050"/>
                <a:chOff x="0" y="0"/>
                <a:chExt cx="6019800" cy="2686050"/>
              </a:xfrm>
            </p:grpSpPr>
            <p:grpSp>
              <p:nvGrpSpPr>
                <p:cNvPr id="108" name="Group 107">
                  <a:extLst>
                    <a:ext uri="{FF2B5EF4-FFF2-40B4-BE49-F238E27FC236}">
                      <a16:creationId xmlns:a16="http://schemas.microsoft.com/office/drawing/2014/main" id="{AD005636-C082-79BC-4B29-847EB790944B}"/>
                    </a:ext>
                  </a:extLst>
                </p:cNvPr>
                <p:cNvGrpSpPr/>
                <p:nvPr/>
              </p:nvGrpSpPr>
              <p:grpSpPr>
                <a:xfrm>
                  <a:off x="0" y="190492"/>
                  <a:ext cx="5934075" cy="1905009"/>
                  <a:chOff x="0" y="190486"/>
                  <a:chExt cx="5934075" cy="3162315"/>
                </a:xfrm>
              </p:grpSpPr>
              <p:sp>
                <p:nvSpPr>
                  <p:cNvPr id="120" name="Arrow: Pentagon 119">
                    <a:extLst>
                      <a:ext uri="{FF2B5EF4-FFF2-40B4-BE49-F238E27FC236}">
                        <a16:creationId xmlns:a16="http://schemas.microsoft.com/office/drawing/2014/main" id="{D25C709A-D847-6993-4F6D-D81B7B26A5F9}"/>
                      </a:ext>
                    </a:extLst>
                  </p:cNvPr>
                  <p:cNvSpPr/>
                  <p:nvPr/>
                </p:nvSpPr>
                <p:spPr>
                  <a:xfrm>
                    <a:off x="1140185" y="190486"/>
                    <a:ext cx="1460130" cy="3152773"/>
                  </a:xfrm>
                  <a:prstGeom prst="homePlate">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400"/>
                      </a:spcAft>
                    </a:pPr>
                    <a:r>
                      <a:rPr lang="mn-MN" kern="1200" dirty="0">
                        <a:solidFill>
                          <a:srgbClr val="000000"/>
                        </a:solidFill>
                        <a:effectLst/>
                        <a:latin typeface="AGBengaly Mon" pitchFamily="2" charset="0"/>
                        <a:ea typeface="Calibri" panose="020F0502020204030204" pitchFamily="34" charset="0"/>
                        <a:cs typeface="Times New Roman" panose="02020603050405020304" pitchFamily="18" charset="0"/>
                      </a:rPr>
                      <a:t> </a:t>
                    </a:r>
                    <a:endParaRPr lang="en-US" sz="2400" kern="100" dirty="0">
                      <a:effectLst/>
                      <a:latin typeface="AGBengaly Mon" pitchFamily="2" charset="0"/>
                      <a:ea typeface="Calibri" panose="020F0502020204030204" pitchFamily="34" charset="0"/>
                      <a:cs typeface="Times New Roman" panose="02020603050405020304" pitchFamily="18" charset="0"/>
                    </a:endParaRPr>
                  </a:p>
                  <a:p>
                    <a:pPr algn="ctr">
                      <a:lnSpc>
                        <a:spcPct val="115000"/>
                      </a:lnSpc>
                      <a:spcAft>
                        <a:spcPts val="400"/>
                      </a:spcAft>
                    </a:pPr>
                    <a:r>
                      <a:rPr lang="mn-MN" kern="1200" dirty="0">
                        <a:solidFill>
                          <a:srgbClr val="000000"/>
                        </a:solidFill>
                        <a:effectLst/>
                        <a:latin typeface="AGBengaly Mon" pitchFamily="2" charset="0"/>
                        <a:ea typeface="Calibri" panose="020F0502020204030204" pitchFamily="34" charset="0"/>
                        <a:cs typeface="Times New Roman" panose="02020603050405020304" pitchFamily="18" charset="0"/>
                      </a:rPr>
                      <a:t>АНХДАГЧ ХАНГАН НИЙЛҮҮЛЭГЧ</a:t>
                    </a:r>
                    <a:endParaRPr lang="en-US" sz="2400" kern="100" dirty="0">
                      <a:effectLst/>
                      <a:latin typeface="AGBengaly Mon" pitchFamily="2" charset="0"/>
                      <a:ea typeface="Calibri" panose="020F0502020204030204" pitchFamily="34" charset="0"/>
                      <a:cs typeface="Times New Roman" panose="02020603050405020304" pitchFamily="18" charset="0"/>
                    </a:endParaRPr>
                  </a:p>
                  <a:p>
                    <a:pPr algn="ctr">
                      <a:lnSpc>
                        <a:spcPct val="115000"/>
                      </a:lnSpc>
                      <a:spcAft>
                        <a:spcPts val="400"/>
                      </a:spcAft>
                    </a:pPr>
                    <a:r>
                      <a:rPr lang="en-US" sz="1600" kern="1200" dirty="0">
                        <a:solidFill>
                          <a:srgbClr val="000000"/>
                        </a:solidFill>
                        <a:effectLst/>
                        <a:latin typeface="AGBengaly Mon" pitchFamily="2" charset="0"/>
                        <a:ea typeface="Calibri" panose="020F0502020204030204" pitchFamily="34" charset="0"/>
                        <a:cs typeface="Times New Roman" panose="02020603050405020304" pitchFamily="18" charset="0"/>
                      </a:rPr>
                      <a:t>(</a:t>
                    </a:r>
                    <a:r>
                      <a:rPr lang="mn-MN" sz="1600" i="1" kern="1200" dirty="0">
                        <a:solidFill>
                          <a:srgbClr val="000000"/>
                        </a:solidFill>
                        <a:effectLst/>
                        <a:latin typeface="AGBengaly Mon" pitchFamily="2" charset="0"/>
                        <a:ea typeface="Calibri" panose="020F0502020204030204" pitchFamily="34" charset="0"/>
                        <a:cs typeface="Times New Roman" panose="02020603050405020304" pitchFamily="18" charset="0"/>
                      </a:rPr>
                      <a:t>Жуулчин илгээгч бүсийн</a:t>
                    </a:r>
                    <a:r>
                      <a:rPr lang="en-US" sz="1600" kern="1200" dirty="0">
                        <a:solidFill>
                          <a:srgbClr val="000000"/>
                        </a:solidFill>
                        <a:effectLst/>
                        <a:latin typeface="AGBengaly Mon" pitchFamily="2" charset="0"/>
                        <a:ea typeface="Calibri" panose="020F0502020204030204" pitchFamily="34" charset="0"/>
                        <a:cs typeface="Times New Roman" panose="02020603050405020304" pitchFamily="18" charset="0"/>
                      </a:rPr>
                      <a:t>)</a:t>
                    </a:r>
                    <a:endParaRPr lang="en-US" sz="2400" kern="100" dirty="0">
                      <a:effectLst/>
                      <a:latin typeface="AGBengaly Mon" pitchFamily="2" charset="0"/>
                      <a:ea typeface="Calibri" panose="020F0502020204030204" pitchFamily="34" charset="0"/>
                      <a:cs typeface="Times New Roman" panose="02020603050405020304" pitchFamily="18" charset="0"/>
                    </a:endParaRPr>
                  </a:p>
                </p:txBody>
              </p:sp>
              <p:sp>
                <p:nvSpPr>
                  <p:cNvPr id="121" name="Arrow: Pentagon 120">
                    <a:extLst>
                      <a:ext uri="{FF2B5EF4-FFF2-40B4-BE49-F238E27FC236}">
                        <a16:creationId xmlns:a16="http://schemas.microsoft.com/office/drawing/2014/main" id="{EE2480BB-E4AE-7891-CEF6-FDB1DEE29A42}"/>
                      </a:ext>
                    </a:extLst>
                  </p:cNvPr>
                  <p:cNvSpPr/>
                  <p:nvPr/>
                </p:nvSpPr>
                <p:spPr>
                  <a:xfrm>
                    <a:off x="0" y="1240025"/>
                    <a:ext cx="1104900" cy="1800225"/>
                  </a:xfrm>
                  <a:prstGeom prst="homePlate">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6000"/>
                      </a:lnSpc>
                      <a:spcAft>
                        <a:spcPts val="800"/>
                      </a:spcAft>
                    </a:pPr>
                    <a:r>
                      <a:rPr lang="mn-MN" kern="1200">
                        <a:solidFill>
                          <a:srgbClr val="000000"/>
                        </a:solidFill>
                        <a:effectLst/>
                        <a:latin typeface="AGBengaly Mon" pitchFamily="2" charset="0"/>
                        <a:ea typeface="Calibri" panose="020F0502020204030204" pitchFamily="34" charset="0"/>
                        <a:cs typeface="Times New Roman" panose="02020603050405020304" pitchFamily="18" charset="0"/>
                      </a:rPr>
                      <a:t>АЯЛАГЧ, ЖУУЛЧИД</a:t>
                    </a:r>
                    <a:endParaRPr lang="en-US" sz="2400" kern="100">
                      <a:effectLst/>
                      <a:latin typeface="AGBengaly Mon" pitchFamily="2" charset="0"/>
                      <a:ea typeface="Calibri" panose="020F0502020204030204" pitchFamily="34" charset="0"/>
                      <a:cs typeface="Times New Roman" panose="02020603050405020304" pitchFamily="18" charset="0"/>
                    </a:endParaRPr>
                  </a:p>
                </p:txBody>
              </p:sp>
              <p:sp>
                <p:nvSpPr>
                  <p:cNvPr id="122" name="Rectangle 121">
                    <a:extLst>
                      <a:ext uri="{FF2B5EF4-FFF2-40B4-BE49-F238E27FC236}">
                        <a16:creationId xmlns:a16="http://schemas.microsoft.com/office/drawing/2014/main" id="{4815AB03-2D05-6FAF-087B-10761426F5F1}"/>
                      </a:ext>
                    </a:extLst>
                  </p:cNvPr>
                  <p:cNvSpPr/>
                  <p:nvPr/>
                </p:nvSpPr>
                <p:spPr>
                  <a:xfrm>
                    <a:off x="4905375" y="190500"/>
                    <a:ext cx="1028700" cy="3162299"/>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6000"/>
                      </a:lnSpc>
                      <a:spcAft>
                        <a:spcPts val="800"/>
                      </a:spcAft>
                    </a:pPr>
                    <a:r>
                      <a:rPr lang="mn-MN" kern="1200">
                        <a:solidFill>
                          <a:srgbClr val="000000"/>
                        </a:solidFill>
                        <a:effectLst/>
                        <a:latin typeface="AGBengaly Mon" pitchFamily="2" charset="0"/>
                        <a:ea typeface="Calibri" panose="020F0502020204030204" pitchFamily="34" charset="0"/>
                        <a:cs typeface="Times New Roman" panose="02020603050405020304" pitchFamily="18" charset="0"/>
                      </a:rPr>
                      <a:t>АНХДАГЧ ХАНГАН НИЙЛҮҮЛЭГЧ </a:t>
                    </a:r>
                    <a:r>
                      <a:rPr lang="en-US" kern="1200">
                        <a:solidFill>
                          <a:srgbClr val="000000"/>
                        </a:solidFill>
                        <a:effectLst/>
                        <a:latin typeface="AGBengaly Mon" pitchFamily="2" charset="0"/>
                        <a:ea typeface="Calibri" panose="020F0502020204030204" pitchFamily="34" charset="0"/>
                        <a:cs typeface="Times New Roman" panose="02020603050405020304" pitchFamily="18" charset="0"/>
                      </a:rPr>
                      <a:t>(</a:t>
                    </a:r>
                    <a:r>
                      <a:rPr lang="mn-MN" i="1" kern="1200">
                        <a:solidFill>
                          <a:srgbClr val="000000"/>
                        </a:solidFill>
                        <a:effectLst/>
                        <a:latin typeface="AGBengaly Mon" pitchFamily="2" charset="0"/>
                        <a:ea typeface="Calibri" panose="020F0502020204030204" pitchFamily="34" charset="0"/>
                        <a:cs typeface="Times New Roman" panose="02020603050405020304" pitchFamily="18" charset="0"/>
                      </a:rPr>
                      <a:t>Орон нутгийн</a:t>
                    </a:r>
                    <a:r>
                      <a:rPr lang="en-US" kern="1200">
                        <a:solidFill>
                          <a:srgbClr val="000000"/>
                        </a:solidFill>
                        <a:effectLst/>
                        <a:latin typeface="AGBengaly Mon" pitchFamily="2" charset="0"/>
                        <a:ea typeface="Calibri" panose="020F0502020204030204" pitchFamily="34" charset="0"/>
                        <a:cs typeface="Times New Roman" panose="02020603050405020304" pitchFamily="18" charset="0"/>
                      </a:rPr>
                      <a:t>)</a:t>
                    </a:r>
                    <a:endParaRPr lang="en-US" sz="2400" kern="100">
                      <a:effectLst/>
                      <a:latin typeface="AGBengaly Mon" pitchFamily="2" charset="0"/>
                      <a:ea typeface="Calibri" panose="020F0502020204030204" pitchFamily="34" charset="0"/>
                      <a:cs typeface="Times New Roman" panose="02020603050405020304" pitchFamily="18" charset="0"/>
                    </a:endParaRPr>
                  </a:p>
                </p:txBody>
              </p:sp>
              <p:grpSp>
                <p:nvGrpSpPr>
                  <p:cNvPr id="123" name="Group 122">
                    <a:extLst>
                      <a:ext uri="{FF2B5EF4-FFF2-40B4-BE49-F238E27FC236}">
                        <a16:creationId xmlns:a16="http://schemas.microsoft.com/office/drawing/2014/main" id="{9E880936-0BC1-D59A-1458-3E3473B0061A}"/>
                      </a:ext>
                    </a:extLst>
                  </p:cNvPr>
                  <p:cNvGrpSpPr/>
                  <p:nvPr/>
                </p:nvGrpSpPr>
                <p:grpSpPr>
                  <a:xfrm>
                    <a:off x="2657475" y="190500"/>
                    <a:ext cx="2190750" cy="3162301"/>
                    <a:chOff x="2657475" y="190500"/>
                    <a:chExt cx="2190750" cy="3162301"/>
                  </a:xfrm>
                </p:grpSpPr>
                <p:grpSp>
                  <p:nvGrpSpPr>
                    <p:cNvPr id="124" name="Group 123">
                      <a:extLst>
                        <a:ext uri="{FF2B5EF4-FFF2-40B4-BE49-F238E27FC236}">
                          <a16:creationId xmlns:a16="http://schemas.microsoft.com/office/drawing/2014/main" id="{8E365459-AFF8-67B1-0DD6-5EEED2FF7551}"/>
                        </a:ext>
                      </a:extLst>
                    </p:cNvPr>
                    <p:cNvGrpSpPr/>
                    <p:nvPr/>
                  </p:nvGrpSpPr>
                  <p:grpSpPr>
                    <a:xfrm>
                      <a:off x="2657475" y="190500"/>
                      <a:ext cx="2190750" cy="3162301"/>
                      <a:chOff x="2657475" y="190500"/>
                      <a:chExt cx="2190750" cy="3162301"/>
                    </a:xfrm>
                  </p:grpSpPr>
                  <p:sp>
                    <p:nvSpPr>
                      <p:cNvPr id="126" name="Arrow: Pentagon 125">
                        <a:extLst>
                          <a:ext uri="{FF2B5EF4-FFF2-40B4-BE49-F238E27FC236}">
                            <a16:creationId xmlns:a16="http://schemas.microsoft.com/office/drawing/2014/main" id="{1EEE0A48-553E-7EE8-98D5-C6F71AF2AD15}"/>
                          </a:ext>
                        </a:extLst>
                      </p:cNvPr>
                      <p:cNvSpPr/>
                      <p:nvPr/>
                    </p:nvSpPr>
                    <p:spPr>
                      <a:xfrm rot="10800000">
                        <a:off x="2657475" y="190500"/>
                        <a:ext cx="1152525" cy="3152776"/>
                      </a:xfrm>
                      <a:prstGeom prst="homePlate">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6000"/>
                          </a:lnSpc>
                          <a:spcAft>
                            <a:spcPts val="800"/>
                          </a:spcAft>
                        </a:pPr>
                        <a:r>
                          <a:rPr lang="mn-MN" kern="1200">
                            <a:solidFill>
                              <a:srgbClr val="000000"/>
                            </a:solidFill>
                            <a:effectLst/>
                            <a:latin typeface="AGBengaly Mon" pitchFamily="2" charset="0"/>
                            <a:ea typeface="Calibri" panose="020F0502020204030204" pitchFamily="34" charset="0"/>
                            <a:cs typeface="Times New Roman" panose="02020603050405020304" pitchFamily="18" charset="0"/>
                          </a:rPr>
                          <a:t> </a:t>
                        </a:r>
                        <a:endParaRPr lang="en-US" sz="2400" kern="100">
                          <a:effectLst/>
                          <a:latin typeface="AGBengaly Mon" pitchFamily="2" charset="0"/>
                          <a:ea typeface="Calibri" panose="020F0502020204030204" pitchFamily="34" charset="0"/>
                          <a:cs typeface="Times New Roman" panose="02020603050405020304" pitchFamily="18" charset="0"/>
                        </a:endParaRPr>
                      </a:p>
                    </p:txBody>
                  </p:sp>
                  <p:sp>
                    <p:nvSpPr>
                      <p:cNvPr id="127" name="Arrow: Pentagon 126">
                        <a:extLst>
                          <a:ext uri="{FF2B5EF4-FFF2-40B4-BE49-F238E27FC236}">
                            <a16:creationId xmlns:a16="http://schemas.microsoft.com/office/drawing/2014/main" id="{8C665522-1E76-9269-D082-6EEC70CCA7A8}"/>
                          </a:ext>
                        </a:extLst>
                      </p:cNvPr>
                      <p:cNvSpPr/>
                      <p:nvPr/>
                    </p:nvSpPr>
                    <p:spPr>
                      <a:xfrm>
                        <a:off x="3695700" y="200025"/>
                        <a:ext cx="1152525" cy="3152776"/>
                      </a:xfrm>
                      <a:prstGeom prst="homePlate">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6000"/>
                          </a:lnSpc>
                          <a:spcAft>
                            <a:spcPts val="800"/>
                          </a:spcAft>
                        </a:pPr>
                        <a:r>
                          <a:rPr lang="mn-MN" kern="1200">
                            <a:solidFill>
                              <a:srgbClr val="000000"/>
                            </a:solidFill>
                            <a:effectLst/>
                            <a:latin typeface="AGBengaly Mon" pitchFamily="2" charset="0"/>
                            <a:ea typeface="Calibri" panose="020F0502020204030204" pitchFamily="34" charset="0"/>
                            <a:cs typeface="Times New Roman" panose="02020603050405020304" pitchFamily="18" charset="0"/>
                          </a:rPr>
                          <a:t> </a:t>
                        </a:r>
                        <a:endParaRPr lang="en-US" sz="2400" kern="100">
                          <a:effectLst/>
                          <a:latin typeface="AGBengaly Mon" pitchFamily="2" charset="0"/>
                          <a:ea typeface="Calibri" panose="020F0502020204030204" pitchFamily="34" charset="0"/>
                          <a:cs typeface="Times New Roman" panose="02020603050405020304" pitchFamily="18" charset="0"/>
                        </a:endParaRPr>
                      </a:p>
                    </p:txBody>
                  </p:sp>
                </p:grpSp>
                <p:sp>
                  <p:nvSpPr>
                    <p:cNvPr id="125" name="Rectangle 124">
                      <a:extLst>
                        <a:ext uri="{FF2B5EF4-FFF2-40B4-BE49-F238E27FC236}">
                          <a16:creationId xmlns:a16="http://schemas.microsoft.com/office/drawing/2014/main" id="{3021A105-59C9-4B4B-4AEC-A8EC79237690}"/>
                        </a:ext>
                      </a:extLst>
                    </p:cNvPr>
                    <p:cNvSpPr/>
                    <p:nvPr/>
                  </p:nvSpPr>
                  <p:spPr>
                    <a:xfrm>
                      <a:off x="3238500" y="190500"/>
                      <a:ext cx="1028700" cy="3162300"/>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6000"/>
                        </a:lnSpc>
                        <a:spcAft>
                          <a:spcPts val="800"/>
                        </a:spcAft>
                      </a:pPr>
                      <a:r>
                        <a:rPr lang="mn-MN" kern="1200">
                          <a:solidFill>
                            <a:srgbClr val="000000"/>
                          </a:solidFill>
                          <a:effectLst/>
                          <a:latin typeface="AGBengaly Mon" pitchFamily="2" charset="0"/>
                          <a:ea typeface="Calibri" panose="020F0502020204030204" pitchFamily="34" charset="0"/>
                          <a:cs typeface="Times New Roman" panose="02020603050405020304" pitchFamily="18" charset="0"/>
                        </a:rPr>
                        <a:t>ДУНДЫН ХАНГАН НИЙЛҮҮЛЭГЧ</a:t>
                      </a:r>
                      <a:endParaRPr lang="en-US" sz="2400" kern="100">
                        <a:effectLst/>
                        <a:latin typeface="AGBengaly Mon" pitchFamily="2" charset="0"/>
                        <a:ea typeface="Calibri" panose="020F0502020204030204" pitchFamily="34" charset="0"/>
                        <a:cs typeface="Times New Roman" panose="02020603050405020304" pitchFamily="18" charset="0"/>
                      </a:endParaRPr>
                    </a:p>
                  </p:txBody>
                </p:sp>
              </p:grpSp>
            </p:grpSp>
            <p:cxnSp>
              <p:nvCxnSpPr>
                <p:cNvPr id="109" name="Straight Arrow Connector 108">
                  <a:extLst>
                    <a:ext uri="{FF2B5EF4-FFF2-40B4-BE49-F238E27FC236}">
                      <a16:creationId xmlns:a16="http://schemas.microsoft.com/office/drawing/2014/main" id="{EC6D4214-62C4-153F-E044-E6B6D508C768}"/>
                    </a:ext>
                  </a:extLst>
                </p:cNvPr>
                <p:cNvCxnSpPr/>
                <p:nvPr/>
              </p:nvCxnSpPr>
              <p:spPr>
                <a:xfrm>
                  <a:off x="295275" y="2686050"/>
                  <a:ext cx="3457575"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0" name="Straight Arrow Connector 109">
                  <a:extLst>
                    <a:ext uri="{FF2B5EF4-FFF2-40B4-BE49-F238E27FC236}">
                      <a16:creationId xmlns:a16="http://schemas.microsoft.com/office/drawing/2014/main" id="{95FE153C-AC1D-FF20-80F8-3C4867AE5CD1}"/>
                    </a:ext>
                  </a:extLst>
                </p:cNvPr>
                <p:cNvCxnSpPr/>
                <p:nvPr/>
              </p:nvCxnSpPr>
              <p:spPr>
                <a:xfrm>
                  <a:off x="3838575" y="2686050"/>
                  <a:ext cx="163830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1" name="Straight Arrow Connector 110">
                  <a:extLst>
                    <a:ext uri="{FF2B5EF4-FFF2-40B4-BE49-F238E27FC236}">
                      <a16:creationId xmlns:a16="http://schemas.microsoft.com/office/drawing/2014/main" id="{10677771-1C13-541D-8A9C-842E5EB40942}"/>
                    </a:ext>
                  </a:extLst>
                </p:cNvPr>
                <p:cNvCxnSpPr/>
                <p:nvPr/>
              </p:nvCxnSpPr>
              <p:spPr>
                <a:xfrm flipH="1">
                  <a:off x="352425" y="0"/>
                  <a:ext cx="5076825" cy="1905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4AFB5060-8C9D-69F5-F251-05402A21E309}"/>
                    </a:ext>
                  </a:extLst>
                </p:cNvPr>
                <p:cNvCxnSpPr/>
                <p:nvPr/>
              </p:nvCxnSpPr>
              <p:spPr>
                <a:xfrm>
                  <a:off x="3762375" y="9525"/>
                  <a:ext cx="0" cy="18671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50722EE7-15CD-4F24-3EC6-145CEFED8400}"/>
                    </a:ext>
                  </a:extLst>
                </p:cNvPr>
                <p:cNvCxnSpPr/>
                <p:nvPr/>
              </p:nvCxnSpPr>
              <p:spPr>
                <a:xfrm>
                  <a:off x="5410200" y="0"/>
                  <a:ext cx="0" cy="18671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28F7FCDD-4CF5-F18B-FEB1-29E070CC3C42}"/>
                    </a:ext>
                  </a:extLst>
                </p:cNvPr>
                <p:cNvCxnSpPr/>
                <p:nvPr/>
              </p:nvCxnSpPr>
              <p:spPr>
                <a:xfrm>
                  <a:off x="1647825" y="2095500"/>
                  <a:ext cx="0" cy="59055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15" name="Rectangle: Rounded Corners 114">
                  <a:extLst>
                    <a:ext uri="{FF2B5EF4-FFF2-40B4-BE49-F238E27FC236}">
                      <a16:creationId xmlns:a16="http://schemas.microsoft.com/office/drawing/2014/main" id="{CDCD2311-B70B-8FCA-57DB-6C5434D7B706}"/>
                    </a:ext>
                  </a:extLst>
                </p:cNvPr>
                <p:cNvSpPr/>
                <p:nvPr/>
              </p:nvSpPr>
              <p:spPr>
                <a:xfrm>
                  <a:off x="1181100" y="2143125"/>
                  <a:ext cx="1219200" cy="266666"/>
                </a:xfrm>
                <a:prstGeom prst="roundRect">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6000"/>
                    </a:lnSpc>
                    <a:spcAft>
                      <a:spcPts val="800"/>
                    </a:spcAft>
                  </a:pPr>
                  <a:r>
                    <a:rPr lang="mn-MN" kern="1200">
                      <a:solidFill>
                        <a:srgbClr val="000000"/>
                      </a:solidFill>
                      <a:effectLst/>
                      <a:latin typeface="AGBengaly Mon" pitchFamily="2" charset="0"/>
                      <a:ea typeface="Calibri" panose="020F0502020204030204" pitchFamily="34" charset="0"/>
                      <a:cs typeface="Times New Roman" panose="02020603050405020304" pitchFamily="18" charset="0"/>
                    </a:rPr>
                    <a:t>Динамик</a:t>
                  </a:r>
                  <a:endParaRPr lang="en-US" sz="2400" kern="100">
                    <a:effectLst/>
                    <a:latin typeface="AGBengaly Mon" pitchFamily="2" charset="0"/>
                    <a:ea typeface="Calibri" panose="020F0502020204030204" pitchFamily="34" charset="0"/>
                    <a:cs typeface="Times New Roman" panose="02020603050405020304" pitchFamily="18" charset="0"/>
                  </a:endParaRPr>
                </a:p>
              </p:txBody>
            </p:sp>
            <p:cxnSp>
              <p:nvCxnSpPr>
                <p:cNvPr id="116" name="Straight Connector 115">
                  <a:extLst>
                    <a:ext uri="{FF2B5EF4-FFF2-40B4-BE49-F238E27FC236}">
                      <a16:creationId xmlns:a16="http://schemas.microsoft.com/office/drawing/2014/main" id="{567D1575-A57C-DB15-52F6-203300A04D36}"/>
                    </a:ext>
                  </a:extLst>
                </p:cNvPr>
                <p:cNvCxnSpPr/>
                <p:nvPr/>
              </p:nvCxnSpPr>
              <p:spPr>
                <a:xfrm>
                  <a:off x="3657600" y="2095500"/>
                  <a:ext cx="0" cy="59055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17" name="Rectangle: Rounded Corners 116">
                  <a:extLst>
                    <a:ext uri="{FF2B5EF4-FFF2-40B4-BE49-F238E27FC236}">
                      <a16:creationId xmlns:a16="http://schemas.microsoft.com/office/drawing/2014/main" id="{3CA8250E-E74F-DA3C-AF66-0242F0DB3506}"/>
                    </a:ext>
                  </a:extLst>
                </p:cNvPr>
                <p:cNvSpPr/>
                <p:nvPr/>
              </p:nvSpPr>
              <p:spPr>
                <a:xfrm>
                  <a:off x="3152775" y="2143125"/>
                  <a:ext cx="1219200" cy="266065"/>
                </a:xfrm>
                <a:prstGeom prst="roundRect">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6000"/>
                    </a:lnSpc>
                    <a:spcAft>
                      <a:spcPts val="800"/>
                    </a:spcAft>
                  </a:pPr>
                  <a:r>
                    <a:rPr lang="en-US" kern="1200">
                      <a:solidFill>
                        <a:srgbClr val="000000"/>
                      </a:solidFill>
                      <a:effectLst/>
                      <a:latin typeface="AGBengaly Mon" pitchFamily="2" charset="0"/>
                      <a:ea typeface="Calibri" panose="020F0502020204030204" pitchFamily="34" charset="0"/>
                      <a:cs typeface="Times New Roman" panose="02020603050405020304" pitchFamily="18" charset="0"/>
                    </a:rPr>
                    <a:t>II</a:t>
                  </a:r>
                  <a:r>
                    <a:rPr lang="mn-MN" kern="1200">
                      <a:solidFill>
                        <a:srgbClr val="000000"/>
                      </a:solidFill>
                      <a:effectLst/>
                      <a:latin typeface="AGBengaly Mon" pitchFamily="2" charset="0"/>
                      <a:ea typeface="Calibri" panose="020F0502020204030204" pitchFamily="34" charset="0"/>
                      <a:cs typeface="Times New Roman" panose="02020603050405020304" pitchFamily="18" charset="0"/>
                    </a:rPr>
                    <a:t> төвшний</a:t>
                  </a:r>
                  <a:endParaRPr lang="en-US" sz="2400" kern="100">
                    <a:effectLst/>
                    <a:latin typeface="AGBengaly Mon" pitchFamily="2" charset="0"/>
                    <a:ea typeface="Calibri" panose="020F0502020204030204" pitchFamily="34" charset="0"/>
                    <a:cs typeface="Times New Roman" panose="02020603050405020304" pitchFamily="18" charset="0"/>
                  </a:endParaRPr>
                </a:p>
              </p:txBody>
            </p:sp>
            <p:cxnSp>
              <p:nvCxnSpPr>
                <p:cNvPr id="118" name="Straight Connector 117">
                  <a:extLst>
                    <a:ext uri="{FF2B5EF4-FFF2-40B4-BE49-F238E27FC236}">
                      <a16:creationId xmlns:a16="http://schemas.microsoft.com/office/drawing/2014/main" id="{371D5C73-0424-C147-9912-2F85F4D46440}"/>
                    </a:ext>
                  </a:extLst>
                </p:cNvPr>
                <p:cNvCxnSpPr/>
                <p:nvPr/>
              </p:nvCxnSpPr>
              <p:spPr>
                <a:xfrm>
                  <a:off x="5381625" y="2085975"/>
                  <a:ext cx="0" cy="59055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19" name="Rectangle: Rounded Corners 118">
                  <a:extLst>
                    <a:ext uri="{FF2B5EF4-FFF2-40B4-BE49-F238E27FC236}">
                      <a16:creationId xmlns:a16="http://schemas.microsoft.com/office/drawing/2014/main" id="{6AB662DF-20A9-FF75-904B-52F990C55200}"/>
                    </a:ext>
                  </a:extLst>
                </p:cNvPr>
                <p:cNvSpPr/>
                <p:nvPr/>
              </p:nvSpPr>
              <p:spPr>
                <a:xfrm>
                  <a:off x="4800600" y="2133600"/>
                  <a:ext cx="1219200" cy="266666"/>
                </a:xfrm>
                <a:prstGeom prst="roundRect">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6000"/>
                    </a:lnSpc>
                    <a:spcAft>
                      <a:spcPts val="800"/>
                    </a:spcAft>
                  </a:pPr>
                  <a:r>
                    <a:rPr lang="en-US" kern="1200">
                      <a:solidFill>
                        <a:srgbClr val="000000"/>
                      </a:solidFill>
                      <a:effectLst/>
                      <a:latin typeface="AGBengaly Mon" pitchFamily="2" charset="0"/>
                      <a:ea typeface="Calibri" panose="020F0502020204030204" pitchFamily="34" charset="0"/>
                      <a:cs typeface="Times New Roman" panose="02020603050405020304" pitchFamily="18" charset="0"/>
                    </a:rPr>
                    <a:t>I</a:t>
                  </a:r>
                  <a:r>
                    <a:rPr lang="mn-MN" kern="1200">
                      <a:solidFill>
                        <a:srgbClr val="000000"/>
                      </a:solidFill>
                      <a:effectLst/>
                      <a:latin typeface="AGBengaly Mon" pitchFamily="2" charset="0"/>
                      <a:ea typeface="Calibri" panose="020F0502020204030204" pitchFamily="34" charset="0"/>
                      <a:cs typeface="Times New Roman" panose="02020603050405020304" pitchFamily="18" charset="0"/>
                    </a:rPr>
                    <a:t> төвшний</a:t>
                  </a:r>
                  <a:endParaRPr lang="en-US" sz="2400" kern="100">
                    <a:effectLst/>
                    <a:latin typeface="AGBengaly Mon" pitchFamily="2" charset="0"/>
                    <a:ea typeface="Calibri" panose="020F0502020204030204" pitchFamily="34" charset="0"/>
                    <a:cs typeface="Times New Roman" panose="02020603050405020304" pitchFamily="18" charset="0"/>
                  </a:endParaRPr>
                </a:p>
              </p:txBody>
            </p:sp>
          </p:grpSp>
          <p:sp>
            <p:nvSpPr>
              <p:cNvPr id="98" name="Oval 97">
                <a:extLst>
                  <a:ext uri="{FF2B5EF4-FFF2-40B4-BE49-F238E27FC236}">
                    <a16:creationId xmlns:a16="http://schemas.microsoft.com/office/drawing/2014/main" id="{C4A841B1-985D-26ED-BDE3-A825ECF370EB}"/>
                  </a:ext>
                </a:extLst>
              </p:cNvPr>
              <p:cNvSpPr/>
              <p:nvPr/>
            </p:nvSpPr>
            <p:spPr>
              <a:xfrm>
                <a:off x="1171575" y="2867025"/>
                <a:ext cx="523875" cy="219075"/>
              </a:xfrm>
              <a:prstGeom prst="ellipse">
                <a:avLst/>
              </a:prstGeom>
              <a:ln w="28575">
                <a:solidFill>
                  <a:srgbClr val="FF0000"/>
                </a:solidFill>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4000">
                  <a:latin typeface="AGBengaly Mon" pitchFamily="2" charset="0"/>
                </a:endParaRPr>
              </a:p>
            </p:txBody>
          </p:sp>
          <p:sp>
            <p:nvSpPr>
              <p:cNvPr id="99" name="Oval 98">
                <a:extLst>
                  <a:ext uri="{FF2B5EF4-FFF2-40B4-BE49-F238E27FC236}">
                    <a16:creationId xmlns:a16="http://schemas.microsoft.com/office/drawing/2014/main" id="{7FB5E6DA-43B4-3B7F-AD90-FC67BFFA856F}"/>
                  </a:ext>
                </a:extLst>
              </p:cNvPr>
              <p:cNvSpPr/>
              <p:nvPr/>
            </p:nvSpPr>
            <p:spPr>
              <a:xfrm>
                <a:off x="1162050" y="3152775"/>
                <a:ext cx="523875" cy="219075"/>
              </a:xfrm>
              <a:prstGeom prst="ellipse">
                <a:avLst/>
              </a:prstGeom>
              <a:ln w="28575">
                <a:solidFill>
                  <a:srgbClr val="00B050"/>
                </a:solidFill>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4000">
                  <a:latin typeface="AGBengaly Mon" pitchFamily="2" charset="0"/>
                </a:endParaRPr>
              </a:p>
            </p:txBody>
          </p:sp>
          <p:sp>
            <p:nvSpPr>
              <p:cNvPr id="100" name="Rectangle: Rounded Corners 99">
                <a:extLst>
                  <a:ext uri="{FF2B5EF4-FFF2-40B4-BE49-F238E27FC236}">
                    <a16:creationId xmlns:a16="http://schemas.microsoft.com/office/drawing/2014/main" id="{2C15CB64-A1C9-86A9-16B9-3B9300C7DD7F}"/>
                  </a:ext>
                </a:extLst>
              </p:cNvPr>
              <p:cNvSpPr/>
              <p:nvPr/>
            </p:nvSpPr>
            <p:spPr>
              <a:xfrm>
                <a:off x="1733550" y="2838450"/>
                <a:ext cx="1485900" cy="266666"/>
              </a:xfrm>
              <a:prstGeom prst="roundRect">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6000"/>
                  </a:lnSpc>
                  <a:spcAft>
                    <a:spcPts val="800"/>
                  </a:spcAft>
                </a:pPr>
                <a:r>
                  <a:rPr lang="mn-MN" kern="1200">
                    <a:solidFill>
                      <a:srgbClr val="000000"/>
                    </a:solidFill>
                    <a:effectLst/>
                    <a:latin typeface="AGBengaly Mon" pitchFamily="2" charset="0"/>
                    <a:ea typeface="Calibri" panose="020F0502020204030204" pitchFamily="34" charset="0"/>
                    <a:cs typeface="Times New Roman" panose="02020603050405020304" pitchFamily="18" charset="0"/>
                  </a:rPr>
                  <a:t>Сөрөг итгэлцүүр</a:t>
                </a:r>
                <a:endParaRPr lang="en-US" sz="2400" kern="100">
                  <a:effectLst/>
                  <a:latin typeface="AGBengaly Mon" pitchFamily="2" charset="0"/>
                  <a:ea typeface="Calibri" panose="020F0502020204030204" pitchFamily="34" charset="0"/>
                  <a:cs typeface="Times New Roman" panose="02020603050405020304" pitchFamily="18" charset="0"/>
                </a:endParaRPr>
              </a:p>
            </p:txBody>
          </p:sp>
          <p:sp>
            <p:nvSpPr>
              <p:cNvPr id="101" name="Rectangle: Rounded Corners 100">
                <a:extLst>
                  <a:ext uri="{FF2B5EF4-FFF2-40B4-BE49-F238E27FC236}">
                    <a16:creationId xmlns:a16="http://schemas.microsoft.com/office/drawing/2014/main" id="{DCF7DA44-1629-F49D-66CC-EB522C906286}"/>
                  </a:ext>
                </a:extLst>
              </p:cNvPr>
              <p:cNvSpPr/>
              <p:nvPr/>
            </p:nvSpPr>
            <p:spPr>
              <a:xfrm>
                <a:off x="1733550" y="3133725"/>
                <a:ext cx="1485900" cy="266666"/>
              </a:xfrm>
              <a:prstGeom prst="roundRect">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6000"/>
                  </a:lnSpc>
                  <a:spcAft>
                    <a:spcPts val="800"/>
                  </a:spcAft>
                </a:pPr>
                <a:r>
                  <a:rPr lang="mn-MN" kern="1200">
                    <a:solidFill>
                      <a:srgbClr val="000000"/>
                    </a:solidFill>
                    <a:effectLst/>
                    <a:latin typeface="AGBengaly Mon" pitchFamily="2" charset="0"/>
                    <a:ea typeface="Calibri" panose="020F0502020204030204" pitchFamily="34" charset="0"/>
                    <a:cs typeface="Times New Roman" panose="02020603050405020304" pitchFamily="18" charset="0"/>
                  </a:rPr>
                  <a:t>Эерэг итгэлцүүр</a:t>
                </a:r>
                <a:endParaRPr lang="en-US" sz="2400" kern="100">
                  <a:effectLst/>
                  <a:latin typeface="AGBengaly Mon" pitchFamily="2" charset="0"/>
                  <a:ea typeface="Calibri" panose="020F0502020204030204" pitchFamily="34" charset="0"/>
                  <a:cs typeface="Times New Roman" panose="02020603050405020304" pitchFamily="18" charset="0"/>
                </a:endParaRPr>
              </a:p>
            </p:txBody>
          </p:sp>
          <p:sp>
            <p:nvSpPr>
              <p:cNvPr id="102" name="Oval 101">
                <a:extLst>
                  <a:ext uri="{FF2B5EF4-FFF2-40B4-BE49-F238E27FC236}">
                    <a16:creationId xmlns:a16="http://schemas.microsoft.com/office/drawing/2014/main" id="{751F0500-5D39-0786-C392-DD898F63FECF}"/>
                  </a:ext>
                </a:extLst>
              </p:cNvPr>
              <p:cNvSpPr/>
              <p:nvPr/>
            </p:nvSpPr>
            <p:spPr>
              <a:xfrm>
                <a:off x="1266825" y="257175"/>
                <a:ext cx="762000" cy="457200"/>
              </a:xfrm>
              <a:prstGeom prst="ellipse">
                <a:avLst/>
              </a:prstGeom>
              <a:ln w="28575">
                <a:solidFill>
                  <a:srgbClr val="FF0000"/>
                </a:solidFill>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6000"/>
                  </a:lnSpc>
                  <a:spcAft>
                    <a:spcPts val="800"/>
                  </a:spcAft>
                </a:pPr>
                <a:r>
                  <a:rPr lang="mn-MN" b="1" kern="1200">
                    <a:solidFill>
                      <a:srgbClr val="000000"/>
                    </a:solidFill>
                    <a:effectLst/>
                    <a:latin typeface="AGBengaly Mon" pitchFamily="2" charset="0"/>
                    <a:ea typeface="Calibri" panose="020F0502020204030204" pitchFamily="34" charset="0"/>
                    <a:cs typeface="Times New Roman" panose="02020603050405020304" pitchFamily="18" charset="0"/>
                  </a:rPr>
                  <a:t>58 %</a:t>
                </a:r>
                <a:endParaRPr lang="en-US" sz="2400" kern="100">
                  <a:effectLst/>
                  <a:latin typeface="AGBengaly Mon" pitchFamily="2" charset="0"/>
                  <a:ea typeface="Calibri" panose="020F0502020204030204" pitchFamily="34" charset="0"/>
                  <a:cs typeface="Times New Roman" panose="02020603050405020304" pitchFamily="18" charset="0"/>
                </a:endParaRPr>
              </a:p>
            </p:txBody>
          </p:sp>
          <p:sp>
            <p:nvSpPr>
              <p:cNvPr id="103" name="Oval 102">
                <a:extLst>
                  <a:ext uri="{FF2B5EF4-FFF2-40B4-BE49-F238E27FC236}">
                    <a16:creationId xmlns:a16="http://schemas.microsoft.com/office/drawing/2014/main" id="{B30C24D0-37C3-BF69-B3D6-4F8C8B108C6C}"/>
                  </a:ext>
                </a:extLst>
              </p:cNvPr>
              <p:cNvSpPr/>
              <p:nvPr/>
            </p:nvSpPr>
            <p:spPr>
              <a:xfrm>
                <a:off x="3381375" y="257175"/>
                <a:ext cx="762000" cy="457200"/>
              </a:xfrm>
              <a:prstGeom prst="ellipse">
                <a:avLst/>
              </a:prstGeom>
              <a:ln w="28575">
                <a:solidFill>
                  <a:srgbClr val="FF0000"/>
                </a:solidFill>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6000"/>
                  </a:lnSpc>
                  <a:spcAft>
                    <a:spcPts val="800"/>
                  </a:spcAft>
                </a:pPr>
                <a:r>
                  <a:rPr lang="mn-MN" b="1" kern="1200">
                    <a:solidFill>
                      <a:srgbClr val="000000"/>
                    </a:solidFill>
                    <a:effectLst/>
                    <a:latin typeface="AGBengaly Mon" pitchFamily="2" charset="0"/>
                    <a:ea typeface="Calibri" panose="020F0502020204030204" pitchFamily="34" charset="0"/>
                    <a:cs typeface="Times New Roman" panose="02020603050405020304" pitchFamily="18" charset="0"/>
                  </a:rPr>
                  <a:t>24 %</a:t>
                </a:r>
                <a:endParaRPr lang="en-US" sz="2400" kern="100">
                  <a:effectLst/>
                  <a:latin typeface="AGBengaly Mon" pitchFamily="2" charset="0"/>
                  <a:ea typeface="Calibri" panose="020F0502020204030204" pitchFamily="34" charset="0"/>
                  <a:cs typeface="Times New Roman" panose="02020603050405020304" pitchFamily="18" charset="0"/>
                </a:endParaRPr>
              </a:p>
            </p:txBody>
          </p:sp>
          <p:sp>
            <p:nvSpPr>
              <p:cNvPr id="104" name="Oval 103">
                <a:extLst>
                  <a:ext uri="{FF2B5EF4-FFF2-40B4-BE49-F238E27FC236}">
                    <a16:creationId xmlns:a16="http://schemas.microsoft.com/office/drawing/2014/main" id="{CC8B07E6-9649-88E9-D821-F5B911D43EF4}"/>
                  </a:ext>
                </a:extLst>
              </p:cNvPr>
              <p:cNvSpPr/>
              <p:nvPr/>
            </p:nvSpPr>
            <p:spPr>
              <a:xfrm>
                <a:off x="5048250" y="247650"/>
                <a:ext cx="762000" cy="457200"/>
              </a:xfrm>
              <a:prstGeom prst="ellipse">
                <a:avLst/>
              </a:prstGeom>
              <a:ln w="28575">
                <a:solidFill>
                  <a:srgbClr val="FF0000"/>
                </a:solidFill>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6000"/>
                  </a:lnSpc>
                  <a:spcAft>
                    <a:spcPts val="800"/>
                  </a:spcAft>
                </a:pPr>
                <a:r>
                  <a:rPr lang="mn-MN" b="1" kern="1200">
                    <a:solidFill>
                      <a:srgbClr val="000000"/>
                    </a:solidFill>
                    <a:effectLst/>
                    <a:latin typeface="AGBengaly Mon" pitchFamily="2" charset="0"/>
                    <a:ea typeface="Calibri" panose="020F0502020204030204" pitchFamily="34" charset="0"/>
                    <a:cs typeface="Times New Roman" panose="02020603050405020304" pitchFamily="18" charset="0"/>
                  </a:rPr>
                  <a:t>18 %</a:t>
                </a:r>
                <a:endParaRPr lang="en-US" sz="2400" kern="100">
                  <a:effectLst/>
                  <a:latin typeface="AGBengaly Mon" pitchFamily="2" charset="0"/>
                  <a:ea typeface="Calibri" panose="020F0502020204030204" pitchFamily="34" charset="0"/>
                  <a:cs typeface="Times New Roman" panose="02020603050405020304" pitchFamily="18" charset="0"/>
                </a:endParaRPr>
              </a:p>
            </p:txBody>
          </p:sp>
          <p:sp>
            <p:nvSpPr>
              <p:cNvPr id="105" name="Oval 104">
                <a:extLst>
                  <a:ext uri="{FF2B5EF4-FFF2-40B4-BE49-F238E27FC236}">
                    <a16:creationId xmlns:a16="http://schemas.microsoft.com/office/drawing/2014/main" id="{A5AD7BD9-D093-7167-B487-E8FE72C6EEED}"/>
                  </a:ext>
                </a:extLst>
              </p:cNvPr>
              <p:cNvSpPr/>
              <p:nvPr/>
            </p:nvSpPr>
            <p:spPr>
              <a:xfrm>
                <a:off x="1266825" y="1552575"/>
                <a:ext cx="762000" cy="457200"/>
              </a:xfrm>
              <a:prstGeom prst="ellipse">
                <a:avLst/>
              </a:prstGeom>
              <a:ln w="28575">
                <a:solidFill>
                  <a:srgbClr val="00B050"/>
                </a:solidFill>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6000"/>
                  </a:lnSpc>
                  <a:spcAft>
                    <a:spcPts val="800"/>
                  </a:spcAft>
                </a:pPr>
                <a:r>
                  <a:rPr lang="mn-MN" b="1" kern="1200">
                    <a:solidFill>
                      <a:srgbClr val="000000"/>
                    </a:solidFill>
                    <a:effectLst/>
                    <a:latin typeface="AGBengaly Mon" pitchFamily="2" charset="0"/>
                    <a:ea typeface="Calibri" panose="020F0502020204030204" pitchFamily="34" charset="0"/>
                    <a:cs typeface="Times New Roman" panose="02020603050405020304" pitchFamily="18" charset="0"/>
                  </a:rPr>
                  <a:t>35 %</a:t>
                </a:r>
                <a:endParaRPr lang="en-US" sz="2400" kern="100">
                  <a:effectLst/>
                  <a:latin typeface="AGBengaly Mon" pitchFamily="2" charset="0"/>
                  <a:ea typeface="Calibri" panose="020F0502020204030204" pitchFamily="34" charset="0"/>
                  <a:cs typeface="Times New Roman" panose="02020603050405020304" pitchFamily="18" charset="0"/>
                </a:endParaRPr>
              </a:p>
            </p:txBody>
          </p:sp>
          <p:sp>
            <p:nvSpPr>
              <p:cNvPr id="106" name="Oval 105">
                <a:extLst>
                  <a:ext uri="{FF2B5EF4-FFF2-40B4-BE49-F238E27FC236}">
                    <a16:creationId xmlns:a16="http://schemas.microsoft.com/office/drawing/2014/main" id="{EB54AE7D-1899-77D1-3D9E-275C6C048AF5}"/>
                  </a:ext>
                </a:extLst>
              </p:cNvPr>
              <p:cNvSpPr/>
              <p:nvPr/>
            </p:nvSpPr>
            <p:spPr>
              <a:xfrm>
                <a:off x="3352800" y="1552575"/>
                <a:ext cx="762000" cy="457200"/>
              </a:xfrm>
              <a:prstGeom prst="ellipse">
                <a:avLst/>
              </a:prstGeom>
              <a:ln w="28575">
                <a:solidFill>
                  <a:srgbClr val="00B050"/>
                </a:solidFill>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6000"/>
                  </a:lnSpc>
                  <a:spcAft>
                    <a:spcPts val="800"/>
                  </a:spcAft>
                </a:pPr>
                <a:r>
                  <a:rPr lang="mn-MN" b="1" kern="1200">
                    <a:solidFill>
                      <a:srgbClr val="000000"/>
                    </a:solidFill>
                    <a:effectLst/>
                    <a:latin typeface="AGBengaly Mon" pitchFamily="2" charset="0"/>
                    <a:ea typeface="Calibri" panose="020F0502020204030204" pitchFamily="34" charset="0"/>
                    <a:cs typeface="Times New Roman" panose="02020603050405020304" pitchFamily="18" charset="0"/>
                  </a:rPr>
                  <a:t>30 %</a:t>
                </a:r>
                <a:endParaRPr lang="en-US" sz="2400" kern="100">
                  <a:effectLst/>
                  <a:latin typeface="AGBengaly Mon" pitchFamily="2" charset="0"/>
                  <a:ea typeface="Calibri" panose="020F0502020204030204" pitchFamily="34" charset="0"/>
                  <a:cs typeface="Times New Roman" panose="02020603050405020304" pitchFamily="18" charset="0"/>
                </a:endParaRPr>
              </a:p>
            </p:txBody>
          </p:sp>
          <p:sp>
            <p:nvSpPr>
              <p:cNvPr id="107" name="Oval 106">
                <a:extLst>
                  <a:ext uri="{FF2B5EF4-FFF2-40B4-BE49-F238E27FC236}">
                    <a16:creationId xmlns:a16="http://schemas.microsoft.com/office/drawing/2014/main" id="{EC129DDC-6833-013F-D914-CFA522B94D89}"/>
                  </a:ext>
                </a:extLst>
              </p:cNvPr>
              <p:cNvSpPr/>
              <p:nvPr/>
            </p:nvSpPr>
            <p:spPr>
              <a:xfrm>
                <a:off x="5019675" y="1552575"/>
                <a:ext cx="762000" cy="457200"/>
              </a:xfrm>
              <a:prstGeom prst="ellipse">
                <a:avLst/>
              </a:prstGeom>
              <a:ln w="28575">
                <a:solidFill>
                  <a:srgbClr val="00B050"/>
                </a:solidFill>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6000"/>
                  </a:lnSpc>
                  <a:spcAft>
                    <a:spcPts val="800"/>
                  </a:spcAft>
                </a:pPr>
                <a:r>
                  <a:rPr lang="mn-MN" b="1" kern="1200">
                    <a:solidFill>
                      <a:srgbClr val="000000"/>
                    </a:solidFill>
                    <a:effectLst/>
                    <a:latin typeface="AGBengaly Mon" pitchFamily="2" charset="0"/>
                    <a:ea typeface="Calibri" panose="020F0502020204030204" pitchFamily="34" charset="0"/>
                    <a:cs typeface="Times New Roman" panose="02020603050405020304" pitchFamily="18" charset="0"/>
                  </a:rPr>
                  <a:t>35 %</a:t>
                </a:r>
                <a:endParaRPr lang="en-US" sz="2400" kern="100">
                  <a:effectLst/>
                  <a:latin typeface="AGBengaly Mon" pitchFamily="2" charset="0"/>
                  <a:ea typeface="Calibri" panose="020F0502020204030204" pitchFamily="34" charset="0"/>
                  <a:cs typeface="Times New Roman" panose="02020603050405020304" pitchFamily="18" charset="0"/>
                </a:endParaRPr>
              </a:p>
            </p:txBody>
          </p:sp>
        </p:grpSp>
        <p:sp>
          <p:nvSpPr>
            <p:cNvPr id="93" name="Arrow: Notched Right 92">
              <a:extLst>
                <a:ext uri="{FF2B5EF4-FFF2-40B4-BE49-F238E27FC236}">
                  <a16:creationId xmlns:a16="http://schemas.microsoft.com/office/drawing/2014/main" id="{C4A59BC2-0645-4BBC-300C-548970686E7A}"/>
                </a:ext>
              </a:extLst>
            </p:cNvPr>
            <p:cNvSpPr/>
            <p:nvPr/>
          </p:nvSpPr>
          <p:spPr>
            <a:xfrm rot="5400000">
              <a:off x="-9843" y="2038033"/>
              <a:ext cx="634363" cy="502285"/>
            </a:xfrm>
            <a:prstGeom prst="notchedRightArrow">
              <a:avLst/>
            </a:prstGeom>
            <a:ln w="28575">
              <a:solidFill>
                <a:srgbClr val="00B050"/>
              </a:solidFill>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4000">
                <a:latin typeface="AGBengaly Mon" pitchFamily="2" charset="0"/>
              </a:endParaRPr>
            </a:p>
          </p:txBody>
        </p:sp>
        <p:sp>
          <p:nvSpPr>
            <p:cNvPr id="94" name="Arrow: Notched Right 93">
              <a:extLst>
                <a:ext uri="{FF2B5EF4-FFF2-40B4-BE49-F238E27FC236}">
                  <a16:creationId xmlns:a16="http://schemas.microsoft.com/office/drawing/2014/main" id="{0FE5D13F-8589-614A-534C-35FD41E98FAD}"/>
                </a:ext>
              </a:extLst>
            </p:cNvPr>
            <p:cNvSpPr/>
            <p:nvPr/>
          </p:nvSpPr>
          <p:spPr>
            <a:xfrm rot="5400000">
              <a:off x="-76518" y="190183"/>
              <a:ext cx="708660" cy="502285"/>
            </a:xfrm>
            <a:prstGeom prst="notchedRightArrow">
              <a:avLst/>
            </a:prstGeom>
            <a:ln w="28575">
              <a:solidFill>
                <a:srgbClr val="00B050"/>
              </a:solidFill>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4000">
                <a:latin typeface="AGBengaly Mon" pitchFamily="2" charset="0"/>
              </a:endParaRPr>
            </a:p>
          </p:txBody>
        </p:sp>
        <p:sp>
          <p:nvSpPr>
            <p:cNvPr id="95" name="Rectangle: Rounded Corners 94">
              <a:extLst>
                <a:ext uri="{FF2B5EF4-FFF2-40B4-BE49-F238E27FC236}">
                  <a16:creationId xmlns:a16="http://schemas.microsoft.com/office/drawing/2014/main" id="{96F90C94-187F-63D1-BF56-6047A4BE15E3}"/>
                </a:ext>
              </a:extLst>
            </p:cNvPr>
            <p:cNvSpPr/>
            <p:nvPr/>
          </p:nvSpPr>
          <p:spPr>
            <a:xfrm>
              <a:off x="190500" y="2066925"/>
              <a:ext cx="923925" cy="266065"/>
            </a:xfrm>
            <a:prstGeom prst="roundRect">
              <a:avLst/>
            </a:prstGeom>
            <a:ln>
              <a:solidFill>
                <a:srgbClr val="00B050"/>
              </a:solidFill>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6000"/>
                </a:lnSpc>
                <a:spcAft>
                  <a:spcPts val="800"/>
                </a:spcAft>
              </a:pPr>
              <a:r>
                <a:rPr lang="mn-MN" kern="1200">
                  <a:solidFill>
                    <a:srgbClr val="000000"/>
                  </a:solidFill>
                  <a:effectLst/>
                  <a:latin typeface="AGBengaly Mon" pitchFamily="2" charset="0"/>
                  <a:ea typeface="Calibri" panose="020F0502020204030204" pitchFamily="34" charset="0"/>
                  <a:cs typeface="Times New Roman" panose="02020603050405020304" pitchFamily="18" charset="0"/>
                </a:rPr>
                <a:t>Үр өгөөж</a:t>
              </a:r>
              <a:endParaRPr lang="en-US" sz="2400" kern="100">
                <a:effectLst/>
                <a:latin typeface="AGBengaly Mon" pitchFamily="2" charset="0"/>
                <a:ea typeface="Calibri" panose="020F0502020204030204" pitchFamily="34" charset="0"/>
                <a:cs typeface="Times New Roman" panose="02020603050405020304" pitchFamily="18" charset="0"/>
              </a:endParaRPr>
            </a:p>
          </p:txBody>
        </p:sp>
        <p:sp>
          <p:nvSpPr>
            <p:cNvPr id="96" name="Rectangle: Rounded Corners 95">
              <a:extLst>
                <a:ext uri="{FF2B5EF4-FFF2-40B4-BE49-F238E27FC236}">
                  <a16:creationId xmlns:a16="http://schemas.microsoft.com/office/drawing/2014/main" id="{C3970411-476D-E3A9-BB6D-3D6F4F36FE26}"/>
                </a:ext>
              </a:extLst>
            </p:cNvPr>
            <p:cNvSpPr/>
            <p:nvPr/>
          </p:nvSpPr>
          <p:spPr>
            <a:xfrm>
              <a:off x="161925" y="266700"/>
              <a:ext cx="923925" cy="266065"/>
            </a:xfrm>
            <a:prstGeom prst="roundRect">
              <a:avLst/>
            </a:prstGeom>
            <a:ln>
              <a:solidFill>
                <a:srgbClr val="00B050"/>
              </a:solidFill>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6000"/>
                </a:lnSpc>
                <a:spcAft>
                  <a:spcPts val="800"/>
                </a:spcAft>
              </a:pPr>
              <a:r>
                <a:rPr lang="mn-MN" kern="1200">
                  <a:solidFill>
                    <a:srgbClr val="000000"/>
                  </a:solidFill>
                  <a:effectLst/>
                  <a:latin typeface="AGBengaly Mon" pitchFamily="2" charset="0"/>
                  <a:ea typeface="Calibri" panose="020F0502020204030204" pitchFamily="34" charset="0"/>
                  <a:cs typeface="Times New Roman" panose="02020603050405020304" pitchFamily="18" charset="0"/>
                </a:rPr>
                <a:t>Үнэ цэн</a:t>
              </a:r>
              <a:endParaRPr lang="en-US" sz="2400" kern="100">
                <a:effectLst/>
                <a:latin typeface="AGBengaly Mon" pitchFamily="2"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40041982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descr="https://www.seoclerk.com/pics/want37005-1rppdk1457981715.png"/>
          <p:cNvPicPr>
            <a:picLocks noChangeAspect="1" noChangeArrowheads="1"/>
          </p:cNvPicPr>
          <p:nvPr/>
        </p:nvPicPr>
        <p:blipFill>
          <a:blip r:embed="rId3" cstate="print"/>
          <a:srcRect/>
          <a:stretch>
            <a:fillRect/>
          </a:stretch>
        </p:blipFill>
        <p:spPr bwMode="auto">
          <a:xfrm>
            <a:off x="246339" y="3683111"/>
            <a:ext cx="814445" cy="610834"/>
          </a:xfrm>
          <a:prstGeom prst="rect">
            <a:avLst/>
          </a:prstGeom>
          <a:noFill/>
        </p:spPr>
      </p:pic>
      <p:pic>
        <p:nvPicPr>
          <p:cNvPr id="10" name="Picture 6" descr="http://www.ksl.edu.np/addons/shared_addons/themes/ksl/img/e-mail.jpg"/>
          <p:cNvPicPr>
            <a:picLocks noChangeAspect="1" noChangeArrowheads="1"/>
          </p:cNvPicPr>
          <p:nvPr/>
        </p:nvPicPr>
        <p:blipFill>
          <a:blip r:embed="rId4" cstate="print"/>
          <a:srcRect/>
          <a:stretch>
            <a:fillRect/>
          </a:stretch>
        </p:blipFill>
        <p:spPr bwMode="auto">
          <a:xfrm rot="411561">
            <a:off x="286676" y="2855963"/>
            <a:ext cx="767522" cy="721472"/>
          </a:xfrm>
          <a:prstGeom prst="rect">
            <a:avLst/>
          </a:prstGeom>
          <a:noFill/>
        </p:spPr>
      </p:pic>
      <p:sp>
        <p:nvSpPr>
          <p:cNvPr id="13" name="TextBox 12"/>
          <p:cNvSpPr txBox="1"/>
          <p:nvPr/>
        </p:nvSpPr>
        <p:spPr>
          <a:xfrm>
            <a:off x="1120513" y="2948628"/>
            <a:ext cx="4386669" cy="584775"/>
          </a:xfrm>
          <a:prstGeom prst="rect">
            <a:avLst/>
          </a:prstGeom>
          <a:noFill/>
        </p:spPr>
        <p:txBody>
          <a:bodyPr wrap="square" rtlCol="0">
            <a:spAutoFit/>
          </a:bodyPr>
          <a:lstStyle/>
          <a:p>
            <a:r>
              <a:rPr lang="en-US" sz="3200" b="1" dirty="0">
                <a:latin typeface="Times New Roman" panose="02020603050405020304" pitchFamily="18" charset="0"/>
                <a:cs typeface="Times New Roman" panose="02020603050405020304" pitchFamily="18" charset="0"/>
              </a:rPr>
              <a:t>amglan24@gmail.com</a:t>
            </a:r>
            <a:endParaRPr lang="en-US" sz="32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4" name="TextBox 13"/>
          <p:cNvSpPr txBox="1"/>
          <p:nvPr/>
        </p:nvSpPr>
        <p:spPr>
          <a:xfrm>
            <a:off x="1130905" y="3689433"/>
            <a:ext cx="3472268" cy="584775"/>
          </a:xfrm>
          <a:prstGeom prst="rect">
            <a:avLst/>
          </a:prstGeom>
          <a:noFill/>
        </p:spPr>
        <p:txBody>
          <a:bodyPr wrap="square" rtlCol="0">
            <a:spAutoFit/>
          </a:bodyPr>
          <a:lstStyle/>
          <a:p>
            <a:r>
              <a:rPr lang="en-US" sz="3200" b="1" dirty="0" err="1">
                <a:latin typeface="Times New Roman" panose="02020603050405020304" pitchFamily="18" charset="0"/>
                <a:cs typeface="Times New Roman" panose="02020603050405020304" pitchFamily="18" charset="0"/>
              </a:rPr>
              <a:t>Amgaa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Ulziikhtag</a:t>
            </a:r>
            <a:endParaRPr lang="en-US" sz="32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Rectangle 3"/>
          <p:cNvSpPr/>
          <p:nvPr/>
        </p:nvSpPr>
        <p:spPr>
          <a:xfrm>
            <a:off x="9848482" y="22482"/>
            <a:ext cx="2343519" cy="6813037"/>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3"/>
          </a:p>
        </p:txBody>
      </p:sp>
      <p:grpSp>
        <p:nvGrpSpPr>
          <p:cNvPr id="15" name="Group 26"/>
          <p:cNvGrpSpPr/>
          <p:nvPr/>
        </p:nvGrpSpPr>
        <p:grpSpPr>
          <a:xfrm>
            <a:off x="613082" y="921552"/>
            <a:ext cx="12137301" cy="1194619"/>
            <a:chOff x="533401" y="2143090"/>
            <a:chExt cx="8072437" cy="2257425"/>
          </a:xfrm>
        </p:grpSpPr>
        <p:sp>
          <p:nvSpPr>
            <p:cNvPr id="16" name="Title 1"/>
            <p:cNvSpPr txBox="1">
              <a:spLocks/>
            </p:cNvSpPr>
            <p:nvPr/>
          </p:nvSpPr>
          <p:spPr>
            <a:xfrm>
              <a:off x="533401" y="2143090"/>
              <a:ext cx="8072437" cy="2257425"/>
            </a:xfrm>
            <a:prstGeom prst="rect">
              <a:avLst/>
            </a:prstGeom>
          </p:spPr>
          <p:txBody>
            <a:bodyPr/>
            <a:lstStyle/>
            <a:p>
              <a:pPr algn="ctr">
                <a:spcBef>
                  <a:spcPts val="598"/>
                </a:spcBef>
                <a:spcAft>
                  <a:spcPts val="598"/>
                </a:spcAft>
                <a:defRPr/>
              </a:pPr>
              <a:r>
                <a:rPr lang="en-US" sz="3984" b="1" dirty="0">
                  <a:solidFill>
                    <a:schemeClr val="accent1">
                      <a:lumMod val="75000"/>
                    </a:schemeClr>
                  </a:solidFill>
                  <a:effectLst>
                    <a:outerShdw blurRad="38100" dist="38100" dir="2700000" algn="tl">
                      <a:srgbClr val="000000">
                        <a:alpha val="43137"/>
                      </a:srgbClr>
                    </a:outerShdw>
                  </a:effectLst>
                  <a:latin typeface="Baskerville Mon" panose="02027200000000000000" pitchFamily="18" charset="0"/>
                </a:rPr>
                <a:t>             </a:t>
              </a:r>
              <a:r>
                <a:rPr lang="en-US" sz="3800" b="1" dirty="0">
                  <a:solidFill>
                    <a:schemeClr val="accent1">
                      <a:lumMod val="75000"/>
                    </a:schemeClr>
                  </a:solidFill>
                  <a:effectLst>
                    <a:outerShdw blurRad="38100" dist="38100" dir="2700000" algn="tl">
                      <a:srgbClr val="000000">
                        <a:alpha val="43137"/>
                      </a:srgbClr>
                    </a:outerShdw>
                  </a:effectLst>
                  <a:latin typeface="Baskerville Mon" panose="02027200000000000000" pitchFamily="18" charset="0"/>
                </a:rPr>
                <a:t> </a:t>
              </a:r>
              <a:r>
                <a:rPr lang="mn-MN" sz="3800" b="1" dirty="0">
                  <a:solidFill>
                    <a:schemeClr val="accent1">
                      <a:lumMod val="75000"/>
                    </a:schemeClr>
                  </a:solidFill>
                  <a:effectLst>
                    <a:outerShdw blurRad="38100" dist="38100" dir="2700000" algn="tl">
                      <a:srgbClr val="000000">
                        <a:alpha val="43137"/>
                      </a:srgbClr>
                    </a:outerShdw>
                  </a:effectLst>
                  <a:latin typeface="Baskerville Mon" panose="02027200000000000000" pitchFamily="18" charset="0"/>
                </a:rPr>
                <a:t>АНХААРАЛ ХАНДУУЛСАН</a:t>
              </a:r>
              <a:r>
                <a:rPr lang="mn-MN" sz="3800" b="1" dirty="0">
                  <a:solidFill>
                    <a:srgbClr val="00B050"/>
                  </a:solidFill>
                  <a:effectLst>
                    <a:outerShdw blurRad="38100" dist="38100" dir="2700000" algn="tl">
                      <a:srgbClr val="000000">
                        <a:alpha val="43137"/>
                      </a:srgbClr>
                    </a:outerShdw>
                  </a:effectLst>
                  <a:latin typeface="Baskerville Mon" panose="02027200000000000000" pitchFamily="18" charset="0"/>
                </a:rPr>
                <a:t> </a:t>
              </a:r>
              <a:r>
                <a:rPr lang="mn-MN" sz="3800" b="1" dirty="0">
                  <a:solidFill>
                    <a:schemeClr val="bg1"/>
                  </a:solidFill>
                  <a:effectLst>
                    <a:outerShdw blurRad="38100" dist="38100" dir="2700000" algn="tl">
                      <a:srgbClr val="000000">
                        <a:alpha val="43137"/>
                      </a:srgbClr>
                    </a:outerShdw>
                  </a:effectLst>
                  <a:latin typeface="Baskerville Mon" panose="02027200000000000000" pitchFamily="18" charset="0"/>
                </a:rPr>
                <a:t>ТАНД</a:t>
              </a:r>
            </a:p>
            <a:p>
              <a:pPr algn="ctr">
                <a:spcBef>
                  <a:spcPts val="598"/>
                </a:spcBef>
                <a:spcAft>
                  <a:spcPts val="598"/>
                </a:spcAft>
                <a:defRPr/>
              </a:pPr>
              <a:r>
                <a:rPr lang="en-US" sz="3600" b="1" dirty="0">
                  <a:solidFill>
                    <a:schemeClr val="accent1">
                      <a:lumMod val="75000"/>
                    </a:schemeClr>
                  </a:solidFill>
                  <a:effectLst>
                    <a:outerShdw blurRad="38100" dist="38100" dir="2700000" algn="tl">
                      <a:srgbClr val="000000">
                        <a:alpha val="43137"/>
                      </a:srgbClr>
                    </a:outerShdw>
                  </a:effectLst>
                  <a:latin typeface="Baskerville Mon" panose="02027200000000000000" pitchFamily="18" charset="0"/>
                </a:rPr>
                <a:t>           </a:t>
              </a:r>
              <a:r>
                <a:rPr lang="mn-MN" sz="3600" b="1" dirty="0">
                  <a:solidFill>
                    <a:schemeClr val="accent1">
                      <a:lumMod val="75000"/>
                    </a:schemeClr>
                  </a:solidFill>
                  <a:effectLst>
                    <a:outerShdw blurRad="38100" dist="38100" dir="2700000" algn="tl">
                      <a:srgbClr val="000000">
                        <a:alpha val="43137"/>
                      </a:srgbClr>
                    </a:outerShdw>
                  </a:effectLst>
                  <a:latin typeface="Baskerville Mon" panose="02027200000000000000" pitchFamily="18" charset="0"/>
                </a:rPr>
                <a:t>БАЯРЛАЛАА</a:t>
              </a:r>
            </a:p>
          </p:txBody>
        </p:sp>
        <p:cxnSp>
          <p:nvCxnSpPr>
            <p:cNvPr id="17" name="Straight Connector 16"/>
            <p:cNvCxnSpPr/>
            <p:nvPr/>
          </p:nvCxnSpPr>
          <p:spPr>
            <a:xfrm flipV="1">
              <a:off x="2443454" y="3334398"/>
              <a:ext cx="5160717" cy="5707"/>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grpSp>
      <p:cxnSp>
        <p:nvCxnSpPr>
          <p:cNvPr id="18" name="Straight Connector 17"/>
          <p:cNvCxnSpPr/>
          <p:nvPr/>
        </p:nvCxnSpPr>
        <p:spPr>
          <a:xfrm flipV="1">
            <a:off x="9858277" y="1551987"/>
            <a:ext cx="1720641" cy="1514"/>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7F2BE0E3-EDCA-F58B-D39D-A55D1ECD19C7}"/>
              </a:ext>
            </a:extLst>
          </p:cNvPr>
          <p:cNvSpPr txBox="1"/>
          <p:nvPr/>
        </p:nvSpPr>
        <p:spPr>
          <a:xfrm>
            <a:off x="1120514" y="4446127"/>
            <a:ext cx="3319826" cy="707886"/>
          </a:xfrm>
          <a:prstGeom prst="rect">
            <a:avLst/>
          </a:prstGeom>
          <a:noFill/>
        </p:spPr>
        <p:txBody>
          <a:bodyPr wrap="square" rtlCol="0">
            <a:spAutoFit/>
          </a:bodyPr>
          <a:lstStyle/>
          <a:p>
            <a:r>
              <a:rPr lang="mn-MN" sz="40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77003828</a:t>
            </a:r>
            <a:endParaRPr lang="en-US" sz="40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8" name="Picture 2" descr="MTO - &quot;Tourism week 2025&quot; үндэсний чуулган 2-р сарын 10-14 ны өдрүүдэд болно">
            <a:extLst>
              <a:ext uri="{FF2B5EF4-FFF2-40B4-BE49-F238E27FC236}">
                <a16:creationId xmlns:a16="http://schemas.microsoft.com/office/drawing/2014/main" id="{C0F73D35-A0A1-A680-C089-D013038D8D5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47948" y="4594188"/>
            <a:ext cx="5387979" cy="2241331"/>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Go Mongolia Travel on LinkedIn: Go Mongolia Travel | LinkedIn">
            <a:extLst>
              <a:ext uri="{FF2B5EF4-FFF2-40B4-BE49-F238E27FC236}">
                <a16:creationId xmlns:a16="http://schemas.microsoft.com/office/drawing/2014/main" id="{A93D5652-F920-06E3-861A-EA16C81C56B6}"/>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27636" b="27298"/>
          <a:stretch/>
        </p:blipFill>
        <p:spPr bwMode="auto">
          <a:xfrm>
            <a:off x="0" y="649807"/>
            <a:ext cx="4003846" cy="18043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8024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7BE49FD-0527-5354-DADE-5479EF129B6D}"/>
              </a:ext>
            </a:extLst>
          </p:cNvPr>
          <p:cNvSpPr/>
          <p:nvPr/>
        </p:nvSpPr>
        <p:spPr>
          <a:xfrm>
            <a:off x="904009" y="1125970"/>
            <a:ext cx="10650682" cy="122237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mn-MN" sz="1600" b="1" i="0" dirty="0">
                <a:solidFill>
                  <a:srgbClr val="000000"/>
                </a:solidFill>
                <a:effectLst/>
                <a:highlight>
                  <a:srgbClr val="FFFFFF"/>
                </a:highlight>
                <a:latin typeface="Arial" panose="020B0604020202020204" pitchFamily="34" charset="0"/>
                <a:cs typeface="Arial" panose="020B0604020202020204" pitchFamily="34" charset="0"/>
              </a:rPr>
              <a:t>Эрхэм зорилго:</a:t>
            </a:r>
            <a:r>
              <a:rPr lang="mn-MN" sz="1600" i="0" dirty="0">
                <a:solidFill>
                  <a:srgbClr val="000000"/>
                </a:solidFill>
                <a:effectLst/>
                <a:highlight>
                  <a:srgbClr val="FFFFFF"/>
                </a:highlight>
                <a:latin typeface="Arial" panose="020B0604020202020204" pitchFamily="34" charset="0"/>
                <a:cs typeface="Arial" panose="020B0604020202020204" pitchFamily="34" charset="0"/>
              </a:rPr>
              <a:t> Үндэсний соёлоо дээдэлсэн, байгалийн унаган төрх, экосистемийн тэнцвэрт байдлыг хадгалан хойч үедээ өвлүүлсэн, эдийн засгийн төрөлжилт, дагналт, хоршилт бүхий ногоон үйлдвэрлэлийг хөгжүүлж, бүс нутгийн эдийн засгийн интеграцид нэгдсэн, хүн амын нутагшилт, суурьшлын тогтвортой тогтолцоотой, өрсөлдөх чадвартай бүсийг харьцангуй тэнцвэртэйгээр хөгжүүлнэ.</a:t>
            </a:r>
            <a:endParaRPr lang="en-US" sz="1600" dirty="0">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FAD1A64E-B1BB-096E-E263-F97B9CAEEA4A}"/>
              </a:ext>
            </a:extLst>
          </p:cNvPr>
          <p:cNvSpPr/>
          <p:nvPr/>
        </p:nvSpPr>
        <p:spPr>
          <a:xfrm>
            <a:off x="904009" y="2513735"/>
            <a:ext cx="10650682" cy="66675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mn-MN" sz="1600" b="1" i="0" dirty="0">
                <a:solidFill>
                  <a:srgbClr val="000000"/>
                </a:solidFill>
                <a:effectLst/>
                <a:highlight>
                  <a:srgbClr val="FFFFFF"/>
                </a:highlight>
                <a:latin typeface="Arial" panose="020B0604020202020204" pitchFamily="34" charset="0"/>
                <a:cs typeface="Arial" panose="020B0604020202020204" pitchFamily="34" charset="0"/>
              </a:rPr>
              <a:t>Үзэл баримтлал: </a:t>
            </a:r>
            <a:r>
              <a:rPr lang="mn-MN" sz="1600" i="0" dirty="0">
                <a:solidFill>
                  <a:srgbClr val="000000"/>
                </a:solidFill>
                <a:effectLst/>
                <a:highlight>
                  <a:srgbClr val="FFFFFF"/>
                </a:highlight>
                <a:latin typeface="Arial" panose="020B0604020202020204" pitchFamily="34" charset="0"/>
                <a:cs typeface="Arial" panose="020B0604020202020204" pitchFamily="34" charset="0"/>
              </a:rPr>
              <a:t>6 бүлэг, 1 эрхэм зорилго, 7 зорилго, 217 зорилт, арга хэмжээ хэрэгжүүлэхээр тусгасан. Нийт 21 аймаг, нийслэл Улаанбаатар хот 96 орон нутгийн хөгжлийн төвтэй байхаар төлөвлөсөн</a:t>
            </a:r>
            <a:endParaRPr lang="en-US" sz="1600" dirty="0">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3AA09490-DF8E-D645-E3E2-4D7F5D5027D3}"/>
              </a:ext>
            </a:extLst>
          </p:cNvPr>
          <p:cNvSpPr/>
          <p:nvPr/>
        </p:nvSpPr>
        <p:spPr>
          <a:xfrm>
            <a:off x="904009" y="3429000"/>
            <a:ext cx="10650682" cy="308696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mn-MN" sz="1600" b="1" dirty="0">
                <a:solidFill>
                  <a:srgbClr val="000000"/>
                </a:solidFill>
                <a:highlight>
                  <a:srgbClr val="FFFFFF"/>
                </a:highlight>
                <a:latin typeface="Arial" panose="020B0604020202020204" pitchFamily="34" charset="0"/>
                <a:cs typeface="Arial" panose="020B0604020202020204" pitchFamily="34" charset="0"/>
              </a:rPr>
              <a:t>Бүсийн тэргүүлэх чиглэл</a:t>
            </a:r>
            <a:r>
              <a:rPr lang="mn-MN" sz="1600" b="1" i="0" dirty="0">
                <a:solidFill>
                  <a:srgbClr val="000000"/>
                </a:solidFill>
                <a:effectLst/>
                <a:highlight>
                  <a:srgbClr val="FFFFFF"/>
                </a:highlight>
                <a:latin typeface="Arial" panose="020B0604020202020204" pitchFamily="34" charset="0"/>
                <a:cs typeface="Arial" panose="020B0604020202020204" pitchFamily="34" charset="0"/>
              </a:rPr>
              <a:t>:</a:t>
            </a:r>
          </a:p>
          <a:p>
            <a:pPr algn="just"/>
            <a:r>
              <a:rPr lang="mn-MN" sz="1600" b="1" dirty="0">
                <a:solidFill>
                  <a:srgbClr val="000000"/>
                </a:solidFill>
                <a:highlight>
                  <a:srgbClr val="FFFFFF"/>
                </a:highlight>
                <a:latin typeface="Arial" panose="020B0604020202020204" pitchFamily="34" charset="0"/>
                <a:cs typeface="Arial" panose="020B0604020202020204" pitchFamily="34" charset="0"/>
              </a:rPr>
              <a:t>Баруун бүс: </a:t>
            </a:r>
            <a:r>
              <a:rPr lang="mn-MN" sz="1600" dirty="0">
                <a:effectLst/>
                <a:latin typeface="Arial" panose="020B0604020202020204" pitchFamily="34" charset="0"/>
                <a:ea typeface="Calibri" panose="020F0502020204030204" pitchFamily="34" charset="0"/>
              </a:rPr>
              <a:t>Байгалийн унаган төрх, олон үндэстэн ястаны түүх, ахуй соёлын баялаг өв санд тулгуурласан эко ба тусгай сонирхолын аялал жуулчлал,</a:t>
            </a:r>
          </a:p>
          <a:p>
            <a:pPr algn="just"/>
            <a:r>
              <a:rPr lang="mn-MN" sz="1600" b="1" dirty="0">
                <a:latin typeface="Arial" panose="020B0604020202020204" pitchFamily="34" charset="0"/>
                <a:cs typeface="Arial" panose="020B0604020202020204" pitchFamily="34" charset="0"/>
              </a:rPr>
              <a:t>Хойд бүс:</a:t>
            </a:r>
            <a:r>
              <a:rPr lang="mn-MN" sz="1600" dirty="0">
                <a:latin typeface="Arial" panose="020B0604020202020204" pitchFamily="34" charset="0"/>
                <a:cs typeface="Arial" panose="020B0604020202020204" pitchFamily="34" charset="0"/>
              </a:rPr>
              <a:t> </a:t>
            </a:r>
            <a:r>
              <a:rPr lang="mn-MN" sz="1600" dirty="0">
                <a:effectLst/>
                <a:latin typeface="Arial" panose="020B0604020202020204" pitchFamily="34" charset="0"/>
                <a:ea typeface="Calibri" panose="020F0502020204030204" pitchFamily="34" charset="0"/>
              </a:rPr>
              <a:t>Дэлхийн шим мандлын сүлжээний бүрэлдэхүүн-Хөвсгөл нуур, Сэлэнгийн савын эко системийн байгалийн унаган төрх, түүх, ахуй соёлын баялаг өв санд тулгуурласан, эко ба өвлийн аялал жуулчлал, амралт сувилалын кластер,</a:t>
            </a:r>
          </a:p>
          <a:p>
            <a:pPr algn="just"/>
            <a:r>
              <a:rPr lang="mn-MN" sz="1600" b="1" dirty="0">
                <a:latin typeface="Arial" panose="020B0604020202020204" pitchFamily="34" charset="0"/>
                <a:ea typeface="Calibri" panose="020F0502020204030204" pitchFamily="34" charset="0"/>
                <a:cs typeface="Arial" panose="020B0604020202020204" pitchFamily="34" charset="0"/>
              </a:rPr>
              <a:t>Төвийн бүс:</a:t>
            </a:r>
            <a:r>
              <a:rPr lang="mn-MN" sz="1600" dirty="0">
                <a:latin typeface="Arial" panose="020B0604020202020204" pitchFamily="34" charset="0"/>
                <a:ea typeface="Calibri" panose="020F0502020204030204" pitchFamily="34" charset="0"/>
                <a:cs typeface="Arial" panose="020B0604020202020204" pitchFamily="34" charset="0"/>
              </a:rPr>
              <a:t> </a:t>
            </a:r>
            <a:r>
              <a:rPr lang="mn-MN" sz="1600" i="1" dirty="0">
                <a:latin typeface="Arial" panose="020B0604020202020204" pitchFamily="34" charset="0"/>
                <a:ea typeface="Calibri" panose="020F0502020204030204" pitchFamily="34" charset="0"/>
                <a:cs typeface="Arial" panose="020B0604020202020204" pitchFamily="34" charset="0"/>
              </a:rPr>
              <a:t>Гурван улсыг холбосон эдийн засгийн коридор</a:t>
            </a:r>
          </a:p>
          <a:p>
            <a:pPr algn="just"/>
            <a:r>
              <a:rPr lang="mn-MN" sz="1600" b="1" dirty="0">
                <a:latin typeface="Arial" panose="020B0604020202020204" pitchFamily="34" charset="0"/>
                <a:ea typeface="Calibri" panose="020F0502020204030204" pitchFamily="34" charset="0"/>
                <a:cs typeface="Arial" panose="020B0604020202020204" pitchFamily="34" charset="0"/>
              </a:rPr>
              <a:t>Хангайн бүс:</a:t>
            </a:r>
            <a:r>
              <a:rPr lang="mn-MN" sz="1600" dirty="0">
                <a:latin typeface="Arial" panose="020B0604020202020204" pitchFamily="34" charset="0"/>
                <a:ea typeface="Calibri" panose="020F0502020204030204" pitchFamily="34" charset="0"/>
                <a:cs typeface="Arial" panose="020B0604020202020204" pitchFamily="34" charset="0"/>
              </a:rPr>
              <a:t> </a:t>
            </a:r>
            <a:r>
              <a:rPr lang="mn-MN" sz="1600" dirty="0">
                <a:effectLst/>
                <a:latin typeface="Arial" panose="020B0604020202020204" pitchFamily="34" charset="0"/>
                <a:ea typeface="Calibri" panose="020F0502020204030204" pitchFamily="34" charset="0"/>
              </a:rPr>
              <a:t>Байгаль, түүх соёл, археологийн үнэт өв санд  тулгуурласан аялал жуулчлал, амралт рашаан сувилал,</a:t>
            </a:r>
          </a:p>
          <a:p>
            <a:pPr algn="just"/>
            <a:r>
              <a:rPr lang="mn-MN" sz="1600" b="1" dirty="0">
                <a:latin typeface="Arial" panose="020B0604020202020204" pitchFamily="34" charset="0"/>
                <a:ea typeface="Calibri" panose="020F0502020204030204" pitchFamily="34" charset="0"/>
                <a:cs typeface="Arial" panose="020B0604020202020204" pitchFamily="34" charset="0"/>
              </a:rPr>
              <a:t>Зүүн бүс:</a:t>
            </a:r>
            <a:r>
              <a:rPr lang="mn-MN" sz="1600" dirty="0">
                <a:latin typeface="Arial" panose="020B0604020202020204" pitchFamily="34" charset="0"/>
                <a:ea typeface="Calibri" panose="020F0502020204030204" pitchFamily="34" charset="0"/>
                <a:cs typeface="Arial" panose="020B0604020202020204" pitchFamily="34" charset="0"/>
              </a:rPr>
              <a:t> .....т</a:t>
            </a:r>
            <a:r>
              <a:rPr lang="mn-MN" sz="1600" dirty="0">
                <a:effectLst/>
                <a:latin typeface="Arial" panose="020B0604020202020204" pitchFamily="34" charset="0"/>
                <a:ea typeface="Calibri" panose="020F0502020204030204" pitchFamily="34" charset="0"/>
              </a:rPr>
              <a:t>үүх соёлын өвд суурилсан аялал жуулчлал,</a:t>
            </a:r>
          </a:p>
          <a:p>
            <a:pPr algn="just"/>
            <a:r>
              <a:rPr lang="mn-MN" sz="1600" b="1" dirty="0">
                <a:latin typeface="Arial" panose="020B0604020202020204" pitchFamily="34" charset="0"/>
                <a:ea typeface="Calibri" panose="020F0502020204030204" pitchFamily="34" charset="0"/>
                <a:cs typeface="Arial" panose="020B0604020202020204" pitchFamily="34" charset="0"/>
              </a:rPr>
              <a:t>Говийн бүс:</a:t>
            </a:r>
            <a:r>
              <a:rPr lang="mn-MN" sz="1600" dirty="0">
                <a:latin typeface="Arial" panose="020B0604020202020204" pitchFamily="34" charset="0"/>
                <a:ea typeface="Calibri" panose="020F0502020204030204" pitchFamily="34" charset="0"/>
                <a:cs typeface="Arial" panose="020B0604020202020204" pitchFamily="34" charset="0"/>
              </a:rPr>
              <a:t> </a:t>
            </a:r>
            <a:r>
              <a:rPr lang="mn-MN" sz="1600" i="1" dirty="0">
                <a:effectLst/>
                <a:latin typeface="Arial" panose="020B0604020202020204" pitchFamily="34" charset="0"/>
                <a:ea typeface="Calibri" panose="020F0502020204030204" pitchFamily="34" charset="0"/>
              </a:rPr>
              <a:t>Говийн бүсийн байгаль, түүх соёл, палеонтологийн үнэт өв сангийн...</a:t>
            </a:r>
            <a:endParaRPr lang="en-US" sz="1600" i="1" dirty="0">
              <a:latin typeface="Arial" panose="020B0604020202020204" pitchFamily="34" charset="0"/>
              <a:cs typeface="Arial" panose="020B0604020202020204" pitchFamily="34" charset="0"/>
            </a:endParaRPr>
          </a:p>
        </p:txBody>
      </p:sp>
      <p:sp>
        <p:nvSpPr>
          <p:cNvPr id="9" name="Title 1">
            <a:extLst>
              <a:ext uri="{FF2B5EF4-FFF2-40B4-BE49-F238E27FC236}">
                <a16:creationId xmlns:a16="http://schemas.microsoft.com/office/drawing/2014/main" id="{FF7F1DB7-4EED-160A-7CBE-70D2110B05E6}"/>
              </a:ext>
            </a:extLst>
          </p:cNvPr>
          <p:cNvSpPr>
            <a:spLocks noGrp="1"/>
          </p:cNvSpPr>
          <p:nvPr>
            <p:ph type="title"/>
          </p:nvPr>
        </p:nvSpPr>
        <p:spPr>
          <a:xfrm>
            <a:off x="904008" y="379702"/>
            <a:ext cx="9675501" cy="663574"/>
          </a:xfrm>
        </p:spPr>
        <p:txBody>
          <a:bodyPr>
            <a:normAutofit/>
          </a:bodyPr>
          <a:lstStyle/>
          <a:p>
            <a:r>
              <a:rPr lang="mn-MN" sz="2200" b="1" dirty="0">
                <a:latin typeface="Arial" panose="020B0604020202020204" pitchFamily="34" charset="0"/>
                <a:cs typeface="Arial" panose="020B0604020202020204" pitchFamily="34" charset="0"/>
              </a:rPr>
              <a:t>Бүсийн тэргүүлэх чиглэл, хөгжлийн бодлого ба аялал жуулчлал</a:t>
            </a:r>
            <a:endParaRPr lang="en-US" sz="2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23795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A99C417-0680-4A72-BE96-C774BB35468F}"/>
              </a:ext>
            </a:extLst>
          </p:cNvPr>
          <p:cNvSpPr txBox="1"/>
          <p:nvPr/>
        </p:nvSpPr>
        <p:spPr>
          <a:xfrm>
            <a:off x="891389" y="157614"/>
            <a:ext cx="9560460" cy="430887"/>
          </a:xfrm>
          <a:prstGeom prst="rect">
            <a:avLst/>
          </a:prstGeom>
          <a:noFill/>
        </p:spPr>
        <p:txBody>
          <a:bodyPr wrap="square">
            <a:spAutoFit/>
          </a:bodyPr>
          <a:lstStyle/>
          <a:p>
            <a:pPr algn="ctr"/>
            <a:r>
              <a:rPr lang="mn-MN" sz="2200" b="1" dirty="0">
                <a:latin typeface="Arial" panose="020B0604020202020204" pitchFamily="34" charset="0"/>
                <a:cs typeface="Arial" panose="020B0604020202020204" pitchFamily="34" charset="0"/>
              </a:rPr>
              <a:t>Монгол Улсын Бүсчилсэн хөгжлийн үзэл баримтлал </a:t>
            </a:r>
            <a:r>
              <a:rPr lang="en-US" sz="2200" b="1" dirty="0">
                <a:latin typeface="Arial" panose="020B0604020202020204" pitchFamily="34" charset="0"/>
                <a:cs typeface="Arial" panose="020B0604020202020204" pitchFamily="34" charset="0"/>
              </a:rPr>
              <a:t>(2024-2050)</a:t>
            </a:r>
            <a:endParaRPr lang="en-US" sz="2200" dirty="0">
              <a:latin typeface="Arial" panose="020B0604020202020204" pitchFamily="34" charset="0"/>
              <a:cs typeface="Arial" panose="020B0604020202020204" pitchFamily="34" charset="0"/>
            </a:endParaRPr>
          </a:p>
        </p:txBody>
      </p:sp>
      <p:grpSp>
        <p:nvGrpSpPr>
          <p:cNvPr id="2" name="Group 1">
            <a:extLst>
              <a:ext uri="{FF2B5EF4-FFF2-40B4-BE49-F238E27FC236}">
                <a16:creationId xmlns:a16="http://schemas.microsoft.com/office/drawing/2014/main" id="{0FE1E8BD-FF7B-D4C9-AA13-A7CF7665C296}"/>
              </a:ext>
            </a:extLst>
          </p:cNvPr>
          <p:cNvGrpSpPr/>
          <p:nvPr/>
        </p:nvGrpSpPr>
        <p:grpSpPr>
          <a:xfrm>
            <a:off x="1086135" y="588833"/>
            <a:ext cx="9473710" cy="6111553"/>
            <a:chOff x="0" y="656494"/>
            <a:chExt cx="9007034" cy="6111553"/>
          </a:xfrm>
        </p:grpSpPr>
        <p:pic>
          <p:nvPicPr>
            <p:cNvPr id="3" name="Picture 2">
              <a:extLst>
                <a:ext uri="{FF2B5EF4-FFF2-40B4-BE49-F238E27FC236}">
                  <a16:creationId xmlns:a16="http://schemas.microsoft.com/office/drawing/2014/main" id="{DC088CDC-8A6A-47A8-B9AF-7871998D9CC4}"/>
                </a:ext>
              </a:extLst>
            </p:cNvPr>
            <p:cNvPicPr>
              <a:picLocks noChangeAspect="1"/>
            </p:cNvPicPr>
            <p:nvPr/>
          </p:nvPicPr>
          <p:blipFill rotWithShape="1">
            <a:blip r:embed="rId3">
              <a:extLst>
                <a:ext uri="{28A0092B-C50C-407E-A947-70E740481C1C}">
                  <a14:useLocalDpi xmlns:a14="http://schemas.microsoft.com/office/drawing/2010/main" val="0"/>
                </a:ext>
              </a:extLst>
            </a:blip>
            <a:srcRect l="3569" t="5149" r="3504" b="5742"/>
            <a:stretch/>
          </p:blipFill>
          <p:spPr>
            <a:xfrm>
              <a:off x="0" y="656494"/>
              <a:ext cx="9007034" cy="6111553"/>
            </a:xfrm>
            <a:prstGeom prst="rect">
              <a:avLst/>
            </a:prstGeom>
          </p:spPr>
        </p:pic>
        <p:sp>
          <p:nvSpPr>
            <p:cNvPr id="6" name="TextBox 5">
              <a:extLst>
                <a:ext uri="{FF2B5EF4-FFF2-40B4-BE49-F238E27FC236}">
                  <a16:creationId xmlns:a16="http://schemas.microsoft.com/office/drawing/2014/main" id="{9CD9433F-1A17-414A-B269-7F4F1AF91F05}"/>
                </a:ext>
              </a:extLst>
            </p:cNvPr>
            <p:cNvSpPr txBox="1"/>
            <p:nvPr/>
          </p:nvSpPr>
          <p:spPr>
            <a:xfrm>
              <a:off x="4622996" y="900517"/>
              <a:ext cx="4067269" cy="369332"/>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mn-MN" i="1" dirty="0"/>
                <a:t>УИХ-ын 2024 оны 64 дүгээр тогтоол.</a:t>
              </a:r>
              <a:endParaRPr lang="en-US" i="1" dirty="0"/>
            </a:p>
          </p:txBody>
        </p:sp>
      </p:grpSp>
    </p:spTree>
    <p:extLst>
      <p:ext uri="{BB962C8B-B14F-4D97-AF65-F5344CB8AC3E}">
        <p14:creationId xmlns:p14="http://schemas.microsoft.com/office/powerpoint/2010/main" val="12481434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0DCA905-58B3-A07C-7570-60FA0120AC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777333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7BE49FD-0527-5354-DADE-5479EF129B6D}"/>
              </a:ext>
            </a:extLst>
          </p:cNvPr>
          <p:cNvSpPr/>
          <p:nvPr/>
        </p:nvSpPr>
        <p:spPr>
          <a:xfrm>
            <a:off x="1191490" y="1151371"/>
            <a:ext cx="9809019" cy="250002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mn-MN" sz="1600" b="1" i="0" dirty="0">
                <a:solidFill>
                  <a:srgbClr val="000000"/>
                </a:solidFill>
                <a:effectLst/>
                <a:highlight>
                  <a:srgbClr val="FFFFFF"/>
                </a:highlight>
                <a:latin typeface="Arial" panose="020B0604020202020204" pitchFamily="34" charset="0"/>
                <a:cs typeface="Arial" panose="020B0604020202020204" pitchFamily="34" charset="0"/>
              </a:rPr>
              <a:t>Гуравдугаар бүлэг: </a:t>
            </a:r>
            <a:r>
              <a:rPr lang="mn-MN" sz="1600" i="0" dirty="0">
                <a:solidFill>
                  <a:srgbClr val="000000"/>
                </a:solidFill>
                <a:effectLst/>
                <a:highlight>
                  <a:srgbClr val="FFFFFF"/>
                </a:highlight>
                <a:latin typeface="Arial" panose="020B0604020202020204" pitchFamily="34" charset="0"/>
                <a:cs typeface="Arial" panose="020B0604020202020204" pitchFamily="34" charset="0"/>
              </a:rPr>
              <a:t> АЯЛАЛ ЖУУЛЧЛАЛЫН БҮС.</a:t>
            </a:r>
          </a:p>
          <a:p>
            <a:pPr algn="just"/>
            <a:r>
              <a:rPr lang="mn-MN" sz="1600" b="0" i="0" dirty="0">
                <a:solidFill>
                  <a:srgbClr val="333333"/>
                </a:solidFill>
                <a:effectLst/>
                <a:highlight>
                  <a:srgbClr val="FFFFFF"/>
                </a:highlight>
                <a:latin typeface="Arial" panose="020B0604020202020204" pitchFamily="34" charset="0"/>
              </a:rPr>
              <a:t>16.1. Монгол Улс тодорхой газар нутгийг тогтвортой аялал жуулчлалыг хөгжүүлэх, гадаадын болон дотоодын хөрөнгө оруулалтыг татах, аялал жуулчлалын бүтээгдэхүүн, үйлчилгээг төрөлжүүлэн хөгжүүлэх зорилгоор орон зайн зохистой төлөвлөлтийг бий болгосон аялал жуулчлалын бүстэй байна.</a:t>
            </a:r>
          </a:p>
          <a:p>
            <a:pPr algn="just"/>
            <a:r>
              <a:rPr lang="mn-MN" sz="1600" b="0" i="0" dirty="0">
                <a:solidFill>
                  <a:srgbClr val="333333"/>
                </a:solidFill>
                <a:effectLst/>
                <a:highlight>
                  <a:srgbClr val="FFFFFF"/>
                </a:highlight>
                <a:latin typeface="Arial" panose="020B0604020202020204" pitchFamily="34" charset="0"/>
              </a:rPr>
              <a:t>16.2. Аялал жуулчлалын бүсийг дараах байдлаар ангилна:</a:t>
            </a:r>
          </a:p>
          <a:p>
            <a:pPr algn="just"/>
            <a:r>
              <a:rPr lang="mn-MN" sz="1600" b="0" i="0" dirty="0">
                <a:solidFill>
                  <a:srgbClr val="333333"/>
                </a:solidFill>
                <a:effectLst/>
                <a:highlight>
                  <a:srgbClr val="FFFFFF"/>
                </a:highlight>
                <a:latin typeface="Arial" panose="020B0604020202020204" pitchFamily="34" charset="0"/>
              </a:rPr>
              <a:t>16.2.1. улсын аялал жуулчлалын бүс;</a:t>
            </a:r>
          </a:p>
          <a:p>
            <a:pPr algn="just"/>
            <a:r>
              <a:rPr lang="mn-MN" sz="1600" b="0" i="0" dirty="0">
                <a:solidFill>
                  <a:srgbClr val="333333"/>
                </a:solidFill>
                <a:effectLst/>
                <a:highlight>
                  <a:srgbClr val="FFFFFF"/>
                </a:highlight>
                <a:latin typeface="Arial" panose="020B0604020202020204" pitchFamily="34" charset="0"/>
              </a:rPr>
              <a:t>16.2.2. орон нутгийн аялал жуулчлалын бүс.</a:t>
            </a:r>
          </a:p>
        </p:txBody>
      </p:sp>
      <p:sp>
        <p:nvSpPr>
          <p:cNvPr id="9" name="Title 1">
            <a:extLst>
              <a:ext uri="{FF2B5EF4-FFF2-40B4-BE49-F238E27FC236}">
                <a16:creationId xmlns:a16="http://schemas.microsoft.com/office/drawing/2014/main" id="{FF7F1DB7-4EED-160A-7CBE-70D2110B05E6}"/>
              </a:ext>
            </a:extLst>
          </p:cNvPr>
          <p:cNvSpPr>
            <a:spLocks noGrp="1"/>
          </p:cNvSpPr>
          <p:nvPr>
            <p:ph type="title"/>
          </p:nvPr>
        </p:nvSpPr>
        <p:spPr>
          <a:xfrm>
            <a:off x="904009" y="379702"/>
            <a:ext cx="7620000" cy="663574"/>
          </a:xfrm>
        </p:spPr>
        <p:txBody>
          <a:bodyPr>
            <a:normAutofit/>
          </a:bodyPr>
          <a:lstStyle/>
          <a:p>
            <a:r>
              <a:rPr lang="mn-MN" sz="2200" b="1" dirty="0">
                <a:latin typeface="Arial" panose="020B0604020202020204" pitchFamily="34" charset="0"/>
                <a:cs typeface="Arial" panose="020B0604020202020204" pitchFamily="34" charset="0"/>
              </a:rPr>
              <a:t>Аялал жуулчлалын бүсчлэл ба хуулийн заалт</a:t>
            </a:r>
            <a:endParaRPr lang="en-US" sz="2200" b="1" dirty="0">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377D37C3-8AE7-1121-4EF8-A97EFD4EDAC8}"/>
              </a:ext>
            </a:extLst>
          </p:cNvPr>
          <p:cNvSpPr/>
          <p:nvPr/>
        </p:nvSpPr>
        <p:spPr>
          <a:xfrm>
            <a:off x="900544" y="3759487"/>
            <a:ext cx="10390909" cy="2956567"/>
          </a:xfrm>
          <a:prstGeom prst="rect">
            <a:avLst/>
          </a:prstGeom>
          <a:ln w="57150">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just"/>
            <a:r>
              <a:rPr lang="mn-MN" sz="1600" b="1" i="0" dirty="0">
                <a:solidFill>
                  <a:srgbClr val="333333"/>
                </a:solidFill>
                <a:effectLst/>
                <a:highlight>
                  <a:srgbClr val="FFFFFF"/>
                </a:highlight>
                <a:latin typeface="Arial" panose="020B0604020202020204" pitchFamily="34" charset="0"/>
              </a:rPr>
              <a:t>Улсын аялал жуулчлалын бүс.</a:t>
            </a:r>
          </a:p>
          <a:p>
            <a:pPr algn="just"/>
            <a:r>
              <a:rPr lang="mn-MN" sz="1600" b="0" i="0" dirty="0">
                <a:solidFill>
                  <a:srgbClr val="333333"/>
                </a:solidFill>
                <a:effectLst/>
                <a:highlight>
                  <a:srgbClr val="FFFFFF"/>
                </a:highlight>
                <a:latin typeface="Arial" panose="020B0604020202020204" pitchFamily="34" charset="0"/>
              </a:rPr>
              <a:t>16.3. Улсын аялал жуулчлалын бүсийг тогтвортой аялал жуулчлалыг хөгжүүлэх, аялал жуулчлалын салбарт байгаль, түүх, соёлын өв, аялал жуулчлалын нөөцийг хамгаалах зорилгод нийцүүлэн </a:t>
            </a:r>
            <a:r>
              <a:rPr lang="mn-MN" sz="1600" b="1" i="0" dirty="0">
                <a:solidFill>
                  <a:srgbClr val="333333"/>
                </a:solidFill>
                <a:effectLst/>
                <a:highlight>
                  <a:srgbClr val="FFFFFF"/>
                </a:highlight>
                <a:latin typeface="Arial" panose="020B0604020202020204" pitchFamily="34" charset="0"/>
              </a:rPr>
              <a:t>Засгийн газраас тогтоож, хилийн заагийг батална</a:t>
            </a:r>
            <a:r>
              <a:rPr lang="mn-MN" sz="1600" b="0" i="0" dirty="0">
                <a:solidFill>
                  <a:srgbClr val="333333"/>
                </a:solidFill>
                <a:effectLst/>
                <a:highlight>
                  <a:srgbClr val="FFFFFF"/>
                </a:highlight>
                <a:latin typeface="Arial" panose="020B0604020202020204" pitchFamily="34" charset="0"/>
              </a:rPr>
              <a:t>.</a:t>
            </a:r>
          </a:p>
          <a:p>
            <a:pPr algn="just"/>
            <a:r>
              <a:rPr lang="mn-MN" sz="1600" b="0" i="0" dirty="0">
                <a:solidFill>
                  <a:srgbClr val="333333"/>
                </a:solidFill>
                <a:effectLst/>
                <a:highlight>
                  <a:srgbClr val="FFFFFF"/>
                </a:highlight>
                <a:latin typeface="Arial" panose="020B0604020202020204" pitchFamily="34" charset="0"/>
              </a:rPr>
              <a:t>16.4. Улсын аялал жуулчлалын бүсийн хилийн заагийг тогтоохдоо газрын асуудал эрхэлсэн төрийн захиргааны төв байгууллага болон </a:t>
            </a:r>
            <a:r>
              <a:rPr lang="mn-MN" sz="1600" b="1" i="0" dirty="0">
                <a:solidFill>
                  <a:srgbClr val="333333"/>
                </a:solidFill>
                <a:effectLst/>
                <a:highlight>
                  <a:srgbClr val="FFFFFF"/>
                </a:highlight>
                <a:latin typeface="Arial" panose="020B0604020202020204" pitchFamily="34" charset="0"/>
              </a:rPr>
              <a:t>Аялал жуулчлалыг хөгжүүлэх үндэсний хороо</a:t>
            </a:r>
            <a:r>
              <a:rPr lang="mn-MN" sz="1600" b="0" i="0" dirty="0">
                <a:solidFill>
                  <a:srgbClr val="333333"/>
                </a:solidFill>
                <a:effectLst/>
                <a:highlight>
                  <a:srgbClr val="FFFFFF"/>
                </a:highlight>
                <a:latin typeface="Arial" panose="020B0604020202020204" pitchFamily="34" charset="0"/>
              </a:rPr>
              <a:t>ны саналыг авна.</a:t>
            </a:r>
          </a:p>
          <a:p>
            <a:pPr algn="just"/>
            <a:r>
              <a:rPr lang="mn-MN" sz="1600" b="0" i="0" dirty="0">
                <a:solidFill>
                  <a:srgbClr val="333333"/>
                </a:solidFill>
                <a:effectLst/>
                <a:highlight>
                  <a:srgbClr val="FFFFFF"/>
                </a:highlight>
                <a:latin typeface="Arial" panose="020B0604020202020204" pitchFamily="34" charset="0"/>
              </a:rPr>
              <a:t>16.5. Улсын аялал жуулчлалын бүсэд аялал жуулчлалын үйл ажиллагаа, газар ашиглалтад холбогдох техникийн зохицуулалт, стандартыг мөрдөх бөгөөд түүнд нийцсэн </a:t>
            </a:r>
            <a:r>
              <a:rPr lang="mn-MN" sz="1600" b="1" i="0" dirty="0">
                <a:solidFill>
                  <a:srgbClr val="333333"/>
                </a:solidFill>
                <a:effectLst/>
                <a:highlight>
                  <a:srgbClr val="FFFFFF"/>
                </a:highlight>
                <a:latin typeface="Arial" panose="020B0604020202020204" pitchFamily="34" charset="0"/>
              </a:rPr>
              <a:t>менежментийн төлөвлөгөө</a:t>
            </a:r>
            <a:r>
              <a:rPr lang="mn-MN" sz="1600" b="0" i="0" dirty="0">
                <a:solidFill>
                  <a:srgbClr val="333333"/>
                </a:solidFill>
                <a:effectLst/>
                <a:highlight>
                  <a:srgbClr val="FFFFFF"/>
                </a:highlight>
                <a:latin typeface="Arial" panose="020B0604020202020204" pitchFamily="34" charset="0"/>
              </a:rPr>
              <a:t>тэй байна.</a:t>
            </a:r>
          </a:p>
          <a:p>
            <a:pPr algn="just"/>
            <a:r>
              <a:rPr lang="mn-MN" sz="1600" b="0" i="0" dirty="0">
                <a:solidFill>
                  <a:srgbClr val="333333"/>
                </a:solidFill>
                <a:effectLst/>
                <a:highlight>
                  <a:srgbClr val="FFFFFF"/>
                </a:highlight>
                <a:latin typeface="Arial" panose="020B0604020202020204" pitchFamily="34" charset="0"/>
              </a:rPr>
              <a:t>16.6. Энэ хуулийн 16.5-д заасан менежментийн төлөвлөгөө, бүсийн </a:t>
            </a:r>
            <a:r>
              <a:rPr lang="mn-MN" sz="1600" b="1" i="0" dirty="0">
                <a:solidFill>
                  <a:srgbClr val="333333"/>
                </a:solidFill>
                <a:effectLst/>
                <a:highlight>
                  <a:srgbClr val="FFFFFF"/>
                </a:highlight>
                <a:latin typeface="Arial" panose="020B0604020202020204" pitchFamily="34" charset="0"/>
              </a:rPr>
              <a:t>аялал жуулчлалын маршрутыг аялал жуулчлалын асуудал эрхэлсэн төрийн захиргааны төв байгууллага</a:t>
            </a:r>
            <a:r>
              <a:rPr lang="mn-MN" sz="1600" b="0" i="0" dirty="0">
                <a:solidFill>
                  <a:srgbClr val="333333"/>
                </a:solidFill>
                <a:effectLst/>
                <a:highlight>
                  <a:srgbClr val="FFFFFF"/>
                </a:highlight>
                <a:latin typeface="Arial" panose="020B0604020202020204" pitchFamily="34" charset="0"/>
              </a:rPr>
              <a:t>  </a:t>
            </a:r>
            <a:r>
              <a:rPr lang="en-US" sz="1600" dirty="0">
                <a:solidFill>
                  <a:srgbClr val="333333"/>
                </a:solidFill>
                <a:highlight>
                  <a:srgbClr val="FFFFFF"/>
                </a:highlight>
                <a:latin typeface="Arial" panose="020B0604020202020204" pitchFamily="34" charset="0"/>
              </a:rPr>
              <a:t>(</a:t>
            </a:r>
            <a:r>
              <a:rPr lang="mn-MN" sz="1600" dirty="0">
                <a:solidFill>
                  <a:srgbClr val="333333"/>
                </a:solidFill>
                <a:highlight>
                  <a:srgbClr val="FFFFFF"/>
                </a:highlight>
                <a:latin typeface="Arial" panose="020B0604020202020204" pitchFamily="34" charset="0"/>
              </a:rPr>
              <a:t>Яам</a:t>
            </a:r>
            <a:r>
              <a:rPr lang="en-US" sz="1600" dirty="0">
                <a:solidFill>
                  <a:srgbClr val="333333"/>
                </a:solidFill>
                <a:highlight>
                  <a:srgbClr val="FFFFFF"/>
                </a:highlight>
                <a:latin typeface="Arial" panose="020B0604020202020204" pitchFamily="34" charset="0"/>
              </a:rPr>
              <a:t>)</a:t>
            </a:r>
            <a:r>
              <a:rPr lang="mn-MN" sz="1600" dirty="0">
                <a:solidFill>
                  <a:srgbClr val="333333"/>
                </a:solidFill>
                <a:highlight>
                  <a:srgbClr val="FFFFFF"/>
                </a:highlight>
                <a:latin typeface="Arial" panose="020B0604020202020204" pitchFamily="34" charset="0"/>
              </a:rPr>
              <a:t> </a:t>
            </a:r>
            <a:r>
              <a:rPr lang="mn-MN" sz="1600" b="0" i="0" dirty="0">
                <a:solidFill>
                  <a:srgbClr val="333333"/>
                </a:solidFill>
                <a:effectLst/>
                <a:highlight>
                  <a:srgbClr val="FFFFFF"/>
                </a:highlight>
                <a:latin typeface="Arial" panose="020B0604020202020204" pitchFamily="34" charset="0"/>
              </a:rPr>
              <a:t>батална.</a:t>
            </a:r>
          </a:p>
        </p:txBody>
      </p:sp>
    </p:spTree>
    <p:extLst>
      <p:ext uri="{BB962C8B-B14F-4D97-AF65-F5344CB8AC3E}">
        <p14:creationId xmlns:p14="http://schemas.microsoft.com/office/powerpoint/2010/main" val="33367819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ACBE43-F5B9-13CC-DC23-BAFA7686B1D2}"/>
            </a:ext>
          </a:extLst>
        </p:cNvPr>
        <p:cNvGrpSpPr/>
        <p:nvPr/>
      </p:nvGrpSpPr>
      <p:grpSpPr>
        <a:xfrm>
          <a:off x="0" y="0"/>
          <a:ext cx="0" cy="0"/>
          <a:chOff x="0" y="0"/>
          <a:chExt cx="0" cy="0"/>
        </a:xfrm>
      </p:grpSpPr>
      <p:sp>
        <p:nvSpPr>
          <p:cNvPr id="9" name="Title 1">
            <a:extLst>
              <a:ext uri="{FF2B5EF4-FFF2-40B4-BE49-F238E27FC236}">
                <a16:creationId xmlns:a16="http://schemas.microsoft.com/office/drawing/2014/main" id="{9D565081-425B-D16B-253A-5CFD7CF14BAB}"/>
              </a:ext>
            </a:extLst>
          </p:cNvPr>
          <p:cNvSpPr>
            <a:spLocks noGrp="1"/>
          </p:cNvSpPr>
          <p:nvPr>
            <p:ph type="title"/>
          </p:nvPr>
        </p:nvSpPr>
        <p:spPr>
          <a:xfrm>
            <a:off x="923674" y="506464"/>
            <a:ext cx="7620000" cy="663574"/>
          </a:xfrm>
        </p:spPr>
        <p:txBody>
          <a:bodyPr>
            <a:normAutofit/>
          </a:bodyPr>
          <a:lstStyle/>
          <a:p>
            <a:r>
              <a:rPr lang="mn-MN" sz="2200" b="1" dirty="0">
                <a:latin typeface="Arial" panose="020B0604020202020204" pitchFamily="34" charset="0"/>
                <a:cs typeface="Arial" panose="020B0604020202020204" pitchFamily="34" charset="0"/>
              </a:rPr>
              <a:t>Аялал жуулчлалын бүсчлэл ба хуулийн заалт</a:t>
            </a:r>
            <a:endParaRPr lang="en-US" sz="2200" b="1" dirty="0">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12857790-4374-81FD-0FE6-DA7A087D03BF}"/>
              </a:ext>
            </a:extLst>
          </p:cNvPr>
          <p:cNvSpPr/>
          <p:nvPr/>
        </p:nvSpPr>
        <p:spPr>
          <a:xfrm>
            <a:off x="1002890" y="1170038"/>
            <a:ext cx="10422193" cy="5378868"/>
          </a:xfrm>
          <a:prstGeom prst="rect">
            <a:avLst/>
          </a:prstGeom>
          <a:ln w="57150">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just">
              <a:lnSpc>
                <a:spcPts val="1500"/>
              </a:lnSpc>
              <a:spcBef>
                <a:spcPts val="750"/>
              </a:spcBef>
            </a:pPr>
            <a:r>
              <a:rPr lang="mn-MN" sz="1600" b="0" i="0" dirty="0">
                <a:solidFill>
                  <a:srgbClr val="333333"/>
                </a:solidFill>
                <a:effectLst/>
                <a:latin typeface="Arial" panose="020B0604020202020204" pitchFamily="34" charset="0"/>
                <a:cs typeface="Arial" panose="020B0604020202020204" pitchFamily="34" charset="0"/>
              </a:rPr>
              <a:t>16.7. </a:t>
            </a:r>
            <a:r>
              <a:rPr lang="mn-MN" sz="1600" b="1" i="0" dirty="0">
                <a:solidFill>
                  <a:srgbClr val="333333"/>
                </a:solidFill>
                <a:effectLst/>
                <a:latin typeface="Arial" panose="020B0604020202020204" pitchFamily="34" charset="0"/>
                <a:cs typeface="Arial" panose="020B0604020202020204" pitchFamily="34" charset="0"/>
              </a:rPr>
              <a:t>Аймаг,</a:t>
            </a:r>
            <a:r>
              <a:rPr lang="mn-MN" sz="1600" b="0" i="0" dirty="0">
                <a:solidFill>
                  <a:srgbClr val="333333"/>
                </a:solidFill>
                <a:effectLst/>
                <a:latin typeface="Arial" panose="020B0604020202020204" pitchFamily="34" charset="0"/>
                <a:cs typeface="Arial" panose="020B0604020202020204" pitchFamily="34" charset="0"/>
              </a:rPr>
              <a:t> нийслэлийн аялал жуулчлалын асуудал хариуцсан нэгж орон нутгийн аялал жуулчлалын </a:t>
            </a:r>
            <a:r>
              <a:rPr lang="mn-MN" sz="1600" b="1" i="0" dirty="0">
                <a:solidFill>
                  <a:srgbClr val="333333"/>
                </a:solidFill>
                <a:effectLst/>
                <a:latin typeface="Arial" panose="020B0604020202020204" pitchFamily="34" charset="0"/>
                <a:cs typeface="Arial" panose="020B0604020202020204" pitchFamily="34" charset="0"/>
              </a:rPr>
              <a:t>бүсийн хилийн заагийг аймаг, нийслэлийн газар зохион байгуулалтын төлөвлөгөөнд нийцүүлэн боловсруулах</a:t>
            </a:r>
          </a:p>
          <a:p>
            <a:pPr algn="just">
              <a:lnSpc>
                <a:spcPts val="1500"/>
              </a:lnSpc>
              <a:spcBef>
                <a:spcPts val="750"/>
              </a:spcBef>
            </a:pPr>
            <a:r>
              <a:rPr lang="mn-MN" sz="1600" b="0" i="0" dirty="0">
                <a:solidFill>
                  <a:srgbClr val="333333"/>
                </a:solidFill>
                <a:effectLst/>
                <a:latin typeface="Arial" panose="020B0604020202020204" pitchFamily="34" charset="0"/>
                <a:cs typeface="Arial" panose="020B0604020202020204" pitchFamily="34" charset="0"/>
              </a:rPr>
              <a:t>16.8. Орон нутгийн аялал жуулчлалын бүс нь </a:t>
            </a:r>
            <a:r>
              <a:rPr lang="mn-MN" sz="1600" b="1" i="0" dirty="0">
                <a:solidFill>
                  <a:srgbClr val="333333"/>
                </a:solidFill>
                <a:effectLst/>
                <a:latin typeface="Arial" panose="020B0604020202020204" pitchFamily="34" charset="0"/>
                <a:cs typeface="Arial" panose="020B0604020202020204" pitchFamily="34" charset="0"/>
              </a:rPr>
              <a:t>менежментийн төлөвлөгөөтэй байна</a:t>
            </a:r>
            <a:r>
              <a:rPr lang="mn-MN" sz="1600" b="0" i="0" dirty="0">
                <a:solidFill>
                  <a:srgbClr val="333333"/>
                </a:solidFill>
                <a:effectLst/>
                <a:latin typeface="Arial" panose="020B0604020202020204" pitchFamily="34" charset="0"/>
                <a:cs typeface="Arial" panose="020B0604020202020204" pitchFamily="34" charset="0"/>
              </a:rPr>
              <a:t>. Орон нутгийн аялал жуулчлалын бүсийн газар зохион байгуулалтын асуудлыг аймаг, нийслэл, сум, дүүргийн газар зохион байгуулалтын төлөвлөгөөний дагуу хэрэгжүүлнэ.</a:t>
            </a:r>
          </a:p>
          <a:p>
            <a:pPr algn="just">
              <a:lnSpc>
                <a:spcPts val="1500"/>
              </a:lnSpc>
              <a:spcBef>
                <a:spcPts val="750"/>
              </a:spcBef>
            </a:pPr>
            <a:r>
              <a:rPr lang="mn-MN" sz="1600" b="0" i="0" dirty="0">
                <a:solidFill>
                  <a:srgbClr val="333333"/>
                </a:solidFill>
                <a:effectLst/>
                <a:latin typeface="Arial" panose="020B0604020202020204" pitchFamily="34" charset="0"/>
                <a:cs typeface="Arial" panose="020B0604020202020204" pitchFamily="34" charset="0"/>
              </a:rPr>
              <a:t>16.9. Улсын аялал жуулчлалын бүсэд хамаарах аймаг, нийслэл, сум, дүүргийн газар зохион байгуулалтын төлөвлөгөөнд энэ хуулийн 16.5-д заасан техникийн зохицуулалт, стандартыг мөрдөнө.</a:t>
            </a:r>
          </a:p>
          <a:p>
            <a:pPr algn="just">
              <a:lnSpc>
                <a:spcPts val="1500"/>
              </a:lnSpc>
              <a:spcBef>
                <a:spcPts val="750"/>
              </a:spcBef>
            </a:pPr>
            <a:r>
              <a:rPr lang="mn-MN" sz="1600" b="0" i="0" dirty="0">
                <a:solidFill>
                  <a:srgbClr val="333333"/>
                </a:solidFill>
                <a:effectLst/>
                <a:latin typeface="Arial" panose="020B0604020202020204" pitchFamily="34" charset="0"/>
                <a:cs typeface="Arial" panose="020B0604020202020204" pitchFamily="34" charset="0"/>
              </a:rPr>
              <a:t>16.10. Орон нутгийн аялал жуулчлалын бүсийн </a:t>
            </a:r>
            <a:r>
              <a:rPr lang="mn-MN" sz="1600" b="1" i="0" dirty="0">
                <a:solidFill>
                  <a:srgbClr val="333333"/>
                </a:solidFill>
                <a:effectLst/>
                <a:latin typeface="Arial" panose="020B0604020202020204" pitchFamily="34" charset="0"/>
                <a:cs typeface="Arial" panose="020B0604020202020204" pitchFamily="34" charset="0"/>
              </a:rPr>
              <a:t>менежментийн төлөвлөгөөг</a:t>
            </a:r>
            <a:r>
              <a:rPr lang="mn-MN" sz="1600" b="0" i="0" dirty="0">
                <a:solidFill>
                  <a:srgbClr val="333333"/>
                </a:solidFill>
                <a:effectLst/>
                <a:latin typeface="Arial" panose="020B0604020202020204" pitchFamily="34" charset="0"/>
                <a:cs typeface="Arial" panose="020B0604020202020204" pitchFamily="34" charset="0"/>
              </a:rPr>
              <a:t> аймаг, нийслэлийн аялал жуулчлалын асуудал хариуцсан нэгж боловсруулж, аймаг, нийслэлийн ИТХ батална.</a:t>
            </a:r>
          </a:p>
          <a:p>
            <a:pPr algn="just">
              <a:lnSpc>
                <a:spcPts val="1500"/>
              </a:lnSpc>
              <a:spcBef>
                <a:spcPts val="750"/>
              </a:spcBef>
            </a:pPr>
            <a:r>
              <a:rPr lang="mn-MN" sz="1600" b="0" i="0" dirty="0">
                <a:solidFill>
                  <a:srgbClr val="333333"/>
                </a:solidFill>
                <a:effectLst/>
                <a:latin typeface="Arial" panose="020B0604020202020204" pitchFamily="34" charset="0"/>
                <a:cs typeface="Arial" panose="020B0604020202020204" pitchFamily="34" charset="0"/>
              </a:rPr>
              <a:t>16.11. Улсын аялал жуулчлалын бүсийн менежментийг аялал жуулчлалын асуудал эрхэлсэн төрийн захиргааны төв байгууллага, орон нутгийн аялал жуулчлалын бүсийн менежментийг аймаг, нийслэлийн </a:t>
            </a:r>
            <a:r>
              <a:rPr lang="mn-MN" sz="1600" b="1" i="0" dirty="0">
                <a:solidFill>
                  <a:srgbClr val="333333"/>
                </a:solidFill>
                <a:effectLst/>
                <a:latin typeface="Arial" panose="020B0604020202020204" pitchFamily="34" charset="0"/>
                <a:cs typeface="Arial" panose="020B0604020202020204" pitchFamily="34" charset="0"/>
              </a:rPr>
              <a:t>Засаг дарга</a:t>
            </a:r>
            <a:r>
              <a:rPr lang="mn-MN" sz="1600" b="0" i="0" dirty="0">
                <a:solidFill>
                  <a:srgbClr val="333333"/>
                </a:solidFill>
                <a:effectLst/>
                <a:latin typeface="Arial" panose="020B0604020202020204" pitchFamily="34" charset="0"/>
                <a:cs typeface="Arial" panose="020B0604020202020204" pitchFamily="34" charset="0"/>
              </a:rPr>
              <a:t> хариуцан зохион байгуулна.</a:t>
            </a:r>
          </a:p>
          <a:p>
            <a:pPr algn="just">
              <a:lnSpc>
                <a:spcPts val="1500"/>
              </a:lnSpc>
              <a:spcBef>
                <a:spcPts val="750"/>
              </a:spcBef>
            </a:pPr>
            <a:r>
              <a:rPr lang="mn-MN" sz="1600" b="0" i="0" dirty="0">
                <a:solidFill>
                  <a:srgbClr val="333333"/>
                </a:solidFill>
                <a:effectLst/>
                <a:latin typeface="Arial" panose="020B0604020202020204" pitchFamily="34" charset="0"/>
                <a:cs typeface="Arial" panose="020B0604020202020204" pitchFamily="34" charset="0"/>
              </a:rPr>
              <a:t>16.12. Аялал жуулчлалын бүсийн менежментийг бүхэлд нь, эсхүл тодорхой хэсгийг гэрээний үндсэн дээр </a:t>
            </a:r>
            <a:r>
              <a:rPr lang="mn-MN" sz="1600" b="1" i="0" dirty="0">
                <a:solidFill>
                  <a:srgbClr val="333333"/>
                </a:solidFill>
                <a:effectLst/>
                <a:latin typeface="Arial" panose="020B0604020202020204" pitchFamily="34" charset="0"/>
                <a:cs typeface="Arial" panose="020B0604020202020204" pitchFamily="34" charset="0"/>
              </a:rPr>
              <a:t>хуулийн этгээдээр гүйцэтгүүлж болно</a:t>
            </a:r>
            <a:r>
              <a:rPr lang="mn-MN" sz="1600" b="0" i="0" dirty="0">
                <a:solidFill>
                  <a:srgbClr val="333333"/>
                </a:solidFill>
                <a:effectLst/>
                <a:latin typeface="Arial" panose="020B0604020202020204" pitchFamily="34" charset="0"/>
                <a:cs typeface="Arial" panose="020B0604020202020204" pitchFamily="34" charset="0"/>
              </a:rPr>
              <a:t>.</a:t>
            </a:r>
          </a:p>
          <a:p>
            <a:pPr algn="just">
              <a:lnSpc>
                <a:spcPts val="1500"/>
              </a:lnSpc>
              <a:spcBef>
                <a:spcPts val="750"/>
              </a:spcBef>
            </a:pPr>
            <a:r>
              <a:rPr lang="mn-MN" sz="1600" b="0" i="0" dirty="0">
                <a:solidFill>
                  <a:srgbClr val="333333"/>
                </a:solidFill>
                <a:effectLst/>
                <a:latin typeface="Arial" panose="020B0604020202020204" pitchFamily="34" charset="0"/>
                <a:cs typeface="Arial" panose="020B0604020202020204" pitchFamily="34" charset="0"/>
              </a:rPr>
              <a:t>16.13. Орон нутгийн аялал жуулчлалын бүсийн хилийн заагийг тогтоохдоо улсын аялал жуулчлалын бүсийн </a:t>
            </a:r>
            <a:r>
              <a:rPr lang="mn-MN" sz="1600" b="1" i="0" dirty="0">
                <a:solidFill>
                  <a:srgbClr val="333333"/>
                </a:solidFill>
                <a:effectLst/>
                <a:latin typeface="Arial" panose="020B0604020202020204" pitchFamily="34" charset="0"/>
                <a:cs typeface="Arial" panose="020B0604020202020204" pitchFamily="34" charset="0"/>
              </a:rPr>
              <a:t>хилийн заагтай давхцуулж тогтоохыг хориглоно</a:t>
            </a:r>
            <a:r>
              <a:rPr lang="mn-MN" sz="1600" b="0" i="0" dirty="0">
                <a:solidFill>
                  <a:srgbClr val="333333"/>
                </a:solidFill>
                <a:effectLst/>
                <a:latin typeface="Arial" panose="020B0604020202020204" pitchFamily="34" charset="0"/>
                <a:cs typeface="Arial" panose="020B0604020202020204" pitchFamily="34" charset="0"/>
              </a:rPr>
              <a:t>.</a:t>
            </a:r>
          </a:p>
          <a:p>
            <a:pPr algn="just">
              <a:lnSpc>
                <a:spcPts val="1500"/>
              </a:lnSpc>
              <a:spcBef>
                <a:spcPts val="750"/>
              </a:spcBef>
            </a:pPr>
            <a:r>
              <a:rPr lang="mn-MN" sz="1600" b="0" i="0" dirty="0">
                <a:solidFill>
                  <a:srgbClr val="333333"/>
                </a:solidFill>
                <a:effectLst/>
                <a:latin typeface="Arial" panose="020B0604020202020204" pitchFamily="34" charset="0"/>
                <a:cs typeface="Arial" panose="020B0604020202020204" pitchFamily="34" charset="0"/>
              </a:rPr>
              <a:t>16.14. Улсын аялал жуулчлалын бүстэй орон нутгийн аялал жуулчлалын бүс </a:t>
            </a:r>
            <a:r>
              <a:rPr lang="mn-MN" sz="1600" b="1" i="0" dirty="0">
                <a:solidFill>
                  <a:srgbClr val="333333"/>
                </a:solidFill>
                <a:effectLst/>
                <a:latin typeface="Arial" panose="020B0604020202020204" pitchFamily="34" charset="0"/>
                <a:cs typeface="Arial" panose="020B0604020202020204" pitchFamily="34" charset="0"/>
              </a:rPr>
              <a:t>давхацсан тохиолдолд</a:t>
            </a:r>
            <a:r>
              <a:rPr lang="mn-MN" sz="1600" b="0" i="0" dirty="0">
                <a:solidFill>
                  <a:srgbClr val="333333"/>
                </a:solidFill>
                <a:effectLst/>
                <a:latin typeface="Arial" panose="020B0604020202020204" pitchFamily="34" charset="0"/>
                <a:cs typeface="Arial" panose="020B0604020202020204" pitchFamily="34" charset="0"/>
              </a:rPr>
              <a:t> тухайн хэсгийг холбогдох иргэдийн Төлөөлөгчдийн Хурал хүчингүй болгоно.</a:t>
            </a:r>
          </a:p>
          <a:p>
            <a:pPr algn="just">
              <a:lnSpc>
                <a:spcPts val="1500"/>
              </a:lnSpc>
              <a:spcBef>
                <a:spcPts val="750"/>
              </a:spcBef>
            </a:pPr>
            <a:r>
              <a:rPr lang="mn-MN" sz="1600" b="0" i="0" dirty="0">
                <a:solidFill>
                  <a:srgbClr val="333333"/>
                </a:solidFill>
                <a:effectLst/>
                <a:latin typeface="Arial" panose="020B0604020202020204" pitchFamily="34" charset="0"/>
                <a:cs typeface="Arial" panose="020B0604020202020204" pitchFamily="34" charset="0"/>
              </a:rPr>
              <a:t>16.15. Улсын болон орон нутгийн аялал жуулчлалын бүсэд үйл ажиллагаа эрхлэх аялал жуулчлалын үйлчилгээний байгууллага болон нутгийн иргэдэд түшиглэсэн аялал жуулчлал эрхлэгч хоорондын орон зайн төлөвлөлтөд холбогдох техникийн зохицуулалт, стандартыг заавал дагаж мөрдөнө.</a:t>
            </a:r>
          </a:p>
        </p:txBody>
      </p:sp>
    </p:spTree>
    <p:extLst>
      <p:ext uri="{BB962C8B-B14F-4D97-AF65-F5344CB8AC3E}">
        <p14:creationId xmlns:p14="http://schemas.microsoft.com/office/powerpoint/2010/main" val="36440059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9240F9-11A2-61F4-D673-2F0912A190C9}"/>
            </a:ext>
          </a:extLst>
        </p:cNvPr>
        <p:cNvGrpSpPr/>
        <p:nvPr/>
      </p:nvGrpSpPr>
      <p:grpSpPr>
        <a:xfrm>
          <a:off x="0" y="0"/>
          <a:ext cx="0" cy="0"/>
          <a:chOff x="0" y="0"/>
          <a:chExt cx="0" cy="0"/>
        </a:xfrm>
      </p:grpSpPr>
      <p:sp>
        <p:nvSpPr>
          <p:cNvPr id="14" name="Title 1">
            <a:extLst>
              <a:ext uri="{FF2B5EF4-FFF2-40B4-BE49-F238E27FC236}">
                <a16:creationId xmlns:a16="http://schemas.microsoft.com/office/drawing/2014/main" id="{52E21278-F219-1176-29F0-6A84F9FE7006}"/>
              </a:ext>
            </a:extLst>
          </p:cNvPr>
          <p:cNvSpPr>
            <a:spLocks noGrp="1"/>
          </p:cNvSpPr>
          <p:nvPr>
            <p:ph type="title"/>
          </p:nvPr>
        </p:nvSpPr>
        <p:spPr>
          <a:xfrm>
            <a:off x="547252" y="299312"/>
            <a:ext cx="8970374" cy="663574"/>
          </a:xfrm>
        </p:spPr>
        <p:txBody>
          <a:bodyPr>
            <a:normAutofit/>
          </a:bodyPr>
          <a:lstStyle/>
          <a:p>
            <a:r>
              <a:rPr lang="mn-MN" sz="2200" b="1" dirty="0">
                <a:latin typeface="Arial" panose="020B0604020202020204" pitchFamily="34" charset="0"/>
                <a:cs typeface="Arial" panose="020B0604020202020204" pitchFamily="34" charset="0"/>
              </a:rPr>
              <a:t>Аймаг, орон нутгийн бодлого ба аялал жуулчлалын бүсчлэл</a:t>
            </a:r>
            <a:endParaRPr lang="en-US" sz="2200" b="1" dirty="0">
              <a:latin typeface="Arial" panose="020B0604020202020204" pitchFamily="34" charset="0"/>
              <a:cs typeface="Arial" panose="020B0604020202020204" pitchFamily="34" charset="0"/>
            </a:endParaRPr>
          </a:p>
        </p:txBody>
      </p:sp>
      <p:grpSp>
        <p:nvGrpSpPr>
          <p:cNvPr id="51" name="Group 50">
            <a:extLst>
              <a:ext uri="{FF2B5EF4-FFF2-40B4-BE49-F238E27FC236}">
                <a16:creationId xmlns:a16="http://schemas.microsoft.com/office/drawing/2014/main" id="{9C5FA8A6-6DEE-50CA-52A5-D603270A58BB}"/>
              </a:ext>
            </a:extLst>
          </p:cNvPr>
          <p:cNvGrpSpPr/>
          <p:nvPr/>
        </p:nvGrpSpPr>
        <p:grpSpPr>
          <a:xfrm>
            <a:off x="822614" y="1113766"/>
            <a:ext cx="10207473" cy="5312194"/>
            <a:chOff x="209550" y="1103375"/>
            <a:chExt cx="10207473" cy="5312194"/>
          </a:xfrm>
        </p:grpSpPr>
        <p:grpSp>
          <p:nvGrpSpPr>
            <p:cNvPr id="49" name="Group 48">
              <a:extLst>
                <a:ext uri="{FF2B5EF4-FFF2-40B4-BE49-F238E27FC236}">
                  <a16:creationId xmlns:a16="http://schemas.microsoft.com/office/drawing/2014/main" id="{8985349B-8EC7-267D-3B06-DD32D2BACF5E}"/>
                </a:ext>
              </a:extLst>
            </p:cNvPr>
            <p:cNvGrpSpPr/>
            <p:nvPr/>
          </p:nvGrpSpPr>
          <p:grpSpPr>
            <a:xfrm>
              <a:off x="1013162" y="1103375"/>
              <a:ext cx="9403861" cy="5312194"/>
              <a:chOff x="1013162" y="1103375"/>
              <a:chExt cx="9403861" cy="5312194"/>
            </a:xfrm>
          </p:grpSpPr>
          <p:sp>
            <p:nvSpPr>
              <p:cNvPr id="2" name="Rectangle 1">
                <a:extLst>
                  <a:ext uri="{FF2B5EF4-FFF2-40B4-BE49-F238E27FC236}">
                    <a16:creationId xmlns:a16="http://schemas.microsoft.com/office/drawing/2014/main" id="{1372EF32-D88A-023B-8727-77D9122B4DFC}"/>
                  </a:ext>
                </a:extLst>
              </p:cNvPr>
              <p:cNvSpPr/>
              <p:nvPr/>
            </p:nvSpPr>
            <p:spPr>
              <a:xfrm>
                <a:off x="1013166" y="1103375"/>
                <a:ext cx="4094021" cy="445222"/>
              </a:xfrm>
              <a:prstGeom prst="rect">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r>
                  <a:rPr lang="mn-MN" sz="1400" b="1" dirty="0">
                    <a:latin typeface="Arial" panose="020B0604020202020204" pitchFamily="34" charset="0"/>
                    <a:cs typeface="Arial" panose="020B0604020202020204" pitchFamily="34" charset="0"/>
                  </a:rPr>
                  <a:t>Эдийн засгийн бүсийн тэргүүлэх чиглэл</a:t>
                </a:r>
                <a:endParaRPr lang="en-US" sz="1400" b="1" dirty="0">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39B4DE73-9390-37C6-6BFE-D76B3A1B0205}"/>
                  </a:ext>
                </a:extLst>
              </p:cNvPr>
              <p:cNvSpPr/>
              <p:nvPr/>
            </p:nvSpPr>
            <p:spPr>
              <a:xfrm>
                <a:off x="1013165" y="1914537"/>
                <a:ext cx="4094021" cy="445222"/>
              </a:xfrm>
              <a:prstGeom prst="rect">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r>
                  <a:rPr lang="mn-MN" sz="1400" b="1" dirty="0">
                    <a:latin typeface="Arial" panose="020B0604020202020204" pitchFamily="34" charset="0"/>
                    <a:cs typeface="Arial" panose="020B0604020202020204" pitchFamily="34" charset="0"/>
                  </a:rPr>
                  <a:t>Эдийн засгийн бүсийн зөвлөл</a:t>
                </a:r>
                <a:endParaRPr lang="en-US" sz="1400" b="1" dirty="0">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2A27899C-20BF-9F64-5CE1-D2F59D96452A}"/>
                  </a:ext>
                </a:extLst>
              </p:cNvPr>
              <p:cNvSpPr/>
              <p:nvPr/>
            </p:nvSpPr>
            <p:spPr>
              <a:xfrm>
                <a:off x="1013163" y="2725699"/>
                <a:ext cx="4094021" cy="445222"/>
              </a:xfrm>
              <a:prstGeom prst="rect">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r>
                  <a:rPr lang="mn-MN" sz="1400" b="1" dirty="0">
                    <a:latin typeface="Arial" panose="020B0604020202020204" pitchFamily="34" charset="0"/>
                    <a:cs typeface="Arial" panose="020B0604020202020204" pitchFamily="34" charset="0"/>
                  </a:rPr>
                  <a:t>Аймгийн хөгжлийн бодлого, тэргүүлэх чиглэл</a:t>
                </a:r>
                <a:endParaRPr lang="en-US" sz="1400" b="1" dirty="0">
                  <a:latin typeface="Arial" panose="020B060402020202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id="{BB3D7955-58B7-0793-B03D-8F67F9FFA4A1}"/>
                  </a:ext>
                </a:extLst>
              </p:cNvPr>
              <p:cNvSpPr/>
              <p:nvPr/>
            </p:nvSpPr>
            <p:spPr>
              <a:xfrm>
                <a:off x="1013162" y="4345230"/>
                <a:ext cx="4094021" cy="445222"/>
              </a:xfrm>
              <a:prstGeom prst="rect">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r>
                  <a:rPr lang="mn-MN" sz="1400" b="1" dirty="0">
                    <a:latin typeface="Arial" panose="020B0604020202020204" pitchFamily="34" charset="0"/>
                    <a:cs typeface="Arial" panose="020B0604020202020204" pitchFamily="34" charset="0"/>
                  </a:rPr>
                  <a:t>ЗД-ын үйл ажиллагааны хөтөлбөр</a:t>
                </a:r>
                <a:endParaRPr lang="en-US" sz="1400" b="1" dirty="0">
                  <a:latin typeface="Arial" panose="020B0604020202020204" pitchFamily="34" charset="0"/>
                  <a:cs typeface="Arial" panose="020B0604020202020204" pitchFamily="34" charset="0"/>
                </a:endParaRPr>
              </a:p>
            </p:txBody>
          </p:sp>
          <p:sp>
            <p:nvSpPr>
              <p:cNvPr id="17" name="Rectangle 16">
                <a:extLst>
                  <a:ext uri="{FF2B5EF4-FFF2-40B4-BE49-F238E27FC236}">
                    <a16:creationId xmlns:a16="http://schemas.microsoft.com/office/drawing/2014/main" id="{7E8086D8-AA6E-2B5A-8AD9-9CD90D4AD41B}"/>
                  </a:ext>
                </a:extLst>
              </p:cNvPr>
              <p:cNvSpPr/>
              <p:nvPr/>
            </p:nvSpPr>
            <p:spPr>
              <a:xfrm>
                <a:off x="1013162" y="3539226"/>
                <a:ext cx="4094021" cy="445222"/>
              </a:xfrm>
              <a:prstGeom prst="rect">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r>
                  <a:rPr lang="mn-MN" sz="1400" b="1" dirty="0">
                    <a:latin typeface="Arial" panose="020B0604020202020204" pitchFamily="34" charset="0"/>
                    <a:cs typeface="Arial" panose="020B0604020202020204" pitchFamily="34" charset="0"/>
                  </a:rPr>
                  <a:t>ИТХ-ын тогтоол, шийдвэр</a:t>
                </a:r>
                <a:endParaRPr lang="en-US" sz="1400" b="1" dirty="0">
                  <a:latin typeface="Arial" panose="020B0604020202020204" pitchFamily="34" charset="0"/>
                  <a:cs typeface="Arial" panose="020B0604020202020204" pitchFamily="34" charset="0"/>
                </a:endParaRPr>
              </a:p>
            </p:txBody>
          </p:sp>
          <p:sp>
            <p:nvSpPr>
              <p:cNvPr id="18" name="Rectangle 17">
                <a:extLst>
                  <a:ext uri="{FF2B5EF4-FFF2-40B4-BE49-F238E27FC236}">
                    <a16:creationId xmlns:a16="http://schemas.microsoft.com/office/drawing/2014/main" id="{F4540F67-0B3D-F77E-5762-89EEDC3192A6}"/>
                  </a:ext>
                </a:extLst>
              </p:cNvPr>
              <p:cNvSpPr/>
              <p:nvPr/>
            </p:nvSpPr>
            <p:spPr>
              <a:xfrm>
                <a:off x="1013162" y="5164343"/>
                <a:ext cx="4094021" cy="445222"/>
              </a:xfrm>
              <a:prstGeom prst="rect">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r>
                  <a:rPr lang="mn-MN" sz="1400" b="1" dirty="0">
                    <a:latin typeface="Arial" panose="020B0604020202020204" pitchFamily="34" charset="0"/>
                    <a:cs typeface="Arial" panose="020B0604020202020204" pitchFamily="34" charset="0"/>
                  </a:rPr>
                  <a:t>АЖ-ын бүсчлэлийн менежментийн төлөвлөлт</a:t>
                </a:r>
                <a:endParaRPr lang="en-US" sz="1400" b="1" dirty="0">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82AC0A69-13BB-BECD-7EE0-157465756903}"/>
                  </a:ext>
                </a:extLst>
              </p:cNvPr>
              <p:cNvSpPr/>
              <p:nvPr/>
            </p:nvSpPr>
            <p:spPr>
              <a:xfrm>
                <a:off x="1013165" y="5970347"/>
                <a:ext cx="4094021" cy="445222"/>
              </a:xfrm>
              <a:prstGeom prst="rect">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r>
                  <a:rPr lang="mn-MN" sz="1400" b="1" dirty="0">
                    <a:latin typeface="Arial" panose="020B0604020202020204" pitchFamily="34" charset="0"/>
                    <a:cs typeface="Arial" panose="020B0604020202020204" pitchFamily="34" charset="0"/>
                  </a:rPr>
                  <a:t>АЖ-ын бүсчлэлийн нөөцийн судалгаа</a:t>
                </a:r>
                <a:endParaRPr lang="en-US" sz="1400" b="1" dirty="0">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84F9A5DC-9DAB-8CC8-B2F3-5455477C8241}"/>
                  </a:ext>
                </a:extLst>
              </p:cNvPr>
              <p:cNvSpPr/>
              <p:nvPr/>
            </p:nvSpPr>
            <p:spPr>
              <a:xfrm>
                <a:off x="6323002" y="5526681"/>
                <a:ext cx="4094021" cy="663574"/>
              </a:xfrm>
              <a:prstGeom prst="rect">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r>
                  <a:rPr lang="mn-MN" sz="1400" b="1" dirty="0">
                    <a:latin typeface="Arial" panose="020B0604020202020204" pitchFamily="34" charset="0"/>
                    <a:cs typeface="Arial" panose="020B0604020202020204" pitchFamily="34" charset="0"/>
                  </a:rPr>
                  <a:t>Аялал жуулчлалын бүсчлэлийн хэрэгцээ шаардлага, давуу тал</a:t>
                </a:r>
                <a:endParaRPr lang="en-US" sz="1400" b="1" dirty="0">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3F7FE1F9-D7EC-1A2E-DA8B-BCD4FC6AFAB8}"/>
                  </a:ext>
                </a:extLst>
              </p:cNvPr>
              <p:cNvSpPr/>
              <p:nvPr/>
            </p:nvSpPr>
            <p:spPr>
              <a:xfrm>
                <a:off x="6323002" y="4696455"/>
                <a:ext cx="4094021" cy="663574"/>
              </a:xfrm>
              <a:prstGeom prst="rect">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r>
                  <a:rPr lang="mn-MN" sz="1400" b="1" dirty="0">
                    <a:latin typeface="Arial" panose="020B0604020202020204" pitchFamily="34" charset="0"/>
                    <a:cs typeface="Arial" panose="020B0604020202020204" pitchFamily="34" charset="0"/>
                  </a:rPr>
                  <a:t>Аялал жуулчлалын бүсчлэлийн орон зайн төлөвлөлт, хөгжлийн бодлого</a:t>
                </a:r>
                <a:endParaRPr lang="en-US" sz="1400" b="1" dirty="0">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14A1AD28-924B-201B-0AB3-4E01397D2010}"/>
                  </a:ext>
                </a:extLst>
              </p:cNvPr>
              <p:cNvSpPr/>
              <p:nvPr/>
            </p:nvSpPr>
            <p:spPr>
              <a:xfrm>
                <a:off x="6323002" y="3855838"/>
                <a:ext cx="4094021" cy="663574"/>
              </a:xfrm>
              <a:prstGeom prst="rect">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r>
                  <a:rPr lang="mn-MN" sz="1400" b="1" dirty="0">
                    <a:latin typeface="Arial" panose="020B0604020202020204" pitchFamily="34" charset="0"/>
                    <a:cs typeface="Arial" panose="020B0604020202020204" pitchFamily="34" charset="0"/>
                  </a:rPr>
                  <a:t>Аялал жуулчлалын бүсчлэлийн менежмент, эрх зүйн орчин </a:t>
                </a:r>
                <a:r>
                  <a:rPr lang="en-US" sz="1400" b="1" dirty="0">
                    <a:latin typeface="Arial" panose="020B0604020202020204" pitchFamily="34" charset="0"/>
                    <a:cs typeface="Arial" panose="020B0604020202020204" pitchFamily="34" charset="0"/>
                  </a:rPr>
                  <a:t>(</a:t>
                </a:r>
                <a:r>
                  <a:rPr lang="mn-MN" sz="1400" b="1" dirty="0">
                    <a:latin typeface="Arial" panose="020B0604020202020204" pitchFamily="34" charset="0"/>
                    <a:cs typeface="Arial" panose="020B0604020202020204" pitchFamily="34" charset="0"/>
                  </a:rPr>
                  <a:t>10 - 15</a:t>
                </a:r>
                <a:r>
                  <a:rPr lang="en-US" sz="1400" b="1" dirty="0">
                    <a:latin typeface="Arial" panose="020B0604020202020204" pitchFamily="34" charset="0"/>
                    <a:cs typeface="Arial" panose="020B0604020202020204" pitchFamily="34" charset="0"/>
                  </a:rPr>
                  <a:t>)</a:t>
                </a:r>
              </a:p>
            </p:txBody>
          </p:sp>
          <p:sp>
            <p:nvSpPr>
              <p:cNvPr id="8" name="Rectangle 7">
                <a:extLst>
                  <a:ext uri="{FF2B5EF4-FFF2-40B4-BE49-F238E27FC236}">
                    <a16:creationId xmlns:a16="http://schemas.microsoft.com/office/drawing/2014/main" id="{B33832E7-3051-9867-77F6-51DFCC9737D7}"/>
                  </a:ext>
                </a:extLst>
              </p:cNvPr>
              <p:cNvSpPr/>
              <p:nvPr/>
            </p:nvSpPr>
            <p:spPr>
              <a:xfrm>
                <a:off x="6312519" y="3003239"/>
                <a:ext cx="4094021" cy="663574"/>
              </a:xfrm>
              <a:prstGeom prst="rect">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r>
                  <a:rPr lang="mn-MN" sz="1400" b="1" dirty="0">
                    <a:latin typeface="Arial" panose="020B0604020202020204" pitchFamily="34" charset="0"/>
                    <a:cs typeface="Arial" panose="020B0604020202020204" pitchFamily="34" charset="0"/>
                  </a:rPr>
                  <a:t>Аялал жуулчлалын бүсчлэлийн хамтын менежментийн бодлого</a:t>
                </a:r>
                <a:endParaRPr lang="en-US" sz="1400" b="1" dirty="0">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54DC9784-0C63-5C16-A4AB-60E2BBDDCD34}"/>
                  </a:ext>
                </a:extLst>
              </p:cNvPr>
              <p:cNvSpPr/>
              <p:nvPr/>
            </p:nvSpPr>
            <p:spPr>
              <a:xfrm>
                <a:off x="6312523" y="2195170"/>
                <a:ext cx="4094021" cy="663574"/>
              </a:xfrm>
              <a:prstGeom prst="rect">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r>
                  <a:rPr lang="mn-MN" sz="1400" b="1" dirty="0">
                    <a:latin typeface="Arial" panose="020B0604020202020204" pitchFamily="34" charset="0"/>
                    <a:cs typeface="Arial" panose="020B0604020202020204" pitchFamily="34" charset="0"/>
                  </a:rPr>
                  <a:t>Аялал жуулчлалын бүсчлэлийн бодлого, эдийн засгийн үр өгөөж</a:t>
                </a:r>
                <a:endParaRPr lang="en-US" sz="1400" b="1" dirty="0">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525B1467-D2C7-86A5-5F3C-62FA077254E9}"/>
                  </a:ext>
                </a:extLst>
              </p:cNvPr>
              <p:cNvSpPr/>
              <p:nvPr/>
            </p:nvSpPr>
            <p:spPr>
              <a:xfrm>
                <a:off x="6312523" y="1364944"/>
                <a:ext cx="4094021" cy="663574"/>
              </a:xfrm>
              <a:prstGeom prst="rect">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r>
                  <a:rPr lang="mn-MN" sz="1400" b="1" dirty="0">
                    <a:latin typeface="Arial" panose="020B0604020202020204" pitchFamily="34" charset="0"/>
                    <a:cs typeface="Arial" panose="020B0604020202020204" pitchFamily="34" charset="0"/>
                  </a:rPr>
                  <a:t>Аялал жуулчлалын бүсчлэлийн кластер хөгжлийн бодлого</a:t>
                </a:r>
                <a:endParaRPr lang="en-US" sz="1400" b="1" dirty="0">
                  <a:latin typeface="Arial" panose="020B0604020202020204" pitchFamily="34" charset="0"/>
                  <a:cs typeface="Arial" panose="020B0604020202020204" pitchFamily="34" charset="0"/>
                </a:endParaRPr>
              </a:p>
            </p:txBody>
          </p:sp>
          <p:grpSp>
            <p:nvGrpSpPr>
              <p:cNvPr id="23" name="Group 22">
                <a:extLst>
                  <a:ext uri="{FF2B5EF4-FFF2-40B4-BE49-F238E27FC236}">
                    <a16:creationId xmlns:a16="http://schemas.microsoft.com/office/drawing/2014/main" id="{75DC412C-89CB-0464-B6C5-D1ED400D3E73}"/>
                  </a:ext>
                </a:extLst>
              </p:cNvPr>
              <p:cNvGrpSpPr/>
              <p:nvPr/>
            </p:nvGrpSpPr>
            <p:grpSpPr>
              <a:xfrm>
                <a:off x="5107183" y="1321750"/>
                <a:ext cx="1205344" cy="802469"/>
                <a:chOff x="5107183" y="1321750"/>
                <a:chExt cx="1205344" cy="802469"/>
              </a:xfrm>
            </p:grpSpPr>
            <p:cxnSp>
              <p:nvCxnSpPr>
                <p:cNvPr id="13" name="Straight Connector 12">
                  <a:extLst>
                    <a:ext uri="{FF2B5EF4-FFF2-40B4-BE49-F238E27FC236}">
                      <a16:creationId xmlns:a16="http://schemas.microsoft.com/office/drawing/2014/main" id="{4595F058-0D86-DAD6-B471-E7056CA153E9}"/>
                    </a:ext>
                  </a:extLst>
                </p:cNvPr>
                <p:cNvCxnSpPr/>
                <p:nvPr/>
              </p:nvCxnSpPr>
              <p:spPr>
                <a:xfrm>
                  <a:off x="5107183" y="1325986"/>
                  <a:ext cx="602672"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AF5B884-97C8-2A02-74AE-7244180D86B6}"/>
                    </a:ext>
                  </a:extLst>
                </p:cNvPr>
                <p:cNvCxnSpPr/>
                <p:nvPr/>
              </p:nvCxnSpPr>
              <p:spPr>
                <a:xfrm>
                  <a:off x="5107183" y="2124219"/>
                  <a:ext cx="602672"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9F333A87-28AC-9F0D-7140-BA11F95F2418}"/>
                    </a:ext>
                  </a:extLst>
                </p:cNvPr>
                <p:cNvCxnSpPr>
                  <a:cxnSpLocks/>
                </p:cNvCxnSpPr>
                <p:nvPr/>
              </p:nvCxnSpPr>
              <p:spPr>
                <a:xfrm>
                  <a:off x="5709855" y="1321750"/>
                  <a:ext cx="0" cy="80246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18C0075-1D3F-723E-F152-ECAEDAE2EC43}"/>
                    </a:ext>
                  </a:extLst>
                </p:cNvPr>
                <p:cNvCxnSpPr/>
                <p:nvPr/>
              </p:nvCxnSpPr>
              <p:spPr>
                <a:xfrm>
                  <a:off x="5709855" y="1692821"/>
                  <a:ext cx="602672" cy="0"/>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24" name="Group 23">
                <a:extLst>
                  <a:ext uri="{FF2B5EF4-FFF2-40B4-BE49-F238E27FC236}">
                    <a16:creationId xmlns:a16="http://schemas.microsoft.com/office/drawing/2014/main" id="{3D6A8F47-1391-3883-B197-0A961A5FE24A}"/>
                  </a:ext>
                </a:extLst>
              </p:cNvPr>
              <p:cNvGrpSpPr/>
              <p:nvPr/>
            </p:nvGrpSpPr>
            <p:grpSpPr>
              <a:xfrm>
                <a:off x="5107183" y="2150719"/>
                <a:ext cx="1205344" cy="802469"/>
                <a:chOff x="5107183" y="1321750"/>
                <a:chExt cx="1205344" cy="802469"/>
              </a:xfrm>
            </p:grpSpPr>
            <p:cxnSp>
              <p:nvCxnSpPr>
                <p:cNvPr id="25" name="Straight Connector 24">
                  <a:extLst>
                    <a:ext uri="{FF2B5EF4-FFF2-40B4-BE49-F238E27FC236}">
                      <a16:creationId xmlns:a16="http://schemas.microsoft.com/office/drawing/2014/main" id="{B80CBAC2-FEC9-BDDE-3EA1-CADDBA13B50B}"/>
                    </a:ext>
                  </a:extLst>
                </p:cNvPr>
                <p:cNvCxnSpPr/>
                <p:nvPr/>
              </p:nvCxnSpPr>
              <p:spPr>
                <a:xfrm>
                  <a:off x="5107183" y="1325986"/>
                  <a:ext cx="602672"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1D6A17F-8BA1-1748-3328-F64F3F600C06}"/>
                    </a:ext>
                  </a:extLst>
                </p:cNvPr>
                <p:cNvCxnSpPr/>
                <p:nvPr/>
              </p:nvCxnSpPr>
              <p:spPr>
                <a:xfrm>
                  <a:off x="5107183" y="2124219"/>
                  <a:ext cx="602672"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B0CA0559-159F-95D0-AF32-145CB926A92A}"/>
                    </a:ext>
                  </a:extLst>
                </p:cNvPr>
                <p:cNvCxnSpPr>
                  <a:cxnSpLocks/>
                </p:cNvCxnSpPr>
                <p:nvPr/>
              </p:nvCxnSpPr>
              <p:spPr>
                <a:xfrm>
                  <a:off x="5709855" y="1321750"/>
                  <a:ext cx="0" cy="80246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146EC0FC-C4E5-F5D1-FC10-174DAED43345}"/>
                    </a:ext>
                  </a:extLst>
                </p:cNvPr>
                <p:cNvCxnSpPr/>
                <p:nvPr/>
              </p:nvCxnSpPr>
              <p:spPr>
                <a:xfrm>
                  <a:off x="5709855" y="1692821"/>
                  <a:ext cx="602672" cy="0"/>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29" name="Group 28">
                <a:extLst>
                  <a:ext uri="{FF2B5EF4-FFF2-40B4-BE49-F238E27FC236}">
                    <a16:creationId xmlns:a16="http://schemas.microsoft.com/office/drawing/2014/main" id="{CBB47743-D08D-EB52-736A-D65B8CA24514}"/>
                  </a:ext>
                </a:extLst>
              </p:cNvPr>
              <p:cNvGrpSpPr/>
              <p:nvPr/>
            </p:nvGrpSpPr>
            <p:grpSpPr>
              <a:xfrm>
                <a:off x="5107179" y="2978571"/>
                <a:ext cx="1205344" cy="802469"/>
                <a:chOff x="5107183" y="1321750"/>
                <a:chExt cx="1205344" cy="802469"/>
              </a:xfrm>
            </p:grpSpPr>
            <p:cxnSp>
              <p:nvCxnSpPr>
                <p:cNvPr id="30" name="Straight Connector 29">
                  <a:extLst>
                    <a:ext uri="{FF2B5EF4-FFF2-40B4-BE49-F238E27FC236}">
                      <a16:creationId xmlns:a16="http://schemas.microsoft.com/office/drawing/2014/main" id="{CCEDA46E-3325-A13E-0667-D85C12314E59}"/>
                    </a:ext>
                  </a:extLst>
                </p:cNvPr>
                <p:cNvCxnSpPr/>
                <p:nvPr/>
              </p:nvCxnSpPr>
              <p:spPr>
                <a:xfrm>
                  <a:off x="5107183" y="1325986"/>
                  <a:ext cx="602672"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66F1194D-45D3-CED0-C685-685C2E906AAA}"/>
                    </a:ext>
                  </a:extLst>
                </p:cNvPr>
                <p:cNvCxnSpPr/>
                <p:nvPr/>
              </p:nvCxnSpPr>
              <p:spPr>
                <a:xfrm>
                  <a:off x="5107183" y="2124219"/>
                  <a:ext cx="602672"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10F28204-4244-2715-64DD-6ECD9C9F7ED0}"/>
                    </a:ext>
                  </a:extLst>
                </p:cNvPr>
                <p:cNvCxnSpPr>
                  <a:cxnSpLocks/>
                </p:cNvCxnSpPr>
                <p:nvPr/>
              </p:nvCxnSpPr>
              <p:spPr>
                <a:xfrm>
                  <a:off x="5709855" y="1321750"/>
                  <a:ext cx="0" cy="80246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E84EDA7E-9A78-12E0-5AE5-813A1F49D9B9}"/>
                    </a:ext>
                  </a:extLst>
                </p:cNvPr>
                <p:cNvCxnSpPr/>
                <p:nvPr/>
              </p:nvCxnSpPr>
              <p:spPr>
                <a:xfrm>
                  <a:off x="5709855" y="1692821"/>
                  <a:ext cx="602672" cy="0"/>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BBBD0EB7-5B35-4AC1-9655-E6634707CDC0}"/>
                  </a:ext>
                </a:extLst>
              </p:cNvPr>
              <p:cNvGrpSpPr/>
              <p:nvPr/>
            </p:nvGrpSpPr>
            <p:grpSpPr>
              <a:xfrm>
                <a:off x="5112420" y="3812538"/>
                <a:ext cx="1205344" cy="802469"/>
                <a:chOff x="5107183" y="1321750"/>
                <a:chExt cx="1205344" cy="802469"/>
              </a:xfrm>
            </p:grpSpPr>
            <p:cxnSp>
              <p:nvCxnSpPr>
                <p:cNvPr id="35" name="Straight Connector 34">
                  <a:extLst>
                    <a:ext uri="{FF2B5EF4-FFF2-40B4-BE49-F238E27FC236}">
                      <a16:creationId xmlns:a16="http://schemas.microsoft.com/office/drawing/2014/main" id="{2AC40002-01B9-D630-1C05-7D14DB897B3F}"/>
                    </a:ext>
                  </a:extLst>
                </p:cNvPr>
                <p:cNvCxnSpPr/>
                <p:nvPr/>
              </p:nvCxnSpPr>
              <p:spPr>
                <a:xfrm>
                  <a:off x="5107183" y="1325986"/>
                  <a:ext cx="602672"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E652F4FC-8DEB-4D12-256F-F98807306187}"/>
                    </a:ext>
                  </a:extLst>
                </p:cNvPr>
                <p:cNvCxnSpPr/>
                <p:nvPr/>
              </p:nvCxnSpPr>
              <p:spPr>
                <a:xfrm>
                  <a:off x="5107183" y="2124219"/>
                  <a:ext cx="602672"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90A5843B-461E-001C-8419-4609C89EF141}"/>
                    </a:ext>
                  </a:extLst>
                </p:cNvPr>
                <p:cNvCxnSpPr>
                  <a:cxnSpLocks/>
                </p:cNvCxnSpPr>
                <p:nvPr/>
              </p:nvCxnSpPr>
              <p:spPr>
                <a:xfrm>
                  <a:off x="5709855" y="1321750"/>
                  <a:ext cx="0" cy="80246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A481E5B6-76C4-9D8D-3EB3-FB87FBE9B48E}"/>
                    </a:ext>
                  </a:extLst>
                </p:cNvPr>
                <p:cNvCxnSpPr/>
                <p:nvPr/>
              </p:nvCxnSpPr>
              <p:spPr>
                <a:xfrm>
                  <a:off x="5709855" y="1692821"/>
                  <a:ext cx="602672" cy="0"/>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8DD5AB5-7E96-C758-74AE-CE248F2513BB}"/>
                  </a:ext>
                </a:extLst>
              </p:cNvPr>
              <p:cNvGrpSpPr/>
              <p:nvPr/>
            </p:nvGrpSpPr>
            <p:grpSpPr>
              <a:xfrm>
                <a:off x="5107179" y="4644727"/>
                <a:ext cx="1205344" cy="802469"/>
                <a:chOff x="5107183" y="1321750"/>
                <a:chExt cx="1205344" cy="802469"/>
              </a:xfrm>
            </p:grpSpPr>
            <p:cxnSp>
              <p:nvCxnSpPr>
                <p:cNvPr id="40" name="Straight Connector 39">
                  <a:extLst>
                    <a:ext uri="{FF2B5EF4-FFF2-40B4-BE49-F238E27FC236}">
                      <a16:creationId xmlns:a16="http://schemas.microsoft.com/office/drawing/2014/main" id="{259D892A-C66B-E6AF-2C6E-B6AD259CFD28}"/>
                    </a:ext>
                  </a:extLst>
                </p:cNvPr>
                <p:cNvCxnSpPr/>
                <p:nvPr/>
              </p:nvCxnSpPr>
              <p:spPr>
                <a:xfrm>
                  <a:off x="5107183" y="1325986"/>
                  <a:ext cx="602672"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0E170310-4EE7-F729-0A22-00D339BE1B63}"/>
                    </a:ext>
                  </a:extLst>
                </p:cNvPr>
                <p:cNvCxnSpPr/>
                <p:nvPr/>
              </p:nvCxnSpPr>
              <p:spPr>
                <a:xfrm>
                  <a:off x="5107183" y="2124219"/>
                  <a:ext cx="602672"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28296EAA-1152-A8FD-3453-0B56C8A1DB30}"/>
                    </a:ext>
                  </a:extLst>
                </p:cNvPr>
                <p:cNvCxnSpPr>
                  <a:cxnSpLocks/>
                </p:cNvCxnSpPr>
                <p:nvPr/>
              </p:nvCxnSpPr>
              <p:spPr>
                <a:xfrm>
                  <a:off x="5709855" y="1321750"/>
                  <a:ext cx="0" cy="80246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5F527CD0-A509-2C48-E397-951AD7F17D57}"/>
                    </a:ext>
                  </a:extLst>
                </p:cNvPr>
                <p:cNvCxnSpPr/>
                <p:nvPr/>
              </p:nvCxnSpPr>
              <p:spPr>
                <a:xfrm>
                  <a:off x="5709855" y="1692821"/>
                  <a:ext cx="602672" cy="0"/>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44" name="Group 43">
                <a:extLst>
                  <a:ext uri="{FF2B5EF4-FFF2-40B4-BE49-F238E27FC236}">
                    <a16:creationId xmlns:a16="http://schemas.microsoft.com/office/drawing/2014/main" id="{8B060423-08B9-957D-ED31-59697E459996}"/>
                  </a:ext>
                </a:extLst>
              </p:cNvPr>
              <p:cNvGrpSpPr/>
              <p:nvPr/>
            </p:nvGrpSpPr>
            <p:grpSpPr>
              <a:xfrm>
                <a:off x="5112421" y="5467466"/>
                <a:ext cx="1205344" cy="802469"/>
                <a:chOff x="5107183" y="1321750"/>
                <a:chExt cx="1205344" cy="802469"/>
              </a:xfrm>
            </p:grpSpPr>
            <p:cxnSp>
              <p:nvCxnSpPr>
                <p:cNvPr id="45" name="Straight Connector 44">
                  <a:extLst>
                    <a:ext uri="{FF2B5EF4-FFF2-40B4-BE49-F238E27FC236}">
                      <a16:creationId xmlns:a16="http://schemas.microsoft.com/office/drawing/2014/main" id="{872F6E1F-4D61-B445-DE9F-7C19C16B041B}"/>
                    </a:ext>
                  </a:extLst>
                </p:cNvPr>
                <p:cNvCxnSpPr/>
                <p:nvPr/>
              </p:nvCxnSpPr>
              <p:spPr>
                <a:xfrm>
                  <a:off x="5107183" y="1325986"/>
                  <a:ext cx="602672"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0FBAFE69-7D3A-842B-13C9-3BD02B880D51}"/>
                    </a:ext>
                  </a:extLst>
                </p:cNvPr>
                <p:cNvCxnSpPr/>
                <p:nvPr/>
              </p:nvCxnSpPr>
              <p:spPr>
                <a:xfrm>
                  <a:off x="5107183" y="2124219"/>
                  <a:ext cx="602672"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3A7561C4-C1D2-5D20-51D5-B2EFAD8FBDA3}"/>
                    </a:ext>
                  </a:extLst>
                </p:cNvPr>
                <p:cNvCxnSpPr>
                  <a:cxnSpLocks/>
                </p:cNvCxnSpPr>
                <p:nvPr/>
              </p:nvCxnSpPr>
              <p:spPr>
                <a:xfrm>
                  <a:off x="5709855" y="1321750"/>
                  <a:ext cx="0" cy="80246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CCB2A104-1DBC-61A9-4AD9-D68136DB91A5}"/>
                    </a:ext>
                  </a:extLst>
                </p:cNvPr>
                <p:cNvCxnSpPr/>
                <p:nvPr/>
              </p:nvCxnSpPr>
              <p:spPr>
                <a:xfrm>
                  <a:off x="5709855" y="1692821"/>
                  <a:ext cx="602672" cy="0"/>
                </a:xfrm>
                <a:prstGeom prst="line">
                  <a:avLst/>
                </a:prstGeom>
                <a:ln w="28575"/>
              </p:spPr>
              <p:style>
                <a:lnRef idx="1">
                  <a:schemeClr val="accent1"/>
                </a:lnRef>
                <a:fillRef idx="0">
                  <a:schemeClr val="accent1"/>
                </a:fillRef>
                <a:effectRef idx="0">
                  <a:schemeClr val="accent1"/>
                </a:effectRef>
                <a:fontRef idx="minor">
                  <a:schemeClr val="tx1"/>
                </a:fontRef>
              </p:style>
            </p:cxnSp>
          </p:grpSp>
        </p:grpSp>
        <p:sp>
          <p:nvSpPr>
            <p:cNvPr id="50" name="Arrow: Up 49">
              <a:extLst>
                <a:ext uri="{FF2B5EF4-FFF2-40B4-BE49-F238E27FC236}">
                  <a16:creationId xmlns:a16="http://schemas.microsoft.com/office/drawing/2014/main" id="{B8177005-5EDB-A2A6-70E1-3A3E64A02CF2}"/>
                </a:ext>
              </a:extLst>
            </p:cNvPr>
            <p:cNvSpPr/>
            <p:nvPr/>
          </p:nvSpPr>
          <p:spPr>
            <a:xfrm>
              <a:off x="209550" y="1249009"/>
              <a:ext cx="675403" cy="4941246"/>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499302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ED4F28-E42D-21DD-4FB3-80B4D6839E94}"/>
            </a:ext>
          </a:extLst>
        </p:cNvPr>
        <p:cNvGrpSpPr/>
        <p:nvPr/>
      </p:nvGrpSpPr>
      <p:grpSpPr>
        <a:xfrm>
          <a:off x="0" y="0"/>
          <a:ext cx="0" cy="0"/>
          <a:chOff x="0" y="0"/>
          <a:chExt cx="0" cy="0"/>
        </a:xfrm>
      </p:grpSpPr>
      <p:sp>
        <p:nvSpPr>
          <p:cNvPr id="14" name="Title 1">
            <a:extLst>
              <a:ext uri="{FF2B5EF4-FFF2-40B4-BE49-F238E27FC236}">
                <a16:creationId xmlns:a16="http://schemas.microsoft.com/office/drawing/2014/main" id="{9A7EDBF2-23B7-6831-8813-B29B742BC86F}"/>
              </a:ext>
            </a:extLst>
          </p:cNvPr>
          <p:cNvSpPr>
            <a:spLocks noGrp="1"/>
          </p:cNvSpPr>
          <p:nvPr>
            <p:ph type="title"/>
          </p:nvPr>
        </p:nvSpPr>
        <p:spPr>
          <a:xfrm>
            <a:off x="547252" y="299312"/>
            <a:ext cx="8970374" cy="663574"/>
          </a:xfrm>
        </p:spPr>
        <p:txBody>
          <a:bodyPr>
            <a:normAutofit/>
          </a:bodyPr>
          <a:lstStyle/>
          <a:p>
            <a:r>
              <a:rPr lang="mn-MN" sz="2200" b="1" dirty="0">
                <a:latin typeface="Arial" panose="020B0604020202020204" pitchFamily="34" charset="0"/>
                <a:cs typeface="Arial" panose="020B0604020202020204" pitchFamily="34" charset="0"/>
              </a:rPr>
              <a:t>Аялал жуулчлалын бүсчлэлийг төлөвлөх үндэс суурь</a:t>
            </a:r>
            <a:endParaRPr lang="en-US" sz="2200" b="1" dirty="0">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25917BA7-A358-6C2A-C51C-EB046A05C6EE}"/>
              </a:ext>
            </a:extLst>
          </p:cNvPr>
          <p:cNvSpPr/>
          <p:nvPr/>
        </p:nvSpPr>
        <p:spPr>
          <a:xfrm>
            <a:off x="547252" y="4177146"/>
            <a:ext cx="11097496" cy="2559616"/>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lnRef>
          <a:fillRef idx="1">
            <a:schemeClr val="lt1"/>
          </a:fillRef>
          <a:effectRef idx="0">
            <a:schemeClr val="accent1"/>
          </a:effectRef>
          <a:fontRef idx="minor">
            <a:schemeClr val="dk1"/>
          </a:fontRef>
        </p:style>
        <p:txBody>
          <a:bodyPr rtlCol="0" anchor="ctr"/>
          <a:lstStyle/>
          <a:p>
            <a:pPr algn="just">
              <a:buNone/>
            </a:pPr>
            <a:r>
              <a:rPr lang="mn-MN" dirty="0">
                <a:latin typeface="Arial" panose="020B0604020202020204" pitchFamily="34" charset="0"/>
                <a:cs typeface="Arial" panose="020B0604020202020204" pitchFamily="34" charset="0"/>
              </a:rPr>
              <a:t>Аймаг, орон нутгийн аялал жуулчлалын хөгжил, бодлогыг тодорхойлох, төлөвлөх, үйл ажиллагааны уялдаа холбоог хангах эхний алхам нь бүсчлэлийг зөв тодорхойлж, тогтоох ажил юм.</a:t>
            </a:r>
            <a:endParaRPr lang="en-US" dirty="0">
              <a:latin typeface="Arial" panose="020B0604020202020204" pitchFamily="34" charset="0"/>
              <a:cs typeface="Arial" panose="020B0604020202020204" pitchFamily="34" charset="0"/>
            </a:endParaRPr>
          </a:p>
          <a:p>
            <a:pPr>
              <a:buNone/>
            </a:pPr>
            <a:endParaRPr lang="mn-MN"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v"/>
            </a:pPr>
            <a:r>
              <a:rPr lang="mn-MN" dirty="0">
                <a:latin typeface="Arial" panose="020B0604020202020204" pitchFamily="34" charset="0"/>
                <a:cs typeface="Arial" panose="020B0604020202020204" pitchFamily="34" charset="0"/>
              </a:rPr>
              <a:t>Аялал жуулчлалын орчны бүсчлэл</a:t>
            </a:r>
          </a:p>
          <a:p>
            <a:pPr marL="285750" indent="-285750">
              <a:buFont typeface="Wingdings" panose="05000000000000000000" pitchFamily="2" charset="2"/>
              <a:buChar char="v"/>
            </a:pPr>
            <a:r>
              <a:rPr lang="mn-MN" dirty="0">
                <a:latin typeface="Arial" panose="020B0604020202020204" pitchFamily="34" charset="0"/>
                <a:cs typeface="Arial" panose="020B0604020202020204" pitchFamily="34" charset="0"/>
              </a:rPr>
              <a:t>Аялал жуулчлалын дэд бүтцийн бүсчлэл</a:t>
            </a:r>
          </a:p>
          <a:p>
            <a:pPr marL="285750" indent="-285750">
              <a:buFont typeface="Wingdings" panose="05000000000000000000" pitchFamily="2" charset="2"/>
              <a:buChar char="v"/>
            </a:pPr>
            <a:r>
              <a:rPr lang="mn-MN" dirty="0">
                <a:latin typeface="Arial" panose="020B0604020202020204" pitchFamily="34" charset="0"/>
                <a:cs typeface="Arial" panose="020B0604020202020204" pitchFamily="34" charset="0"/>
              </a:rPr>
              <a:t>Аялал жуулчлалын брэндийн бүсчлэл</a:t>
            </a:r>
          </a:p>
          <a:p>
            <a:pPr marL="285750" indent="-285750">
              <a:buFont typeface="Wingdings" panose="05000000000000000000" pitchFamily="2" charset="2"/>
              <a:buChar char="v"/>
            </a:pPr>
            <a:r>
              <a:rPr lang="mn-MN" dirty="0">
                <a:latin typeface="Arial" panose="020B0604020202020204" pitchFamily="34" charset="0"/>
                <a:cs typeface="Arial" panose="020B0604020202020204" pitchFamily="34" charset="0"/>
              </a:rPr>
              <a:t>Аялал жуулчлалын менежментийн бүсчлэл</a:t>
            </a:r>
          </a:p>
          <a:p>
            <a:pPr marL="285750" indent="-285750">
              <a:buFont typeface="Wingdings" panose="05000000000000000000" pitchFamily="2" charset="2"/>
              <a:buChar char="v"/>
            </a:pPr>
            <a:r>
              <a:rPr lang="mn-MN" dirty="0">
                <a:latin typeface="Arial" panose="020B0604020202020204" pitchFamily="34" charset="0"/>
                <a:cs typeface="Arial" panose="020B0604020202020204" pitchFamily="34" charset="0"/>
              </a:rPr>
              <a:t>Аялал жуулчлалд оролцогчдын эрх үүргээр .. г.м, хэд хэдэн бүсчлэлийг тогтоож болно.</a:t>
            </a:r>
            <a:endParaRPr lang="en-US" dirty="0">
              <a:latin typeface="Arial" panose="020B0604020202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9D7D9657-280B-04B2-8054-48DA42DC7227}"/>
              </a:ext>
            </a:extLst>
          </p:cNvPr>
          <p:cNvSpPr/>
          <p:nvPr/>
        </p:nvSpPr>
        <p:spPr>
          <a:xfrm>
            <a:off x="547252" y="779318"/>
            <a:ext cx="11097496" cy="3165758"/>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lnRef>
          <a:fillRef idx="1">
            <a:schemeClr val="lt1"/>
          </a:fillRef>
          <a:effectRef idx="0">
            <a:schemeClr val="accent1"/>
          </a:effectRef>
          <a:fontRef idx="minor">
            <a:schemeClr val="dk1"/>
          </a:fontRef>
        </p:style>
        <p:txBody>
          <a:bodyPr rtlCol="0" anchor="ctr"/>
          <a:lstStyle/>
          <a:p>
            <a:pPr algn="just"/>
            <a:r>
              <a:rPr lang="mn-MN" b="1" i="1" kern="100" dirty="0">
                <a:effectLst/>
                <a:latin typeface="Arial" panose="020B0604020202020204" pitchFamily="34" charset="0"/>
                <a:ea typeface="Calibri" panose="020F0502020204030204" pitchFamily="34" charset="0"/>
              </a:rPr>
              <a:t>Бүсчлэл</a:t>
            </a:r>
            <a:r>
              <a:rPr lang="mn-MN" kern="100" dirty="0">
                <a:effectLst/>
                <a:latin typeface="Arial" panose="020B0604020202020204" pitchFamily="34" charset="0"/>
                <a:ea typeface="Calibri" panose="020F0502020204030204" pitchFamily="34" charset="0"/>
              </a:rPr>
              <a:t> гэдэг нь нутаг дэвсгэрийг системчлэн ангилах, үйл ажиллагаа, түүнд нөлөөлөх, чиглүүлэх арга хэрэгсэл, засаг захиргааны нэгжүүдийн нөөц, боломжийг нийтлэг эрх ашгийн үүднээс илүү үр дүнтэй ашиглах, харилцаа, хамтын ажиллагааг нь уялдуулж, зохицуулах, дангаараа шийдвэрлэх боломжгүй асуудлыг хамтран шийдэх боломж олгох, улмаар үндэсний хэмжээнд орон зайн нэгдсэн төлөвлөлт, хөгжлийн бодлогыг хэрэгжүүлэх механизм гэж ойлгоно</a:t>
            </a:r>
          </a:p>
          <a:p>
            <a:pPr algn="just"/>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b="1" i="1" kern="100" dirty="0" err="1">
                <a:effectLst/>
                <a:latin typeface="Arial" panose="020B0604020202020204" pitchFamily="34" charset="0"/>
                <a:ea typeface="Calibri" panose="020F0502020204030204" pitchFamily="34" charset="0"/>
              </a:rPr>
              <a:t>Аялал</a:t>
            </a:r>
            <a:r>
              <a:rPr lang="en-US" b="1" i="1" kern="100" dirty="0">
                <a:effectLst/>
                <a:latin typeface="Arial" panose="020B0604020202020204" pitchFamily="34" charset="0"/>
                <a:ea typeface="Calibri" panose="020F0502020204030204" pitchFamily="34" charset="0"/>
              </a:rPr>
              <a:t> </a:t>
            </a:r>
            <a:r>
              <a:rPr lang="en-US" b="1" i="1" kern="100" dirty="0" err="1">
                <a:effectLst/>
                <a:latin typeface="Arial" panose="020B0604020202020204" pitchFamily="34" charset="0"/>
                <a:ea typeface="Calibri" panose="020F0502020204030204" pitchFamily="34" charset="0"/>
              </a:rPr>
              <a:t>жуулчлалын</a:t>
            </a:r>
            <a:r>
              <a:rPr lang="en-US" b="1" i="1" kern="100" dirty="0">
                <a:effectLst/>
                <a:latin typeface="Arial" panose="020B0604020202020204" pitchFamily="34" charset="0"/>
                <a:ea typeface="Calibri" panose="020F0502020204030204" pitchFamily="34" charset="0"/>
              </a:rPr>
              <a:t> </a:t>
            </a:r>
            <a:r>
              <a:rPr lang="en-US" b="1" i="1" kern="100" dirty="0" err="1">
                <a:effectLst/>
                <a:latin typeface="Arial" panose="020B0604020202020204" pitchFamily="34" charset="0"/>
                <a:ea typeface="Calibri" panose="020F0502020204030204" pitchFamily="34" charset="0"/>
              </a:rPr>
              <a:t>бүс</a:t>
            </a:r>
            <a:r>
              <a:rPr lang="en-US" kern="100" dirty="0">
                <a:effectLst/>
                <a:latin typeface="Arial" panose="020B0604020202020204" pitchFamily="34" charset="0"/>
                <a:ea typeface="Calibri" panose="020F0502020204030204" pitchFamily="34" charset="0"/>
              </a:rPr>
              <a:t> </a:t>
            </a:r>
            <a:r>
              <a:rPr lang="en-US" kern="100" dirty="0" err="1">
                <a:effectLst/>
                <a:latin typeface="Arial" panose="020B0604020202020204" pitchFamily="34" charset="0"/>
                <a:ea typeface="Calibri" panose="020F0502020204030204" pitchFamily="34" charset="0"/>
              </a:rPr>
              <a:t>гэдэг</a:t>
            </a:r>
            <a:r>
              <a:rPr lang="en-US" kern="100" dirty="0">
                <a:effectLst/>
                <a:latin typeface="Arial" panose="020B0604020202020204" pitchFamily="34" charset="0"/>
                <a:ea typeface="Calibri" panose="020F0502020204030204" pitchFamily="34" charset="0"/>
              </a:rPr>
              <a:t> </a:t>
            </a:r>
            <a:r>
              <a:rPr lang="en-US" kern="100" dirty="0" err="1">
                <a:effectLst/>
                <a:latin typeface="Arial" panose="020B0604020202020204" pitchFamily="34" charset="0"/>
                <a:ea typeface="Calibri" panose="020F0502020204030204" pitchFamily="34" charset="0"/>
              </a:rPr>
              <a:t>нь</a:t>
            </a:r>
            <a:r>
              <a:rPr lang="en-US" kern="100" dirty="0">
                <a:effectLst/>
                <a:latin typeface="Arial" panose="020B0604020202020204" pitchFamily="34" charset="0"/>
                <a:ea typeface="Calibri" panose="020F0502020204030204" pitchFamily="34" charset="0"/>
              </a:rPr>
              <a:t> </a:t>
            </a:r>
            <a:r>
              <a:rPr lang="mn-MN" kern="100" spc="-5" dirty="0">
                <a:effectLst/>
                <a:latin typeface="Arial" panose="020B0604020202020204" pitchFamily="34" charset="0"/>
                <a:ea typeface="Calibri" panose="020F0502020204030204" pitchFamily="34" charset="0"/>
              </a:rPr>
              <a:t>аялал жуулчлалын бүс нь төрөлжсөн </a:t>
            </a:r>
            <a:r>
              <a:rPr lang="mn-MN" kern="100" dirty="0">
                <a:effectLst/>
                <a:latin typeface="Arial" panose="020B0604020202020204" pitchFamily="34" charset="0"/>
                <a:ea typeface="Calibri" panose="020F0502020204030204" pitchFamily="34" charset="0"/>
              </a:rPr>
              <a:t>барилга, байгууламжтай үйлчлүүлэгчдийн (аялагчид, амрагчид) амарч эрүүлжүүлэх үйл ажиллагааг зохион байгуулахад шаардлагатай үйлчилгээ үзүүлдэг, бусад бүсээс ялгарах бие даасан шинжтэй газар нутаг юм гэж тодорхойлдог. </a:t>
            </a:r>
            <a:r>
              <a:rPr lang="mn-MN" kern="100" spc="-5" dirty="0">
                <a:effectLst/>
                <a:latin typeface="Arial" panose="020B0604020202020204" pitchFamily="34" charset="0"/>
                <a:ea typeface="Calibri" panose="020F0502020204030204" pitchFamily="34" charset="0"/>
                <a:cs typeface="Times New Roman" panose="02020603050405020304" pitchFamily="18" charset="0"/>
              </a:rPr>
              <a:t>Дэлхийн аялал жуулчлалын байгууллага </a:t>
            </a:r>
            <a:r>
              <a:rPr lang="en-US" kern="100" spc="-5" dirty="0">
                <a:effectLst/>
                <a:latin typeface="Arial" panose="020B0604020202020204" pitchFamily="34" charset="0"/>
                <a:ea typeface="Calibri" panose="020F0502020204030204" pitchFamily="34" charset="0"/>
                <a:cs typeface="Times New Roman" panose="02020603050405020304" pitchFamily="18" charset="0"/>
              </a:rPr>
              <a:t>(UNWTO)</a:t>
            </a: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80627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1469</TotalTime>
  <Words>1700</Words>
  <Application>Microsoft Office PowerPoint</Application>
  <PresentationFormat>Widescreen</PresentationFormat>
  <Paragraphs>199</Paragraphs>
  <Slides>23</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AGBengaly Mon</vt:lpstr>
      <vt:lpstr>Arial</vt:lpstr>
      <vt:lpstr>Baskerville Mon</vt:lpstr>
      <vt:lpstr>Calibri</vt:lpstr>
      <vt:lpstr>Calibri Light</vt:lpstr>
      <vt:lpstr>Times New Roman</vt:lpstr>
      <vt:lpstr>Wingdings</vt:lpstr>
      <vt:lpstr>Office Theme</vt:lpstr>
      <vt:lpstr>Аялал жуулчлалын бүсчлэлийн бодлого, төлөвлөлтийн шийдэл, арга зам</vt:lpstr>
      <vt:lpstr>Хөгжлийн бодлогын уялдаа, харилцан хамаарал</vt:lpstr>
      <vt:lpstr>Бүсийн тэргүүлэх чиглэл, хөгжлийн бодлого ба аялал жуулчлал</vt:lpstr>
      <vt:lpstr>PowerPoint Presentation</vt:lpstr>
      <vt:lpstr>PowerPoint Presentation</vt:lpstr>
      <vt:lpstr>Аялал жуулчлалын бүсчлэл ба хуулийн заалт</vt:lpstr>
      <vt:lpstr>Аялал жуулчлалын бүсчлэл ба хуулийн заалт</vt:lpstr>
      <vt:lpstr>Аймаг, орон нутгийн бодлого ба аялал жуулчлалын бүсчлэл</vt:lpstr>
      <vt:lpstr>Аялал жуулчлалын бүсчлэлийг төлөвлөх үндэс суурь</vt:lpstr>
      <vt:lpstr>PowerPoint Presentation</vt:lpstr>
      <vt:lpstr>Аялал жуулчлалын бүсчлэлийг төлөвлөх үндэс суурь</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Thinkbook</dc:creator>
  <cp:lastModifiedBy>Thinkbook</cp:lastModifiedBy>
  <cp:revision>14</cp:revision>
  <cp:lastPrinted>2024-11-29T00:25:28Z</cp:lastPrinted>
  <dcterms:created xsi:type="dcterms:W3CDTF">2024-09-09T06:36:41Z</dcterms:created>
  <dcterms:modified xsi:type="dcterms:W3CDTF">2025-02-11T02:06:15Z</dcterms:modified>
</cp:coreProperties>
</file>